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6"/>
  </p:notesMasterIdLst>
  <p:handoutMasterIdLst>
    <p:handoutMasterId r:id="rId57"/>
  </p:handoutMasterIdLst>
  <p:sldIdLst>
    <p:sldId id="259" r:id="rId2"/>
    <p:sldId id="355" r:id="rId3"/>
    <p:sldId id="317" r:id="rId4"/>
    <p:sldId id="354" r:id="rId5"/>
    <p:sldId id="341" r:id="rId6"/>
    <p:sldId id="353" r:id="rId7"/>
    <p:sldId id="356" r:id="rId8"/>
    <p:sldId id="318" r:id="rId9"/>
    <p:sldId id="319" r:id="rId10"/>
    <p:sldId id="269" r:id="rId11"/>
    <p:sldId id="272" r:id="rId12"/>
    <p:sldId id="320" r:id="rId13"/>
    <p:sldId id="352" r:id="rId14"/>
    <p:sldId id="321" r:id="rId15"/>
    <p:sldId id="284" r:id="rId16"/>
    <p:sldId id="296" r:id="rId17"/>
    <p:sldId id="285" r:id="rId18"/>
    <p:sldId id="286" r:id="rId19"/>
    <p:sldId id="287" r:id="rId20"/>
    <p:sldId id="350" r:id="rId21"/>
    <p:sldId id="351" r:id="rId22"/>
    <p:sldId id="308" r:id="rId23"/>
    <p:sldId id="309" r:id="rId24"/>
    <p:sldId id="323" r:id="rId25"/>
    <p:sldId id="311" r:id="rId26"/>
    <p:sldId id="322" r:id="rId27"/>
    <p:sldId id="327" r:id="rId28"/>
    <p:sldId id="328" r:id="rId29"/>
    <p:sldId id="329" r:id="rId30"/>
    <p:sldId id="330" r:id="rId31"/>
    <p:sldId id="331" r:id="rId32"/>
    <p:sldId id="332" r:id="rId33"/>
    <p:sldId id="333" r:id="rId34"/>
    <p:sldId id="335" r:id="rId35"/>
    <p:sldId id="334" r:id="rId36"/>
    <p:sldId id="336" r:id="rId37"/>
    <p:sldId id="337" r:id="rId38"/>
    <p:sldId id="339" r:id="rId39"/>
    <p:sldId id="340" r:id="rId40"/>
    <p:sldId id="338" r:id="rId41"/>
    <p:sldId id="342" r:id="rId42"/>
    <p:sldId id="343" r:id="rId43"/>
    <p:sldId id="344" r:id="rId44"/>
    <p:sldId id="345" r:id="rId45"/>
    <p:sldId id="346" r:id="rId46"/>
    <p:sldId id="312" r:id="rId47"/>
    <p:sldId id="313" r:id="rId48"/>
    <p:sldId id="314" r:id="rId49"/>
    <p:sldId id="307" r:id="rId50"/>
    <p:sldId id="290" r:id="rId51"/>
    <p:sldId id="315" r:id="rId52"/>
    <p:sldId id="348" r:id="rId53"/>
    <p:sldId id="349" r:id="rId54"/>
    <p:sldId id="305" r:id="rId55"/>
  </p:sldIdLst>
  <p:sldSz cx="9144000" cy="5143500" type="screen16x9"/>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22A"/>
    <a:srgbClr val="FF7C80"/>
    <a:srgbClr val="F5D6FE"/>
    <a:srgbClr val="7661D1"/>
    <a:srgbClr val="FEC6EF"/>
    <a:srgbClr val="F53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86" autoAdjust="0"/>
  </p:normalViewPr>
  <p:slideViewPr>
    <p:cSldViewPr>
      <p:cViewPr varScale="1">
        <p:scale>
          <a:sx n="104" d="100"/>
          <a:sy n="104" d="100"/>
        </p:scale>
        <p:origin x="-576" y="-67"/>
      </p:cViewPr>
      <p:guideLst>
        <p:guide orient="horz" pos="1620"/>
        <p:guide pos="2880"/>
      </p:guideLst>
    </p:cSldViewPr>
  </p:slideViewPr>
  <p:notesTextViewPr>
    <p:cViewPr>
      <p:scale>
        <a:sx n="1" d="1"/>
        <a:sy n="1" d="1"/>
      </p:scale>
      <p:origin x="0" y="0"/>
    </p:cViewPr>
  </p:notesTextViewPr>
  <p:sorterViewPr>
    <p:cViewPr>
      <p:scale>
        <a:sx n="100" d="100"/>
        <a:sy n="100" d="100"/>
      </p:scale>
      <p:origin x="0" y="20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AOSEC-User\Documents\For%20PPT.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AOSEC-User\Documents\For%20PPT.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AOSEC-User\Documents\For%20PPT.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AOSEC-User\Documents\For%20PP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FY 2015 </a:t>
            </a:r>
          </a:p>
        </c:rich>
      </c:tx>
      <c:layout>
        <c:manualLayout>
          <c:xMode val="edge"/>
          <c:yMode val="edge"/>
          <c:x val="0.3866835395575553"/>
          <c:y val="6.25E-2"/>
        </c:manualLayout>
      </c:layout>
      <c:overlay val="0"/>
    </c:title>
    <c:autoTitleDeleted val="0"/>
    <c:plotArea>
      <c:layout/>
      <c:doughnutChart>
        <c:varyColors val="1"/>
        <c:ser>
          <c:idx val="0"/>
          <c:order val="0"/>
          <c:tx>
            <c:strRef>
              <c:f>Sheet1!$H$2:$H$4</c:f>
              <c:strCache>
                <c:ptCount val="1"/>
                <c:pt idx="0">
                  <c:v>2015 99%</c:v>
                </c:pt>
              </c:strCache>
            </c:strRef>
          </c:tx>
          <c:dLbls>
            <c:txPr>
              <a:bodyPr/>
              <a:lstStyle/>
              <a:p>
                <a:pPr>
                  <a:defRPr sz="1100" b="1">
                    <a:solidFill>
                      <a:schemeClr val="bg1"/>
                    </a:solidFill>
                  </a:defRPr>
                </a:pPr>
                <a:endParaRPr lang="en-US"/>
              </a:p>
            </c:txPr>
            <c:showLegendKey val="0"/>
            <c:showVal val="0"/>
            <c:showCatName val="0"/>
            <c:showSerName val="0"/>
            <c:showPercent val="1"/>
            <c:showBubbleSize val="0"/>
            <c:showLeaderLines val="1"/>
          </c:dLbls>
          <c:cat>
            <c:strRef>
              <c:f>Sheet1!$G$5:$G$12</c:f>
              <c:strCache>
                <c:ptCount val="8"/>
                <c:pt idx="0">
                  <c:v>SUCs</c:v>
                </c:pt>
                <c:pt idx="1">
                  <c:v>OEOs</c:v>
                </c:pt>
                <c:pt idx="2">
                  <c:v>Depts</c:v>
                </c:pt>
                <c:pt idx="3">
                  <c:v>GOCCs-DBM</c:v>
                </c:pt>
                <c:pt idx="4">
                  <c:v>COs &amp; Others</c:v>
                </c:pt>
                <c:pt idx="5">
                  <c:v>LWDs</c:v>
                </c:pt>
                <c:pt idx="6">
                  <c:v>GOCCs-GCG</c:v>
                </c:pt>
                <c:pt idx="7">
                  <c:v>LGUs</c:v>
                </c:pt>
              </c:strCache>
            </c:strRef>
          </c:cat>
          <c:val>
            <c:numRef>
              <c:f>Sheet1!$H$5:$H$12</c:f>
              <c:numCache>
                <c:formatCode>General</c:formatCode>
                <c:ptCount val="8"/>
                <c:pt idx="0">
                  <c:v>112</c:v>
                </c:pt>
                <c:pt idx="1">
                  <c:v>37</c:v>
                </c:pt>
                <c:pt idx="2">
                  <c:v>137</c:v>
                </c:pt>
                <c:pt idx="3">
                  <c:v>15</c:v>
                </c:pt>
                <c:pt idx="4">
                  <c:v>5</c:v>
                </c:pt>
                <c:pt idx="5">
                  <c:v>165</c:v>
                </c:pt>
                <c:pt idx="6">
                  <c:v>91</c:v>
                </c:pt>
              </c:numCache>
            </c:numRef>
          </c:val>
        </c:ser>
        <c:dLbls>
          <c:showLegendKey val="0"/>
          <c:showVal val="0"/>
          <c:showCatName val="0"/>
          <c:showSerName val="0"/>
          <c:showPercent val="1"/>
          <c:showBubbleSize val="0"/>
          <c:showLeaderLines val="1"/>
        </c:dLbls>
        <c:firstSliceAng val="0"/>
        <c:holeSize val="50"/>
      </c:doughnutChart>
    </c:plotArea>
    <c:legend>
      <c:legendPos val="r"/>
      <c:legendEntry>
        <c:idx val="7"/>
        <c:delete val="1"/>
      </c:legendEntry>
      <c:layout>
        <c:manualLayout>
          <c:xMode val="edge"/>
          <c:yMode val="edge"/>
          <c:x val="0.51092892104703125"/>
          <c:y val="0.22802087161020065"/>
          <c:w val="0.36780839895013123"/>
          <c:h val="0.7125201537307837"/>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FY 2016 </a:t>
            </a:r>
          </a:p>
        </c:rich>
      </c:tx>
      <c:layout>
        <c:manualLayout>
          <c:xMode val="edge"/>
          <c:yMode val="edge"/>
          <c:x val="0.36069444444444443"/>
          <c:y val="3.7037037037037035E-2"/>
        </c:manualLayout>
      </c:layout>
      <c:overlay val="0"/>
    </c:title>
    <c:autoTitleDeleted val="0"/>
    <c:plotArea>
      <c:layout/>
      <c:doughnutChart>
        <c:varyColors val="1"/>
        <c:ser>
          <c:idx val="0"/>
          <c:order val="0"/>
          <c:tx>
            <c:strRef>
              <c:f>Sheet1!$J$2:$J$4</c:f>
              <c:strCache>
                <c:ptCount val="1"/>
                <c:pt idx="0">
                  <c:v>2016 99%</c:v>
                </c:pt>
              </c:strCache>
            </c:strRef>
          </c:tx>
          <c:dLbls>
            <c:txPr>
              <a:bodyPr/>
              <a:lstStyle/>
              <a:p>
                <a:pPr>
                  <a:defRPr b="1">
                    <a:solidFill>
                      <a:schemeClr val="bg1"/>
                    </a:solidFill>
                  </a:defRPr>
                </a:pPr>
                <a:endParaRPr lang="en-US"/>
              </a:p>
            </c:txPr>
            <c:showLegendKey val="0"/>
            <c:showVal val="0"/>
            <c:showCatName val="0"/>
            <c:showSerName val="0"/>
            <c:showPercent val="1"/>
            <c:showBubbleSize val="0"/>
            <c:showLeaderLines val="1"/>
          </c:dLbls>
          <c:cat>
            <c:strRef>
              <c:f>Sheet1!$I$5:$I$12</c:f>
              <c:strCache>
                <c:ptCount val="8"/>
                <c:pt idx="0">
                  <c:v>SUCs</c:v>
                </c:pt>
                <c:pt idx="1">
                  <c:v>OEOs</c:v>
                </c:pt>
                <c:pt idx="2">
                  <c:v>Depts</c:v>
                </c:pt>
                <c:pt idx="3">
                  <c:v>GOCCs-DBM</c:v>
                </c:pt>
                <c:pt idx="4">
                  <c:v>COs &amp; Others</c:v>
                </c:pt>
                <c:pt idx="5">
                  <c:v>LWDs</c:v>
                </c:pt>
                <c:pt idx="6">
                  <c:v>GOCCs-GCG</c:v>
                </c:pt>
                <c:pt idx="7">
                  <c:v>LGUs</c:v>
                </c:pt>
              </c:strCache>
            </c:strRef>
          </c:cat>
          <c:val>
            <c:numRef>
              <c:f>Sheet1!$J$5:$J$12</c:f>
              <c:numCache>
                <c:formatCode>General</c:formatCode>
                <c:ptCount val="8"/>
                <c:pt idx="0">
                  <c:v>112</c:v>
                </c:pt>
                <c:pt idx="1">
                  <c:v>36</c:v>
                </c:pt>
                <c:pt idx="2">
                  <c:v>137</c:v>
                </c:pt>
                <c:pt idx="3">
                  <c:v>15</c:v>
                </c:pt>
                <c:pt idx="4">
                  <c:v>5</c:v>
                </c:pt>
                <c:pt idx="5">
                  <c:v>274</c:v>
                </c:pt>
                <c:pt idx="6">
                  <c:v>110</c:v>
                </c:pt>
              </c:numCache>
            </c:numRef>
          </c:val>
        </c:ser>
        <c:dLbls>
          <c:showLegendKey val="0"/>
          <c:showVal val="0"/>
          <c:showCatName val="0"/>
          <c:showSerName val="0"/>
          <c:showPercent val="1"/>
          <c:showBubbleSize val="0"/>
          <c:showLeaderLines val="1"/>
        </c:dLbls>
        <c:firstSliceAng val="0"/>
        <c:holeSize val="50"/>
      </c:doughnutChart>
    </c:plotArea>
    <c:legend>
      <c:legendPos val="r"/>
      <c:legendEntry>
        <c:idx val="7"/>
        <c:delete val="1"/>
      </c:legendEntry>
      <c:layout>
        <c:manualLayout>
          <c:xMode val="edge"/>
          <c:yMode val="edge"/>
          <c:x val="0.59042694663167106"/>
          <c:y val="0.20535126859142611"/>
          <c:w val="0.34806524184476939"/>
          <c:h val="0.75648950131233594"/>
        </c:manualLayout>
      </c:layout>
      <c:overlay val="0"/>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FY 2017 </a:t>
            </a:r>
          </a:p>
        </c:rich>
      </c:tx>
      <c:layout/>
      <c:overlay val="0"/>
    </c:title>
    <c:autoTitleDeleted val="0"/>
    <c:plotArea>
      <c:layout/>
      <c:doughnutChart>
        <c:varyColors val="1"/>
        <c:ser>
          <c:idx val="0"/>
          <c:order val="0"/>
          <c:tx>
            <c:strRef>
              <c:f>Sheet1!$L$2:$L$4</c:f>
              <c:strCache>
                <c:ptCount val="1"/>
                <c:pt idx="0">
                  <c:v>2017 99%</c:v>
                </c:pt>
              </c:strCache>
            </c:strRef>
          </c:tx>
          <c:dLbls>
            <c:txPr>
              <a:bodyPr/>
              <a:lstStyle/>
              <a:p>
                <a:pPr>
                  <a:defRPr b="1">
                    <a:solidFill>
                      <a:schemeClr val="bg1"/>
                    </a:solidFill>
                  </a:defRPr>
                </a:pPr>
                <a:endParaRPr lang="en-US"/>
              </a:p>
            </c:txPr>
            <c:showLegendKey val="0"/>
            <c:showVal val="0"/>
            <c:showCatName val="0"/>
            <c:showSerName val="0"/>
            <c:showPercent val="1"/>
            <c:showBubbleSize val="0"/>
            <c:showLeaderLines val="1"/>
          </c:dLbls>
          <c:cat>
            <c:strRef>
              <c:f>Sheet1!$K$5:$K$12</c:f>
              <c:strCache>
                <c:ptCount val="8"/>
                <c:pt idx="0">
                  <c:v>SUCs</c:v>
                </c:pt>
                <c:pt idx="1">
                  <c:v>OEOs</c:v>
                </c:pt>
                <c:pt idx="2">
                  <c:v>Depts</c:v>
                </c:pt>
                <c:pt idx="3">
                  <c:v>GOCCs-DBM</c:v>
                </c:pt>
                <c:pt idx="4">
                  <c:v>COs &amp; Others</c:v>
                </c:pt>
                <c:pt idx="5">
                  <c:v>LWDs</c:v>
                </c:pt>
                <c:pt idx="6">
                  <c:v>GOCCs-GCG</c:v>
                </c:pt>
                <c:pt idx="7">
                  <c:v>LGUs</c:v>
                </c:pt>
              </c:strCache>
            </c:strRef>
          </c:cat>
          <c:val>
            <c:numRef>
              <c:f>Sheet1!$L$5:$L$12</c:f>
              <c:numCache>
                <c:formatCode>General</c:formatCode>
                <c:ptCount val="8"/>
                <c:pt idx="0">
                  <c:v>111</c:v>
                </c:pt>
                <c:pt idx="1">
                  <c:v>39</c:v>
                </c:pt>
                <c:pt idx="2">
                  <c:v>137</c:v>
                </c:pt>
                <c:pt idx="3">
                  <c:v>15</c:v>
                </c:pt>
                <c:pt idx="4">
                  <c:v>5</c:v>
                </c:pt>
                <c:pt idx="5">
                  <c:v>246</c:v>
                </c:pt>
                <c:pt idx="6">
                  <c:v>110</c:v>
                </c:pt>
                <c:pt idx="7">
                  <c:v>272</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1163081748927719"/>
          <c:y val="0.22404588315349466"/>
          <c:w val="0.33953919112383679"/>
          <c:h val="0.71735658042744654"/>
        </c:manualLayout>
      </c:layout>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FY 2018 </a:t>
            </a:r>
          </a:p>
        </c:rich>
      </c:tx>
      <c:layout/>
      <c:overlay val="0"/>
    </c:title>
    <c:autoTitleDeleted val="0"/>
    <c:plotArea>
      <c:layout/>
      <c:doughnutChart>
        <c:varyColors val="1"/>
        <c:ser>
          <c:idx val="0"/>
          <c:order val="0"/>
          <c:tx>
            <c:strRef>
              <c:f>Sheet1!$N$2:$N$4</c:f>
              <c:strCache>
                <c:ptCount val="1"/>
                <c:pt idx="0">
                  <c:v>2018 99%</c:v>
                </c:pt>
              </c:strCache>
            </c:strRef>
          </c:tx>
          <c:dLbls>
            <c:txPr>
              <a:bodyPr/>
              <a:lstStyle/>
              <a:p>
                <a:pPr>
                  <a:defRPr b="1">
                    <a:solidFill>
                      <a:schemeClr val="bg1"/>
                    </a:solidFill>
                  </a:defRPr>
                </a:pPr>
                <a:endParaRPr lang="en-US"/>
              </a:p>
            </c:txPr>
            <c:showLegendKey val="0"/>
            <c:showVal val="0"/>
            <c:showCatName val="0"/>
            <c:showSerName val="0"/>
            <c:showPercent val="1"/>
            <c:showBubbleSize val="0"/>
            <c:showLeaderLines val="1"/>
          </c:dLbls>
          <c:cat>
            <c:strRef>
              <c:f>Sheet1!$M$5:$M$12</c:f>
              <c:strCache>
                <c:ptCount val="8"/>
                <c:pt idx="0">
                  <c:v>SUCs</c:v>
                </c:pt>
                <c:pt idx="1">
                  <c:v>OEOs</c:v>
                </c:pt>
                <c:pt idx="2">
                  <c:v>Depts</c:v>
                </c:pt>
                <c:pt idx="3">
                  <c:v>GOCCs-DBM</c:v>
                </c:pt>
                <c:pt idx="4">
                  <c:v>COs &amp; Others</c:v>
                </c:pt>
                <c:pt idx="5">
                  <c:v>LWDs</c:v>
                </c:pt>
                <c:pt idx="6">
                  <c:v>GOCCs-GCG</c:v>
                </c:pt>
                <c:pt idx="7">
                  <c:v>LGUs</c:v>
                </c:pt>
              </c:strCache>
            </c:strRef>
          </c:cat>
          <c:val>
            <c:numRef>
              <c:f>Sheet1!$N$5:$N$12</c:f>
              <c:numCache>
                <c:formatCode>General</c:formatCode>
                <c:ptCount val="8"/>
                <c:pt idx="0">
                  <c:v>111</c:v>
                </c:pt>
                <c:pt idx="1">
                  <c:v>30</c:v>
                </c:pt>
                <c:pt idx="2">
                  <c:v>146</c:v>
                </c:pt>
                <c:pt idx="3">
                  <c:v>15</c:v>
                </c:pt>
                <c:pt idx="4">
                  <c:v>5</c:v>
                </c:pt>
                <c:pt idx="5">
                  <c:v>196</c:v>
                </c:pt>
                <c:pt idx="6">
                  <c:v>110</c:v>
                </c:pt>
                <c:pt idx="7">
                  <c:v>79</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5643013373328343"/>
          <c:y val="0.26073296393506368"/>
          <c:w val="0.28483970753655791"/>
          <c:h val="0.66973753280839898"/>
        </c:manualLayout>
      </c:layout>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EF790E-F917-4A3C-9A4A-BB8E728618AF}" type="doc">
      <dgm:prSet loTypeId="urn:microsoft.com/office/officeart/2005/8/layout/hProcess11" loCatId="process" qsTypeId="urn:microsoft.com/office/officeart/2005/8/quickstyle/simple1" qsCatId="simple" csTypeId="urn:microsoft.com/office/officeart/2005/8/colors/accent1_4" csCatId="accent1" phldr="1"/>
      <dgm:spPr/>
      <dgm:t>
        <a:bodyPr/>
        <a:lstStyle/>
        <a:p>
          <a:endParaRPr lang="en-GB"/>
        </a:p>
      </dgm:t>
    </dgm:pt>
    <dgm:pt modelId="{3A190B85-B9B2-4008-8382-9AD81FFEEFD5}">
      <dgm:prSet phldrT="[Text]" custT="1"/>
      <dgm:spPr/>
      <dgm:t>
        <a:bodyPr/>
        <a:lstStyle/>
        <a:p>
          <a:r>
            <a:rPr lang="en-US" sz="900" b="1" dirty="0" smtClean="0">
              <a:latin typeface="Arial" panose="020B0604020202020204" pitchFamily="34" charset="0"/>
              <a:cs typeface="Arial" panose="020B0604020202020204" pitchFamily="34" charset="0"/>
            </a:rPr>
            <a:t>Initiation </a:t>
          </a:r>
        </a:p>
        <a:p>
          <a:r>
            <a:rPr lang="en-US" sz="900" b="1" dirty="0" smtClean="0">
              <a:latin typeface="Arial" panose="020B0604020202020204" pitchFamily="34" charset="0"/>
              <a:cs typeface="Arial" panose="020B0604020202020204" pitchFamily="34" charset="0"/>
            </a:rPr>
            <a:t>Phase</a:t>
          </a:r>
          <a:endParaRPr lang="en-GB" sz="900" b="1" dirty="0">
            <a:latin typeface="Arial" panose="020B0604020202020204" pitchFamily="34" charset="0"/>
            <a:cs typeface="Arial" panose="020B0604020202020204" pitchFamily="34" charset="0"/>
          </a:endParaRPr>
        </a:p>
      </dgm:t>
    </dgm:pt>
    <dgm:pt modelId="{DF7BD36F-5DBD-435B-B26B-E93B56CCA96E}" type="parTrans" cxnId="{E7AB5F2E-D95E-493A-AD6E-6E2B2AA5A320}">
      <dgm:prSet/>
      <dgm:spPr/>
      <dgm:t>
        <a:bodyPr/>
        <a:lstStyle/>
        <a:p>
          <a:endParaRPr lang="en-GB"/>
        </a:p>
      </dgm:t>
    </dgm:pt>
    <dgm:pt modelId="{BB8634A6-460E-4EB6-BA72-278089BCF592}" type="sibTrans" cxnId="{E7AB5F2E-D95E-493A-AD6E-6E2B2AA5A320}">
      <dgm:prSet/>
      <dgm:spPr/>
      <dgm:t>
        <a:bodyPr/>
        <a:lstStyle/>
        <a:p>
          <a:endParaRPr lang="en-GB"/>
        </a:p>
      </dgm:t>
    </dgm:pt>
    <dgm:pt modelId="{CA0D69E7-837E-422D-85C3-9E193F3778BE}">
      <dgm:prSet phldrT="[Text]" custT="1"/>
      <dgm:spPr/>
      <dgm:t>
        <a:bodyPr/>
        <a:lstStyle/>
        <a:p>
          <a:r>
            <a:rPr lang="en-US" sz="900" b="1" dirty="0" smtClean="0">
              <a:latin typeface="Arial" panose="020B0604020202020204" pitchFamily="34" charset="0"/>
              <a:cs typeface="Arial" panose="020B0604020202020204" pitchFamily="34" charset="0"/>
            </a:rPr>
            <a:t>Harmonization </a:t>
          </a:r>
        </a:p>
        <a:p>
          <a:r>
            <a:rPr lang="en-US" sz="900" b="1" dirty="0" smtClean="0">
              <a:latin typeface="Arial" panose="020B0604020202020204" pitchFamily="34" charset="0"/>
              <a:cs typeface="Arial" panose="020B0604020202020204" pitchFamily="34" charset="0"/>
            </a:rPr>
            <a:t>Phase</a:t>
          </a:r>
          <a:endParaRPr lang="en-GB" sz="900" b="1" dirty="0">
            <a:latin typeface="Arial" panose="020B0604020202020204" pitchFamily="34" charset="0"/>
            <a:cs typeface="Arial" panose="020B0604020202020204" pitchFamily="34" charset="0"/>
          </a:endParaRPr>
        </a:p>
      </dgm:t>
    </dgm:pt>
    <dgm:pt modelId="{FD37DA59-CE9F-4FBA-A7F3-B460C73493E6}" type="parTrans" cxnId="{2E4E2143-2BF6-4904-81A0-893E73011253}">
      <dgm:prSet/>
      <dgm:spPr/>
      <dgm:t>
        <a:bodyPr/>
        <a:lstStyle/>
        <a:p>
          <a:endParaRPr lang="en-GB"/>
        </a:p>
      </dgm:t>
    </dgm:pt>
    <dgm:pt modelId="{896A580D-A5AD-434C-AFB8-C58657CE5B94}" type="sibTrans" cxnId="{2E4E2143-2BF6-4904-81A0-893E73011253}">
      <dgm:prSet/>
      <dgm:spPr/>
      <dgm:t>
        <a:bodyPr/>
        <a:lstStyle/>
        <a:p>
          <a:endParaRPr lang="en-GB"/>
        </a:p>
      </dgm:t>
    </dgm:pt>
    <dgm:pt modelId="{8C82C01E-FB9D-422C-B6B0-45430EDFEE1C}">
      <dgm:prSet phldrT="[Text]" custT="1"/>
      <dgm:spPr/>
      <dgm:t>
        <a:bodyPr/>
        <a:lstStyle/>
        <a:p>
          <a:r>
            <a:rPr lang="en-US" sz="900" b="1" dirty="0" smtClean="0">
              <a:latin typeface="Arial" panose="020B0604020202020204" pitchFamily="34" charset="0"/>
              <a:cs typeface="Arial" panose="020B0604020202020204" pitchFamily="34" charset="0"/>
            </a:rPr>
            <a:t>Stabilization</a:t>
          </a:r>
        </a:p>
        <a:p>
          <a:r>
            <a:rPr lang="en-US" sz="900" b="1" dirty="0" smtClean="0">
              <a:latin typeface="Arial" panose="020B0604020202020204" pitchFamily="34" charset="0"/>
              <a:cs typeface="Arial" panose="020B0604020202020204" pitchFamily="34" charset="0"/>
            </a:rPr>
            <a:t> Phase</a:t>
          </a:r>
          <a:endParaRPr lang="en-GB" sz="900" b="1" dirty="0">
            <a:latin typeface="Arial" panose="020B0604020202020204" pitchFamily="34" charset="0"/>
            <a:cs typeface="Arial" panose="020B0604020202020204" pitchFamily="34" charset="0"/>
          </a:endParaRPr>
        </a:p>
      </dgm:t>
    </dgm:pt>
    <dgm:pt modelId="{8A824649-0805-42EA-9DF7-FAE10BE2FE2E}" type="parTrans" cxnId="{22D4DC42-7843-4EBC-90FE-0199C4F02EF5}">
      <dgm:prSet/>
      <dgm:spPr/>
      <dgm:t>
        <a:bodyPr/>
        <a:lstStyle/>
        <a:p>
          <a:endParaRPr lang="en-GB"/>
        </a:p>
      </dgm:t>
    </dgm:pt>
    <dgm:pt modelId="{B4930AD3-18F9-47E7-B5DB-A3BC5F012282}" type="sibTrans" cxnId="{22D4DC42-7843-4EBC-90FE-0199C4F02EF5}">
      <dgm:prSet/>
      <dgm:spPr/>
      <dgm:t>
        <a:bodyPr/>
        <a:lstStyle/>
        <a:p>
          <a:endParaRPr lang="en-GB"/>
        </a:p>
      </dgm:t>
    </dgm:pt>
    <dgm:pt modelId="{2703BDF7-BF13-4606-A4D8-E658C6894FF7}">
      <dgm:prSet/>
      <dgm:spPr/>
      <dgm:t>
        <a:bodyPr/>
        <a:lstStyle/>
        <a:p>
          <a:endParaRPr lang="en-GB"/>
        </a:p>
      </dgm:t>
    </dgm:pt>
    <dgm:pt modelId="{B8CC80BC-1B06-40BC-BC2C-984C9696B8FA}" type="parTrans" cxnId="{56FE7586-5F8F-406B-A0A3-96A55C49B2E4}">
      <dgm:prSet/>
      <dgm:spPr/>
      <dgm:t>
        <a:bodyPr/>
        <a:lstStyle/>
        <a:p>
          <a:endParaRPr lang="en-GB"/>
        </a:p>
      </dgm:t>
    </dgm:pt>
    <dgm:pt modelId="{3EA8E67E-BCDB-43FE-914B-1592C493E76A}" type="sibTrans" cxnId="{56FE7586-5F8F-406B-A0A3-96A55C49B2E4}">
      <dgm:prSet/>
      <dgm:spPr/>
      <dgm:t>
        <a:bodyPr/>
        <a:lstStyle/>
        <a:p>
          <a:endParaRPr lang="en-GB"/>
        </a:p>
      </dgm:t>
    </dgm:pt>
    <dgm:pt modelId="{CE2FD4E5-ED7B-4D0D-BA36-0B94F49B9FAD}">
      <dgm:prSet phldrT="[Text]" custT="1"/>
      <dgm:spPr/>
      <dgm:t>
        <a:bodyPr/>
        <a:lstStyle/>
        <a:p>
          <a:r>
            <a:rPr lang="en-US" sz="800" b="1" dirty="0" smtClean="0">
              <a:latin typeface="Arial" panose="020B0604020202020204" pitchFamily="34" charset="0"/>
              <a:cs typeface="Arial" panose="020B0604020202020204" pitchFamily="34" charset="0"/>
            </a:rPr>
            <a:t>Institutionalization Phase</a:t>
          </a:r>
          <a:endParaRPr lang="en-GB" sz="800" b="1" dirty="0">
            <a:latin typeface="Arial" panose="020B0604020202020204" pitchFamily="34" charset="0"/>
            <a:cs typeface="Arial" panose="020B0604020202020204" pitchFamily="34" charset="0"/>
          </a:endParaRPr>
        </a:p>
      </dgm:t>
    </dgm:pt>
    <dgm:pt modelId="{329F3E57-2134-418B-8D66-09ED65060AD9}" type="parTrans" cxnId="{AE498600-5CB9-4162-873C-BAE573829C81}">
      <dgm:prSet/>
      <dgm:spPr/>
      <dgm:t>
        <a:bodyPr/>
        <a:lstStyle/>
        <a:p>
          <a:endParaRPr lang="en-GB"/>
        </a:p>
      </dgm:t>
    </dgm:pt>
    <dgm:pt modelId="{1BA7DE9B-8A75-4A37-8DAF-BB7AB642EE63}" type="sibTrans" cxnId="{AE498600-5CB9-4162-873C-BAE573829C81}">
      <dgm:prSet/>
      <dgm:spPr/>
      <dgm:t>
        <a:bodyPr/>
        <a:lstStyle/>
        <a:p>
          <a:endParaRPr lang="en-GB"/>
        </a:p>
      </dgm:t>
    </dgm:pt>
    <dgm:pt modelId="{D4626CD5-7EB6-4CC2-9445-CFDD3A561C8D}">
      <dgm:prSet/>
      <dgm:spPr/>
      <dgm:t>
        <a:bodyPr/>
        <a:lstStyle/>
        <a:p>
          <a:endParaRPr lang="en-GB"/>
        </a:p>
      </dgm:t>
    </dgm:pt>
    <dgm:pt modelId="{F1B70C1D-14A8-491C-8A4F-7F77E8CDC5DB}" type="parTrans" cxnId="{0CEC0CA1-DEE7-4BC8-B9C8-FC3C39EA6208}">
      <dgm:prSet/>
      <dgm:spPr/>
      <dgm:t>
        <a:bodyPr/>
        <a:lstStyle/>
        <a:p>
          <a:endParaRPr lang="en-GB"/>
        </a:p>
      </dgm:t>
    </dgm:pt>
    <dgm:pt modelId="{99AE39AC-F459-4F02-A183-15475D0141D7}" type="sibTrans" cxnId="{0CEC0CA1-DEE7-4BC8-B9C8-FC3C39EA6208}">
      <dgm:prSet/>
      <dgm:spPr/>
      <dgm:t>
        <a:bodyPr/>
        <a:lstStyle/>
        <a:p>
          <a:endParaRPr lang="en-GB"/>
        </a:p>
      </dgm:t>
    </dgm:pt>
    <dgm:pt modelId="{0EFB9F86-B591-4B7A-9FA2-DCE231D20009}">
      <dgm:prSet phldrT="[Text]" custT="1"/>
      <dgm:spPr/>
      <dgm:t>
        <a:bodyPr/>
        <a:lstStyle/>
        <a:p>
          <a:r>
            <a:rPr lang="en-US" sz="900" b="1" dirty="0" smtClean="0">
              <a:latin typeface="Arial" panose="020B0604020202020204" pitchFamily="34" charset="0"/>
              <a:cs typeface="Arial" panose="020B0604020202020204" pitchFamily="34" charset="0"/>
            </a:rPr>
            <a:t>Tightening </a:t>
          </a:r>
        </a:p>
        <a:p>
          <a:r>
            <a:rPr lang="en-US" sz="900" b="1" dirty="0" smtClean="0">
              <a:latin typeface="Arial" panose="020B0604020202020204" pitchFamily="34" charset="0"/>
              <a:cs typeface="Arial" panose="020B0604020202020204" pitchFamily="34" charset="0"/>
            </a:rPr>
            <a:t>Phase</a:t>
          </a:r>
          <a:endParaRPr lang="en-GB" sz="900" b="1" dirty="0">
            <a:latin typeface="Arial" panose="020B0604020202020204" pitchFamily="34" charset="0"/>
            <a:cs typeface="Arial" panose="020B0604020202020204" pitchFamily="34" charset="0"/>
          </a:endParaRPr>
        </a:p>
      </dgm:t>
    </dgm:pt>
    <dgm:pt modelId="{7AFC9E4D-5763-40CB-A00A-2D0D0D41D930}" type="parTrans" cxnId="{4BA2F7B8-C69E-45AE-A5AD-E9A0029D9E6E}">
      <dgm:prSet/>
      <dgm:spPr/>
      <dgm:t>
        <a:bodyPr/>
        <a:lstStyle/>
        <a:p>
          <a:endParaRPr lang="en-GB"/>
        </a:p>
      </dgm:t>
    </dgm:pt>
    <dgm:pt modelId="{D4993C5B-C2C3-487D-8EE4-38C6AAFDC0FF}" type="sibTrans" cxnId="{4BA2F7B8-C69E-45AE-A5AD-E9A0029D9E6E}">
      <dgm:prSet/>
      <dgm:spPr/>
      <dgm:t>
        <a:bodyPr/>
        <a:lstStyle/>
        <a:p>
          <a:endParaRPr lang="en-GB"/>
        </a:p>
      </dgm:t>
    </dgm:pt>
    <dgm:pt modelId="{AE7DBE4B-EDD3-42D0-85B9-A3E779FAD569}">
      <dgm:prSet phldrT="[Text]" custT="1"/>
      <dgm:spPr/>
      <dgm:t>
        <a:bodyPr/>
        <a:lstStyle/>
        <a:p>
          <a:r>
            <a:rPr lang="en-US" sz="900" b="1" dirty="0" smtClean="0">
              <a:latin typeface="Arial" panose="020B0604020202020204" pitchFamily="34" charset="0"/>
              <a:cs typeface="Arial" panose="020B0604020202020204" pitchFamily="34" charset="0"/>
            </a:rPr>
            <a:t>Focusing results that matter to citizens</a:t>
          </a:r>
          <a:endParaRPr lang="en-GB" sz="900" b="1" dirty="0">
            <a:latin typeface="Arial" panose="020B0604020202020204" pitchFamily="34" charset="0"/>
            <a:cs typeface="Arial" panose="020B0604020202020204" pitchFamily="34" charset="0"/>
          </a:endParaRPr>
        </a:p>
      </dgm:t>
    </dgm:pt>
    <dgm:pt modelId="{B62EE842-729C-495B-8262-7781558936C9}" type="parTrans" cxnId="{14A55F9D-63F8-44E5-8FC5-5C176DA33099}">
      <dgm:prSet/>
      <dgm:spPr/>
      <dgm:t>
        <a:bodyPr/>
        <a:lstStyle/>
        <a:p>
          <a:endParaRPr lang="en-GB"/>
        </a:p>
      </dgm:t>
    </dgm:pt>
    <dgm:pt modelId="{67462AB6-6F72-4E53-BC53-BDA0AC43B4E8}" type="sibTrans" cxnId="{14A55F9D-63F8-44E5-8FC5-5C176DA33099}">
      <dgm:prSet/>
      <dgm:spPr/>
      <dgm:t>
        <a:bodyPr/>
        <a:lstStyle/>
        <a:p>
          <a:endParaRPr lang="en-GB"/>
        </a:p>
      </dgm:t>
    </dgm:pt>
    <dgm:pt modelId="{BC70EF3B-7F35-48DE-9DF3-1A562459B882}" type="pres">
      <dgm:prSet presAssocID="{60EF790E-F917-4A3C-9A4A-BB8E728618AF}" presName="Name0" presStyleCnt="0">
        <dgm:presLayoutVars>
          <dgm:dir/>
          <dgm:resizeHandles val="exact"/>
        </dgm:presLayoutVars>
      </dgm:prSet>
      <dgm:spPr/>
      <dgm:t>
        <a:bodyPr/>
        <a:lstStyle/>
        <a:p>
          <a:endParaRPr lang="en-GB"/>
        </a:p>
      </dgm:t>
    </dgm:pt>
    <dgm:pt modelId="{DD4CCE62-5148-499B-A34D-CF20CDA03222}" type="pres">
      <dgm:prSet presAssocID="{60EF790E-F917-4A3C-9A4A-BB8E728618AF}" presName="arrow" presStyleLbl="bgShp" presStyleIdx="0" presStyleCnt="1" custLinFactNeighborY="-650"/>
      <dgm:spPr/>
      <dgm:t>
        <a:bodyPr/>
        <a:lstStyle/>
        <a:p>
          <a:endParaRPr lang="en-GB"/>
        </a:p>
      </dgm:t>
    </dgm:pt>
    <dgm:pt modelId="{2A5BC259-5376-449C-8C83-A643E0877505}" type="pres">
      <dgm:prSet presAssocID="{60EF790E-F917-4A3C-9A4A-BB8E728618AF}" presName="points" presStyleCnt="0"/>
      <dgm:spPr/>
      <dgm:t>
        <a:bodyPr/>
        <a:lstStyle/>
        <a:p>
          <a:endParaRPr lang="en-GB"/>
        </a:p>
      </dgm:t>
    </dgm:pt>
    <dgm:pt modelId="{66C5EB7F-1D3E-4F4A-9B1D-1677F785DC9A}" type="pres">
      <dgm:prSet presAssocID="{3A190B85-B9B2-4008-8382-9AD81FFEEFD5}" presName="compositeA" presStyleCnt="0"/>
      <dgm:spPr/>
      <dgm:t>
        <a:bodyPr/>
        <a:lstStyle/>
        <a:p>
          <a:endParaRPr lang="en-GB"/>
        </a:p>
      </dgm:t>
    </dgm:pt>
    <dgm:pt modelId="{057C74BF-71E3-410F-A472-441D7A719827}" type="pres">
      <dgm:prSet presAssocID="{3A190B85-B9B2-4008-8382-9AD81FFEEFD5}" presName="textA" presStyleLbl="revTx" presStyleIdx="0" presStyleCnt="8">
        <dgm:presLayoutVars>
          <dgm:bulletEnabled val="1"/>
        </dgm:presLayoutVars>
      </dgm:prSet>
      <dgm:spPr/>
      <dgm:t>
        <a:bodyPr/>
        <a:lstStyle/>
        <a:p>
          <a:endParaRPr lang="en-GB"/>
        </a:p>
      </dgm:t>
    </dgm:pt>
    <dgm:pt modelId="{91BACE0D-D2A1-498B-9025-450FEA57BC78}" type="pres">
      <dgm:prSet presAssocID="{3A190B85-B9B2-4008-8382-9AD81FFEEFD5}" presName="circleA" presStyleLbl="node1" presStyleIdx="0" presStyleCnt="8"/>
      <dgm:spPr/>
      <dgm:t>
        <a:bodyPr/>
        <a:lstStyle/>
        <a:p>
          <a:endParaRPr lang="en-GB"/>
        </a:p>
      </dgm:t>
    </dgm:pt>
    <dgm:pt modelId="{2BFB68AC-668D-44AC-8D78-B598C261E320}" type="pres">
      <dgm:prSet presAssocID="{3A190B85-B9B2-4008-8382-9AD81FFEEFD5}" presName="spaceA" presStyleCnt="0"/>
      <dgm:spPr/>
      <dgm:t>
        <a:bodyPr/>
        <a:lstStyle/>
        <a:p>
          <a:endParaRPr lang="en-GB"/>
        </a:p>
      </dgm:t>
    </dgm:pt>
    <dgm:pt modelId="{6ACC42FF-1B81-4100-9B74-A70085476D39}" type="pres">
      <dgm:prSet presAssocID="{BB8634A6-460E-4EB6-BA72-278089BCF592}" presName="space" presStyleCnt="0"/>
      <dgm:spPr/>
      <dgm:t>
        <a:bodyPr/>
        <a:lstStyle/>
        <a:p>
          <a:endParaRPr lang="en-GB"/>
        </a:p>
      </dgm:t>
    </dgm:pt>
    <dgm:pt modelId="{E0F1D902-AA49-4BC2-827A-17F73C33DC54}" type="pres">
      <dgm:prSet presAssocID="{CA0D69E7-837E-422D-85C3-9E193F3778BE}" presName="compositeB" presStyleCnt="0"/>
      <dgm:spPr/>
      <dgm:t>
        <a:bodyPr/>
        <a:lstStyle/>
        <a:p>
          <a:endParaRPr lang="en-GB"/>
        </a:p>
      </dgm:t>
    </dgm:pt>
    <dgm:pt modelId="{FE25DD63-5A77-4985-8A50-D9980F368999}" type="pres">
      <dgm:prSet presAssocID="{CA0D69E7-837E-422D-85C3-9E193F3778BE}" presName="textB" presStyleLbl="revTx" presStyleIdx="1" presStyleCnt="8" custScaleX="161726">
        <dgm:presLayoutVars>
          <dgm:bulletEnabled val="1"/>
        </dgm:presLayoutVars>
      </dgm:prSet>
      <dgm:spPr/>
      <dgm:t>
        <a:bodyPr/>
        <a:lstStyle/>
        <a:p>
          <a:endParaRPr lang="en-GB"/>
        </a:p>
      </dgm:t>
    </dgm:pt>
    <dgm:pt modelId="{92988D1A-4C5E-4391-B01F-801D5CA66C02}" type="pres">
      <dgm:prSet presAssocID="{CA0D69E7-837E-422D-85C3-9E193F3778BE}" presName="circleB" presStyleLbl="node1" presStyleIdx="1" presStyleCnt="8"/>
      <dgm:spPr/>
      <dgm:t>
        <a:bodyPr/>
        <a:lstStyle/>
        <a:p>
          <a:endParaRPr lang="en-GB"/>
        </a:p>
      </dgm:t>
    </dgm:pt>
    <dgm:pt modelId="{9B1C7BF4-56A1-46E9-9043-DDC28AE290D4}" type="pres">
      <dgm:prSet presAssocID="{CA0D69E7-837E-422D-85C3-9E193F3778BE}" presName="spaceB" presStyleCnt="0"/>
      <dgm:spPr/>
      <dgm:t>
        <a:bodyPr/>
        <a:lstStyle/>
        <a:p>
          <a:endParaRPr lang="en-GB"/>
        </a:p>
      </dgm:t>
    </dgm:pt>
    <dgm:pt modelId="{E363D74F-7506-4FBC-9497-48D0B529EC7D}" type="pres">
      <dgm:prSet presAssocID="{896A580D-A5AD-434C-AFB8-C58657CE5B94}" presName="space" presStyleCnt="0"/>
      <dgm:spPr/>
      <dgm:t>
        <a:bodyPr/>
        <a:lstStyle/>
        <a:p>
          <a:endParaRPr lang="en-GB"/>
        </a:p>
      </dgm:t>
    </dgm:pt>
    <dgm:pt modelId="{C823F650-939E-41E5-9D17-B09C877D2CBB}" type="pres">
      <dgm:prSet presAssocID="{8C82C01E-FB9D-422C-B6B0-45430EDFEE1C}" presName="compositeA" presStyleCnt="0"/>
      <dgm:spPr/>
      <dgm:t>
        <a:bodyPr/>
        <a:lstStyle/>
        <a:p>
          <a:endParaRPr lang="en-GB"/>
        </a:p>
      </dgm:t>
    </dgm:pt>
    <dgm:pt modelId="{43004BC8-F4EB-4E55-AC59-855B8DD4A6B2}" type="pres">
      <dgm:prSet presAssocID="{8C82C01E-FB9D-422C-B6B0-45430EDFEE1C}" presName="textA" presStyleLbl="revTx" presStyleIdx="2" presStyleCnt="8" custScaleX="150842">
        <dgm:presLayoutVars>
          <dgm:bulletEnabled val="1"/>
        </dgm:presLayoutVars>
      </dgm:prSet>
      <dgm:spPr/>
      <dgm:t>
        <a:bodyPr/>
        <a:lstStyle/>
        <a:p>
          <a:endParaRPr lang="en-GB"/>
        </a:p>
      </dgm:t>
    </dgm:pt>
    <dgm:pt modelId="{70B08048-3770-42C3-BFAA-4CF4EF303C00}" type="pres">
      <dgm:prSet presAssocID="{8C82C01E-FB9D-422C-B6B0-45430EDFEE1C}" presName="circleA" presStyleLbl="node1" presStyleIdx="2" presStyleCnt="8"/>
      <dgm:spPr/>
      <dgm:t>
        <a:bodyPr/>
        <a:lstStyle/>
        <a:p>
          <a:endParaRPr lang="en-GB"/>
        </a:p>
      </dgm:t>
    </dgm:pt>
    <dgm:pt modelId="{9CD2F85F-91C8-4FB7-9A71-7FE0E8A97A12}" type="pres">
      <dgm:prSet presAssocID="{8C82C01E-FB9D-422C-B6B0-45430EDFEE1C}" presName="spaceA" presStyleCnt="0"/>
      <dgm:spPr/>
      <dgm:t>
        <a:bodyPr/>
        <a:lstStyle/>
        <a:p>
          <a:endParaRPr lang="en-GB"/>
        </a:p>
      </dgm:t>
    </dgm:pt>
    <dgm:pt modelId="{17DFDB97-F2E7-4383-AE62-9B7DAE8477E1}" type="pres">
      <dgm:prSet presAssocID="{B4930AD3-18F9-47E7-B5DB-A3BC5F012282}" presName="space" presStyleCnt="0"/>
      <dgm:spPr/>
      <dgm:t>
        <a:bodyPr/>
        <a:lstStyle/>
        <a:p>
          <a:endParaRPr lang="en-GB"/>
        </a:p>
      </dgm:t>
    </dgm:pt>
    <dgm:pt modelId="{22CE0FB4-9574-458B-A3EF-96E219736BD9}" type="pres">
      <dgm:prSet presAssocID="{2703BDF7-BF13-4606-A4D8-E658C6894FF7}" presName="compositeB" presStyleCnt="0"/>
      <dgm:spPr/>
      <dgm:t>
        <a:bodyPr/>
        <a:lstStyle/>
        <a:p>
          <a:endParaRPr lang="en-GB"/>
        </a:p>
      </dgm:t>
    </dgm:pt>
    <dgm:pt modelId="{74A75BAF-9F58-475C-A9D5-7A63E0AB5289}" type="pres">
      <dgm:prSet presAssocID="{2703BDF7-BF13-4606-A4D8-E658C6894FF7}" presName="textB" presStyleLbl="revTx" presStyleIdx="3" presStyleCnt="8">
        <dgm:presLayoutVars>
          <dgm:bulletEnabled val="1"/>
        </dgm:presLayoutVars>
      </dgm:prSet>
      <dgm:spPr/>
      <dgm:t>
        <a:bodyPr/>
        <a:lstStyle/>
        <a:p>
          <a:endParaRPr lang="en-GB"/>
        </a:p>
      </dgm:t>
    </dgm:pt>
    <dgm:pt modelId="{7DC11DC6-5987-417D-8B20-E5BF9CAD81F7}" type="pres">
      <dgm:prSet presAssocID="{2703BDF7-BF13-4606-A4D8-E658C6894FF7}" presName="circleB" presStyleLbl="node1" presStyleIdx="3" presStyleCnt="8"/>
      <dgm:spPr/>
      <dgm:t>
        <a:bodyPr/>
        <a:lstStyle/>
        <a:p>
          <a:endParaRPr lang="en-GB"/>
        </a:p>
      </dgm:t>
    </dgm:pt>
    <dgm:pt modelId="{71D05218-1310-4337-A626-5BC58775E7F3}" type="pres">
      <dgm:prSet presAssocID="{2703BDF7-BF13-4606-A4D8-E658C6894FF7}" presName="spaceB" presStyleCnt="0"/>
      <dgm:spPr/>
      <dgm:t>
        <a:bodyPr/>
        <a:lstStyle/>
        <a:p>
          <a:endParaRPr lang="en-GB"/>
        </a:p>
      </dgm:t>
    </dgm:pt>
    <dgm:pt modelId="{F04BFCE0-2C01-4B26-A5ED-59FDB22E79DC}" type="pres">
      <dgm:prSet presAssocID="{3EA8E67E-BCDB-43FE-914B-1592C493E76A}" presName="space" presStyleCnt="0"/>
      <dgm:spPr/>
      <dgm:t>
        <a:bodyPr/>
        <a:lstStyle/>
        <a:p>
          <a:endParaRPr lang="en-GB"/>
        </a:p>
      </dgm:t>
    </dgm:pt>
    <dgm:pt modelId="{49AB0A4F-682E-48E8-9A6F-F2B06AC92446}" type="pres">
      <dgm:prSet presAssocID="{CE2FD4E5-ED7B-4D0D-BA36-0B94F49B9FAD}" presName="compositeA" presStyleCnt="0"/>
      <dgm:spPr/>
      <dgm:t>
        <a:bodyPr/>
        <a:lstStyle/>
        <a:p>
          <a:endParaRPr lang="en-GB"/>
        </a:p>
      </dgm:t>
    </dgm:pt>
    <dgm:pt modelId="{C3AA1F88-F399-4D3A-AE63-694C32A19349}" type="pres">
      <dgm:prSet presAssocID="{CE2FD4E5-ED7B-4D0D-BA36-0B94F49B9FAD}" presName="textA" presStyleLbl="revTx" presStyleIdx="4" presStyleCnt="8" custScaleX="169087" custLinFactNeighborX="-68296" custLinFactNeighborY="74716">
        <dgm:presLayoutVars>
          <dgm:bulletEnabled val="1"/>
        </dgm:presLayoutVars>
      </dgm:prSet>
      <dgm:spPr/>
      <dgm:t>
        <a:bodyPr/>
        <a:lstStyle/>
        <a:p>
          <a:endParaRPr lang="en-GB"/>
        </a:p>
      </dgm:t>
    </dgm:pt>
    <dgm:pt modelId="{CB5E91D4-CBF5-4451-AAD1-E0B070265216}" type="pres">
      <dgm:prSet presAssocID="{CE2FD4E5-ED7B-4D0D-BA36-0B94F49B9FAD}" presName="circleA" presStyleLbl="node1" presStyleIdx="4" presStyleCnt="8"/>
      <dgm:spPr/>
      <dgm:t>
        <a:bodyPr/>
        <a:lstStyle/>
        <a:p>
          <a:endParaRPr lang="en-GB"/>
        </a:p>
      </dgm:t>
    </dgm:pt>
    <dgm:pt modelId="{249F9434-75A8-4584-B0FC-564935BAC3D4}" type="pres">
      <dgm:prSet presAssocID="{CE2FD4E5-ED7B-4D0D-BA36-0B94F49B9FAD}" presName="spaceA" presStyleCnt="0"/>
      <dgm:spPr/>
      <dgm:t>
        <a:bodyPr/>
        <a:lstStyle/>
        <a:p>
          <a:endParaRPr lang="en-GB"/>
        </a:p>
      </dgm:t>
    </dgm:pt>
    <dgm:pt modelId="{E11A6276-EC31-4B84-9551-2E0C6FC8B2CD}" type="pres">
      <dgm:prSet presAssocID="{1BA7DE9B-8A75-4A37-8DAF-BB7AB642EE63}" presName="space" presStyleCnt="0"/>
      <dgm:spPr/>
      <dgm:t>
        <a:bodyPr/>
        <a:lstStyle/>
        <a:p>
          <a:endParaRPr lang="en-GB"/>
        </a:p>
      </dgm:t>
    </dgm:pt>
    <dgm:pt modelId="{6A1654B3-C38C-4C0D-8094-D094494CBD47}" type="pres">
      <dgm:prSet presAssocID="{D4626CD5-7EB6-4CC2-9445-CFDD3A561C8D}" presName="compositeB" presStyleCnt="0"/>
      <dgm:spPr/>
      <dgm:t>
        <a:bodyPr/>
        <a:lstStyle/>
        <a:p>
          <a:endParaRPr lang="en-GB"/>
        </a:p>
      </dgm:t>
    </dgm:pt>
    <dgm:pt modelId="{1274DB4B-E044-4D29-B425-5E98A89764D8}" type="pres">
      <dgm:prSet presAssocID="{D4626CD5-7EB6-4CC2-9445-CFDD3A561C8D}" presName="textB" presStyleLbl="revTx" presStyleIdx="5" presStyleCnt="8">
        <dgm:presLayoutVars>
          <dgm:bulletEnabled val="1"/>
        </dgm:presLayoutVars>
      </dgm:prSet>
      <dgm:spPr/>
      <dgm:t>
        <a:bodyPr/>
        <a:lstStyle/>
        <a:p>
          <a:endParaRPr lang="en-GB"/>
        </a:p>
      </dgm:t>
    </dgm:pt>
    <dgm:pt modelId="{7054025F-0AA1-4E31-B02C-AAF936452E43}" type="pres">
      <dgm:prSet presAssocID="{D4626CD5-7EB6-4CC2-9445-CFDD3A561C8D}" presName="circleB" presStyleLbl="node1" presStyleIdx="5" presStyleCnt="8"/>
      <dgm:spPr/>
      <dgm:t>
        <a:bodyPr/>
        <a:lstStyle/>
        <a:p>
          <a:endParaRPr lang="en-GB"/>
        </a:p>
      </dgm:t>
    </dgm:pt>
    <dgm:pt modelId="{B740402D-5125-46EC-B08F-76B6002F7E51}" type="pres">
      <dgm:prSet presAssocID="{D4626CD5-7EB6-4CC2-9445-CFDD3A561C8D}" presName="spaceB" presStyleCnt="0"/>
      <dgm:spPr/>
      <dgm:t>
        <a:bodyPr/>
        <a:lstStyle/>
        <a:p>
          <a:endParaRPr lang="en-GB"/>
        </a:p>
      </dgm:t>
    </dgm:pt>
    <dgm:pt modelId="{DF711FEE-3158-4E4F-A247-4E1E6E7DD067}" type="pres">
      <dgm:prSet presAssocID="{99AE39AC-F459-4F02-A183-15475D0141D7}" presName="space" presStyleCnt="0"/>
      <dgm:spPr/>
      <dgm:t>
        <a:bodyPr/>
        <a:lstStyle/>
        <a:p>
          <a:endParaRPr lang="en-GB"/>
        </a:p>
      </dgm:t>
    </dgm:pt>
    <dgm:pt modelId="{10BDF637-4894-4CD6-A441-22BECD80D226}" type="pres">
      <dgm:prSet presAssocID="{0EFB9F86-B591-4B7A-9FA2-DCE231D20009}" presName="compositeA" presStyleCnt="0"/>
      <dgm:spPr/>
      <dgm:t>
        <a:bodyPr/>
        <a:lstStyle/>
        <a:p>
          <a:endParaRPr lang="en-GB"/>
        </a:p>
      </dgm:t>
    </dgm:pt>
    <dgm:pt modelId="{8E5D2391-F3B1-411F-9DA9-B72F91AE69F7}" type="pres">
      <dgm:prSet presAssocID="{0EFB9F86-B591-4B7A-9FA2-DCE231D20009}" presName="textA" presStyleLbl="revTx" presStyleIdx="6" presStyleCnt="8" custScaleX="186620" custLinFactNeighborX="-83024">
        <dgm:presLayoutVars>
          <dgm:bulletEnabled val="1"/>
        </dgm:presLayoutVars>
      </dgm:prSet>
      <dgm:spPr/>
      <dgm:t>
        <a:bodyPr/>
        <a:lstStyle/>
        <a:p>
          <a:endParaRPr lang="en-GB"/>
        </a:p>
      </dgm:t>
    </dgm:pt>
    <dgm:pt modelId="{B609D6C8-0B3D-424C-AF8E-AFE3C1F0DED5}" type="pres">
      <dgm:prSet presAssocID="{0EFB9F86-B591-4B7A-9FA2-DCE231D20009}" presName="circleA" presStyleLbl="node1" presStyleIdx="6" presStyleCnt="8" custLinFactNeighborX="-3432" custLinFactNeighborY="-2600"/>
      <dgm:spPr/>
      <dgm:t>
        <a:bodyPr/>
        <a:lstStyle/>
        <a:p>
          <a:endParaRPr lang="en-GB"/>
        </a:p>
      </dgm:t>
    </dgm:pt>
    <dgm:pt modelId="{328331F7-1C1B-4DCD-8832-57F9F40973D9}" type="pres">
      <dgm:prSet presAssocID="{0EFB9F86-B591-4B7A-9FA2-DCE231D20009}" presName="spaceA" presStyleCnt="0"/>
      <dgm:spPr/>
      <dgm:t>
        <a:bodyPr/>
        <a:lstStyle/>
        <a:p>
          <a:endParaRPr lang="en-GB"/>
        </a:p>
      </dgm:t>
    </dgm:pt>
    <dgm:pt modelId="{4686BD23-14EE-4A29-AFBB-F81DE4F30156}" type="pres">
      <dgm:prSet presAssocID="{D4993C5B-C2C3-487D-8EE4-38C6AAFDC0FF}" presName="space" presStyleCnt="0"/>
      <dgm:spPr/>
      <dgm:t>
        <a:bodyPr/>
        <a:lstStyle/>
        <a:p>
          <a:endParaRPr lang="en-GB"/>
        </a:p>
      </dgm:t>
    </dgm:pt>
    <dgm:pt modelId="{F377EF1E-C3F9-48B4-9A2F-239495EF73A6}" type="pres">
      <dgm:prSet presAssocID="{AE7DBE4B-EDD3-42D0-85B9-A3E779FAD569}" presName="compositeB" presStyleCnt="0"/>
      <dgm:spPr/>
      <dgm:t>
        <a:bodyPr/>
        <a:lstStyle/>
        <a:p>
          <a:endParaRPr lang="en-GB"/>
        </a:p>
      </dgm:t>
    </dgm:pt>
    <dgm:pt modelId="{4006E0A6-21A2-4F31-AD6F-00D33A4CE40D}" type="pres">
      <dgm:prSet presAssocID="{AE7DBE4B-EDD3-42D0-85B9-A3E779FAD569}" presName="textB" presStyleLbl="revTx" presStyleIdx="7" presStyleCnt="8" custScaleX="203775" custLinFactX="-28723" custLinFactNeighborX="-100000" custLinFactNeighborY="3125">
        <dgm:presLayoutVars>
          <dgm:bulletEnabled val="1"/>
        </dgm:presLayoutVars>
      </dgm:prSet>
      <dgm:spPr/>
      <dgm:t>
        <a:bodyPr/>
        <a:lstStyle/>
        <a:p>
          <a:endParaRPr lang="en-GB"/>
        </a:p>
      </dgm:t>
    </dgm:pt>
    <dgm:pt modelId="{D8E4DF13-574F-4185-9D1F-31DC3AB56AFB}" type="pres">
      <dgm:prSet presAssocID="{AE7DBE4B-EDD3-42D0-85B9-A3E779FAD569}" presName="circleB" presStyleLbl="node1" presStyleIdx="7" presStyleCnt="8"/>
      <dgm:spPr/>
      <dgm:t>
        <a:bodyPr/>
        <a:lstStyle/>
        <a:p>
          <a:endParaRPr lang="en-GB"/>
        </a:p>
      </dgm:t>
    </dgm:pt>
    <dgm:pt modelId="{F7BBFC65-2421-49EA-BF41-BDACB3DD1B0F}" type="pres">
      <dgm:prSet presAssocID="{AE7DBE4B-EDD3-42D0-85B9-A3E779FAD569}" presName="spaceB" presStyleCnt="0"/>
      <dgm:spPr/>
      <dgm:t>
        <a:bodyPr/>
        <a:lstStyle/>
        <a:p>
          <a:endParaRPr lang="en-GB"/>
        </a:p>
      </dgm:t>
    </dgm:pt>
  </dgm:ptLst>
  <dgm:cxnLst>
    <dgm:cxn modelId="{6830DC81-CEF8-4024-9F15-DF99DE96F1EF}" type="presOf" srcId="{CE2FD4E5-ED7B-4D0D-BA36-0B94F49B9FAD}" destId="{C3AA1F88-F399-4D3A-AE63-694C32A19349}" srcOrd="0" destOrd="0" presId="urn:microsoft.com/office/officeart/2005/8/layout/hProcess11"/>
    <dgm:cxn modelId="{14A55F9D-63F8-44E5-8FC5-5C176DA33099}" srcId="{60EF790E-F917-4A3C-9A4A-BB8E728618AF}" destId="{AE7DBE4B-EDD3-42D0-85B9-A3E779FAD569}" srcOrd="7" destOrd="0" parTransId="{B62EE842-729C-495B-8262-7781558936C9}" sibTransId="{67462AB6-6F72-4E53-BC53-BDA0AC43B4E8}"/>
    <dgm:cxn modelId="{E7AB5F2E-D95E-493A-AD6E-6E2B2AA5A320}" srcId="{60EF790E-F917-4A3C-9A4A-BB8E728618AF}" destId="{3A190B85-B9B2-4008-8382-9AD81FFEEFD5}" srcOrd="0" destOrd="0" parTransId="{DF7BD36F-5DBD-435B-B26B-E93B56CCA96E}" sibTransId="{BB8634A6-460E-4EB6-BA72-278089BCF592}"/>
    <dgm:cxn modelId="{DBBBBD85-2E27-4DD8-AD2A-B1788DD37BFF}" type="presOf" srcId="{AE7DBE4B-EDD3-42D0-85B9-A3E779FAD569}" destId="{4006E0A6-21A2-4F31-AD6F-00D33A4CE40D}" srcOrd="0" destOrd="0" presId="urn:microsoft.com/office/officeart/2005/8/layout/hProcess11"/>
    <dgm:cxn modelId="{4EA7D5AC-4688-4E90-B784-A5A56E380153}" type="presOf" srcId="{2703BDF7-BF13-4606-A4D8-E658C6894FF7}" destId="{74A75BAF-9F58-475C-A9D5-7A63E0AB5289}" srcOrd="0" destOrd="0" presId="urn:microsoft.com/office/officeart/2005/8/layout/hProcess11"/>
    <dgm:cxn modelId="{4BA2F7B8-C69E-45AE-A5AD-E9A0029D9E6E}" srcId="{60EF790E-F917-4A3C-9A4A-BB8E728618AF}" destId="{0EFB9F86-B591-4B7A-9FA2-DCE231D20009}" srcOrd="6" destOrd="0" parTransId="{7AFC9E4D-5763-40CB-A00A-2D0D0D41D930}" sibTransId="{D4993C5B-C2C3-487D-8EE4-38C6AAFDC0FF}"/>
    <dgm:cxn modelId="{0CEC0CA1-DEE7-4BC8-B9C8-FC3C39EA6208}" srcId="{60EF790E-F917-4A3C-9A4A-BB8E728618AF}" destId="{D4626CD5-7EB6-4CC2-9445-CFDD3A561C8D}" srcOrd="5" destOrd="0" parTransId="{F1B70C1D-14A8-491C-8A4F-7F77E8CDC5DB}" sibTransId="{99AE39AC-F459-4F02-A183-15475D0141D7}"/>
    <dgm:cxn modelId="{AE498600-5CB9-4162-873C-BAE573829C81}" srcId="{60EF790E-F917-4A3C-9A4A-BB8E728618AF}" destId="{CE2FD4E5-ED7B-4D0D-BA36-0B94F49B9FAD}" srcOrd="4" destOrd="0" parTransId="{329F3E57-2134-418B-8D66-09ED65060AD9}" sibTransId="{1BA7DE9B-8A75-4A37-8DAF-BB7AB642EE63}"/>
    <dgm:cxn modelId="{853CE0BB-CB86-4B9F-ADE5-0416EE70B65B}" type="presOf" srcId="{60EF790E-F917-4A3C-9A4A-BB8E728618AF}" destId="{BC70EF3B-7F35-48DE-9DF3-1A562459B882}" srcOrd="0" destOrd="0" presId="urn:microsoft.com/office/officeart/2005/8/layout/hProcess11"/>
    <dgm:cxn modelId="{E30A42C0-BD38-42EA-B66B-4E9AFE54A53F}" type="presOf" srcId="{0EFB9F86-B591-4B7A-9FA2-DCE231D20009}" destId="{8E5D2391-F3B1-411F-9DA9-B72F91AE69F7}" srcOrd="0" destOrd="0" presId="urn:microsoft.com/office/officeart/2005/8/layout/hProcess11"/>
    <dgm:cxn modelId="{003503F7-AF9C-4496-B46B-232F0001DDCA}" type="presOf" srcId="{3A190B85-B9B2-4008-8382-9AD81FFEEFD5}" destId="{057C74BF-71E3-410F-A472-441D7A719827}" srcOrd="0" destOrd="0" presId="urn:microsoft.com/office/officeart/2005/8/layout/hProcess11"/>
    <dgm:cxn modelId="{FF84321E-D453-42A3-ACE5-1B25A35D287B}" type="presOf" srcId="{CA0D69E7-837E-422D-85C3-9E193F3778BE}" destId="{FE25DD63-5A77-4985-8A50-D9980F368999}" srcOrd="0" destOrd="0" presId="urn:microsoft.com/office/officeart/2005/8/layout/hProcess11"/>
    <dgm:cxn modelId="{74D50D4D-FADD-42EE-8391-950F760E1B6D}" type="presOf" srcId="{8C82C01E-FB9D-422C-B6B0-45430EDFEE1C}" destId="{43004BC8-F4EB-4E55-AC59-855B8DD4A6B2}" srcOrd="0" destOrd="0" presId="urn:microsoft.com/office/officeart/2005/8/layout/hProcess11"/>
    <dgm:cxn modelId="{56FE7586-5F8F-406B-A0A3-96A55C49B2E4}" srcId="{60EF790E-F917-4A3C-9A4A-BB8E728618AF}" destId="{2703BDF7-BF13-4606-A4D8-E658C6894FF7}" srcOrd="3" destOrd="0" parTransId="{B8CC80BC-1B06-40BC-BC2C-984C9696B8FA}" sibTransId="{3EA8E67E-BCDB-43FE-914B-1592C493E76A}"/>
    <dgm:cxn modelId="{2E4E2143-2BF6-4904-81A0-893E73011253}" srcId="{60EF790E-F917-4A3C-9A4A-BB8E728618AF}" destId="{CA0D69E7-837E-422D-85C3-9E193F3778BE}" srcOrd="1" destOrd="0" parTransId="{FD37DA59-CE9F-4FBA-A7F3-B460C73493E6}" sibTransId="{896A580D-A5AD-434C-AFB8-C58657CE5B94}"/>
    <dgm:cxn modelId="{4E5C24AB-5447-4415-A05D-2E5A09B57AA6}" type="presOf" srcId="{D4626CD5-7EB6-4CC2-9445-CFDD3A561C8D}" destId="{1274DB4B-E044-4D29-B425-5E98A89764D8}" srcOrd="0" destOrd="0" presId="urn:microsoft.com/office/officeart/2005/8/layout/hProcess11"/>
    <dgm:cxn modelId="{22D4DC42-7843-4EBC-90FE-0199C4F02EF5}" srcId="{60EF790E-F917-4A3C-9A4A-BB8E728618AF}" destId="{8C82C01E-FB9D-422C-B6B0-45430EDFEE1C}" srcOrd="2" destOrd="0" parTransId="{8A824649-0805-42EA-9DF7-FAE10BE2FE2E}" sibTransId="{B4930AD3-18F9-47E7-B5DB-A3BC5F012282}"/>
    <dgm:cxn modelId="{38D254D4-AF27-4830-A985-B5242F15F169}" type="presParOf" srcId="{BC70EF3B-7F35-48DE-9DF3-1A562459B882}" destId="{DD4CCE62-5148-499B-A34D-CF20CDA03222}" srcOrd="0" destOrd="0" presId="urn:microsoft.com/office/officeart/2005/8/layout/hProcess11"/>
    <dgm:cxn modelId="{C84925C8-C907-44D8-9FB1-77A39F6814A3}" type="presParOf" srcId="{BC70EF3B-7F35-48DE-9DF3-1A562459B882}" destId="{2A5BC259-5376-449C-8C83-A643E0877505}" srcOrd="1" destOrd="0" presId="urn:microsoft.com/office/officeart/2005/8/layout/hProcess11"/>
    <dgm:cxn modelId="{50C0C1BA-79A5-4CC6-9436-E5FB40659A44}" type="presParOf" srcId="{2A5BC259-5376-449C-8C83-A643E0877505}" destId="{66C5EB7F-1D3E-4F4A-9B1D-1677F785DC9A}" srcOrd="0" destOrd="0" presId="urn:microsoft.com/office/officeart/2005/8/layout/hProcess11"/>
    <dgm:cxn modelId="{67A249D6-DBBD-451C-8446-92EE3A5D5736}" type="presParOf" srcId="{66C5EB7F-1D3E-4F4A-9B1D-1677F785DC9A}" destId="{057C74BF-71E3-410F-A472-441D7A719827}" srcOrd="0" destOrd="0" presId="urn:microsoft.com/office/officeart/2005/8/layout/hProcess11"/>
    <dgm:cxn modelId="{8A5A9BAA-FD14-48F9-81A9-4C938F26E207}" type="presParOf" srcId="{66C5EB7F-1D3E-4F4A-9B1D-1677F785DC9A}" destId="{91BACE0D-D2A1-498B-9025-450FEA57BC78}" srcOrd="1" destOrd="0" presId="urn:microsoft.com/office/officeart/2005/8/layout/hProcess11"/>
    <dgm:cxn modelId="{9005E4B6-FA99-4A95-963A-913BA2129AE2}" type="presParOf" srcId="{66C5EB7F-1D3E-4F4A-9B1D-1677F785DC9A}" destId="{2BFB68AC-668D-44AC-8D78-B598C261E320}" srcOrd="2" destOrd="0" presId="urn:microsoft.com/office/officeart/2005/8/layout/hProcess11"/>
    <dgm:cxn modelId="{B32E77CD-BA6D-45C2-9F8E-9869A85972A1}" type="presParOf" srcId="{2A5BC259-5376-449C-8C83-A643E0877505}" destId="{6ACC42FF-1B81-4100-9B74-A70085476D39}" srcOrd="1" destOrd="0" presId="urn:microsoft.com/office/officeart/2005/8/layout/hProcess11"/>
    <dgm:cxn modelId="{DBA5FB85-DA27-4612-9B28-C398801CF273}" type="presParOf" srcId="{2A5BC259-5376-449C-8C83-A643E0877505}" destId="{E0F1D902-AA49-4BC2-827A-17F73C33DC54}" srcOrd="2" destOrd="0" presId="urn:microsoft.com/office/officeart/2005/8/layout/hProcess11"/>
    <dgm:cxn modelId="{FD7E8502-4026-4425-9A5C-986696200FBC}" type="presParOf" srcId="{E0F1D902-AA49-4BC2-827A-17F73C33DC54}" destId="{FE25DD63-5A77-4985-8A50-D9980F368999}" srcOrd="0" destOrd="0" presId="urn:microsoft.com/office/officeart/2005/8/layout/hProcess11"/>
    <dgm:cxn modelId="{D98DFFCF-2F5E-4207-947A-43A2554FFC1F}" type="presParOf" srcId="{E0F1D902-AA49-4BC2-827A-17F73C33DC54}" destId="{92988D1A-4C5E-4391-B01F-801D5CA66C02}" srcOrd="1" destOrd="0" presId="urn:microsoft.com/office/officeart/2005/8/layout/hProcess11"/>
    <dgm:cxn modelId="{45DD4BC8-E43A-40EC-8681-4883F356FC2F}" type="presParOf" srcId="{E0F1D902-AA49-4BC2-827A-17F73C33DC54}" destId="{9B1C7BF4-56A1-46E9-9043-DDC28AE290D4}" srcOrd="2" destOrd="0" presId="urn:microsoft.com/office/officeart/2005/8/layout/hProcess11"/>
    <dgm:cxn modelId="{47625F51-01A6-4DA0-90F9-3CF9A867EDE5}" type="presParOf" srcId="{2A5BC259-5376-449C-8C83-A643E0877505}" destId="{E363D74F-7506-4FBC-9497-48D0B529EC7D}" srcOrd="3" destOrd="0" presId="urn:microsoft.com/office/officeart/2005/8/layout/hProcess11"/>
    <dgm:cxn modelId="{396A60A9-8478-4030-95FD-68DB8ADCCB3F}" type="presParOf" srcId="{2A5BC259-5376-449C-8C83-A643E0877505}" destId="{C823F650-939E-41E5-9D17-B09C877D2CBB}" srcOrd="4" destOrd="0" presId="urn:microsoft.com/office/officeart/2005/8/layout/hProcess11"/>
    <dgm:cxn modelId="{3D351403-5C17-4685-886F-F9E013D6100E}" type="presParOf" srcId="{C823F650-939E-41E5-9D17-B09C877D2CBB}" destId="{43004BC8-F4EB-4E55-AC59-855B8DD4A6B2}" srcOrd="0" destOrd="0" presId="urn:microsoft.com/office/officeart/2005/8/layout/hProcess11"/>
    <dgm:cxn modelId="{3C436DB8-E045-478F-8A75-FBA789C56605}" type="presParOf" srcId="{C823F650-939E-41E5-9D17-B09C877D2CBB}" destId="{70B08048-3770-42C3-BFAA-4CF4EF303C00}" srcOrd="1" destOrd="0" presId="urn:microsoft.com/office/officeart/2005/8/layout/hProcess11"/>
    <dgm:cxn modelId="{D5A1FE5B-2E1F-4A8F-A97A-B1298EC0E5CD}" type="presParOf" srcId="{C823F650-939E-41E5-9D17-B09C877D2CBB}" destId="{9CD2F85F-91C8-4FB7-9A71-7FE0E8A97A12}" srcOrd="2" destOrd="0" presId="urn:microsoft.com/office/officeart/2005/8/layout/hProcess11"/>
    <dgm:cxn modelId="{3E407D9B-6F70-4B6E-A159-3F2EC71A6E4E}" type="presParOf" srcId="{2A5BC259-5376-449C-8C83-A643E0877505}" destId="{17DFDB97-F2E7-4383-AE62-9B7DAE8477E1}" srcOrd="5" destOrd="0" presId="urn:microsoft.com/office/officeart/2005/8/layout/hProcess11"/>
    <dgm:cxn modelId="{2F9E234A-682B-4E70-9D6C-8FEF31CC5007}" type="presParOf" srcId="{2A5BC259-5376-449C-8C83-A643E0877505}" destId="{22CE0FB4-9574-458B-A3EF-96E219736BD9}" srcOrd="6" destOrd="0" presId="urn:microsoft.com/office/officeart/2005/8/layout/hProcess11"/>
    <dgm:cxn modelId="{40127F86-C4E5-4EDF-B1E7-15C37731B11E}" type="presParOf" srcId="{22CE0FB4-9574-458B-A3EF-96E219736BD9}" destId="{74A75BAF-9F58-475C-A9D5-7A63E0AB5289}" srcOrd="0" destOrd="0" presId="urn:microsoft.com/office/officeart/2005/8/layout/hProcess11"/>
    <dgm:cxn modelId="{16CD1F18-56F2-45A7-8125-CBBDEA311C71}" type="presParOf" srcId="{22CE0FB4-9574-458B-A3EF-96E219736BD9}" destId="{7DC11DC6-5987-417D-8B20-E5BF9CAD81F7}" srcOrd="1" destOrd="0" presId="urn:microsoft.com/office/officeart/2005/8/layout/hProcess11"/>
    <dgm:cxn modelId="{79F3CA18-0636-4B90-95E5-35685A17BEBB}" type="presParOf" srcId="{22CE0FB4-9574-458B-A3EF-96E219736BD9}" destId="{71D05218-1310-4337-A626-5BC58775E7F3}" srcOrd="2" destOrd="0" presId="urn:microsoft.com/office/officeart/2005/8/layout/hProcess11"/>
    <dgm:cxn modelId="{036BE1AD-52EB-4D99-B921-63BBE9F4A00B}" type="presParOf" srcId="{2A5BC259-5376-449C-8C83-A643E0877505}" destId="{F04BFCE0-2C01-4B26-A5ED-59FDB22E79DC}" srcOrd="7" destOrd="0" presId="urn:microsoft.com/office/officeart/2005/8/layout/hProcess11"/>
    <dgm:cxn modelId="{84C54A00-EC33-4F26-82E5-17F912B75737}" type="presParOf" srcId="{2A5BC259-5376-449C-8C83-A643E0877505}" destId="{49AB0A4F-682E-48E8-9A6F-F2B06AC92446}" srcOrd="8" destOrd="0" presId="urn:microsoft.com/office/officeart/2005/8/layout/hProcess11"/>
    <dgm:cxn modelId="{618848CF-92F6-4DD9-8A37-811C18A1A518}" type="presParOf" srcId="{49AB0A4F-682E-48E8-9A6F-F2B06AC92446}" destId="{C3AA1F88-F399-4D3A-AE63-694C32A19349}" srcOrd="0" destOrd="0" presId="urn:microsoft.com/office/officeart/2005/8/layout/hProcess11"/>
    <dgm:cxn modelId="{A5E18D95-6AA4-49F3-A590-431CC8EB828D}" type="presParOf" srcId="{49AB0A4F-682E-48E8-9A6F-F2B06AC92446}" destId="{CB5E91D4-CBF5-4451-AAD1-E0B070265216}" srcOrd="1" destOrd="0" presId="urn:microsoft.com/office/officeart/2005/8/layout/hProcess11"/>
    <dgm:cxn modelId="{E7EB16F5-CA06-4324-912F-1653A208E0D6}" type="presParOf" srcId="{49AB0A4F-682E-48E8-9A6F-F2B06AC92446}" destId="{249F9434-75A8-4584-B0FC-564935BAC3D4}" srcOrd="2" destOrd="0" presId="urn:microsoft.com/office/officeart/2005/8/layout/hProcess11"/>
    <dgm:cxn modelId="{AA662916-78BE-418C-9515-22E51B13A656}" type="presParOf" srcId="{2A5BC259-5376-449C-8C83-A643E0877505}" destId="{E11A6276-EC31-4B84-9551-2E0C6FC8B2CD}" srcOrd="9" destOrd="0" presId="urn:microsoft.com/office/officeart/2005/8/layout/hProcess11"/>
    <dgm:cxn modelId="{A8ABB9E0-786D-4CC7-92A5-4335112C416D}" type="presParOf" srcId="{2A5BC259-5376-449C-8C83-A643E0877505}" destId="{6A1654B3-C38C-4C0D-8094-D094494CBD47}" srcOrd="10" destOrd="0" presId="urn:microsoft.com/office/officeart/2005/8/layout/hProcess11"/>
    <dgm:cxn modelId="{EFC7CE41-888E-4762-8745-7BD58C96622F}" type="presParOf" srcId="{6A1654B3-C38C-4C0D-8094-D094494CBD47}" destId="{1274DB4B-E044-4D29-B425-5E98A89764D8}" srcOrd="0" destOrd="0" presId="urn:microsoft.com/office/officeart/2005/8/layout/hProcess11"/>
    <dgm:cxn modelId="{FCBFE949-6B94-4AE7-A916-80FB54D26885}" type="presParOf" srcId="{6A1654B3-C38C-4C0D-8094-D094494CBD47}" destId="{7054025F-0AA1-4E31-B02C-AAF936452E43}" srcOrd="1" destOrd="0" presId="urn:microsoft.com/office/officeart/2005/8/layout/hProcess11"/>
    <dgm:cxn modelId="{32AC64A4-5C1B-47BA-9E4F-EE0F28FAEB0C}" type="presParOf" srcId="{6A1654B3-C38C-4C0D-8094-D094494CBD47}" destId="{B740402D-5125-46EC-B08F-76B6002F7E51}" srcOrd="2" destOrd="0" presId="urn:microsoft.com/office/officeart/2005/8/layout/hProcess11"/>
    <dgm:cxn modelId="{000BBAC8-6802-41AB-BA90-74BD3A81467A}" type="presParOf" srcId="{2A5BC259-5376-449C-8C83-A643E0877505}" destId="{DF711FEE-3158-4E4F-A247-4E1E6E7DD067}" srcOrd="11" destOrd="0" presId="urn:microsoft.com/office/officeart/2005/8/layout/hProcess11"/>
    <dgm:cxn modelId="{9D2AE294-1456-4042-B36C-93E664D70DA4}" type="presParOf" srcId="{2A5BC259-5376-449C-8C83-A643E0877505}" destId="{10BDF637-4894-4CD6-A441-22BECD80D226}" srcOrd="12" destOrd="0" presId="urn:microsoft.com/office/officeart/2005/8/layout/hProcess11"/>
    <dgm:cxn modelId="{60DA1EA9-77E7-47D1-BF8F-BC683984962C}" type="presParOf" srcId="{10BDF637-4894-4CD6-A441-22BECD80D226}" destId="{8E5D2391-F3B1-411F-9DA9-B72F91AE69F7}" srcOrd="0" destOrd="0" presId="urn:microsoft.com/office/officeart/2005/8/layout/hProcess11"/>
    <dgm:cxn modelId="{40BA25B6-666F-4A78-B0D7-C47D8A0C7A5F}" type="presParOf" srcId="{10BDF637-4894-4CD6-A441-22BECD80D226}" destId="{B609D6C8-0B3D-424C-AF8E-AFE3C1F0DED5}" srcOrd="1" destOrd="0" presId="urn:microsoft.com/office/officeart/2005/8/layout/hProcess11"/>
    <dgm:cxn modelId="{D49407E0-CC12-4419-8FCB-F2D7B648A52A}" type="presParOf" srcId="{10BDF637-4894-4CD6-A441-22BECD80D226}" destId="{328331F7-1C1B-4DCD-8832-57F9F40973D9}" srcOrd="2" destOrd="0" presId="urn:microsoft.com/office/officeart/2005/8/layout/hProcess11"/>
    <dgm:cxn modelId="{0BE75518-3FDF-49CF-9366-2154E8BE0F7C}" type="presParOf" srcId="{2A5BC259-5376-449C-8C83-A643E0877505}" destId="{4686BD23-14EE-4A29-AFBB-F81DE4F30156}" srcOrd="13" destOrd="0" presId="urn:microsoft.com/office/officeart/2005/8/layout/hProcess11"/>
    <dgm:cxn modelId="{BA896A93-68DA-4B9E-9973-D0FC3C7CC8F3}" type="presParOf" srcId="{2A5BC259-5376-449C-8C83-A643E0877505}" destId="{F377EF1E-C3F9-48B4-9A2F-239495EF73A6}" srcOrd="14" destOrd="0" presId="urn:microsoft.com/office/officeart/2005/8/layout/hProcess11"/>
    <dgm:cxn modelId="{A2E0F0CB-49BD-41FF-A5B0-606ECB10FC13}" type="presParOf" srcId="{F377EF1E-C3F9-48B4-9A2F-239495EF73A6}" destId="{4006E0A6-21A2-4F31-AD6F-00D33A4CE40D}" srcOrd="0" destOrd="0" presId="urn:microsoft.com/office/officeart/2005/8/layout/hProcess11"/>
    <dgm:cxn modelId="{D99DBB9F-0D90-437E-9F8D-50B789FC7E46}" type="presParOf" srcId="{F377EF1E-C3F9-48B4-9A2F-239495EF73A6}" destId="{D8E4DF13-574F-4185-9D1F-31DC3AB56AFB}" srcOrd="1" destOrd="0" presId="urn:microsoft.com/office/officeart/2005/8/layout/hProcess11"/>
    <dgm:cxn modelId="{8646AD21-3E8C-421B-A20D-22857903C410}" type="presParOf" srcId="{F377EF1E-C3F9-48B4-9A2F-239495EF73A6}" destId="{F7BBFC65-2421-49EA-BF41-BDACB3DD1B0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CCE62-5148-499B-A34D-CF20CDA03222}">
      <dsp:nvSpPr>
        <dsp:cNvPr id="0" name=""/>
        <dsp:cNvSpPr/>
      </dsp:nvSpPr>
      <dsp:spPr>
        <a:xfrm>
          <a:off x="0" y="1208633"/>
          <a:ext cx="8229600" cy="1625600"/>
        </a:xfrm>
        <a:prstGeom prst="notchedRightArrow">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C74BF-71E3-410F-A472-441D7A719827}">
      <dsp:nvSpPr>
        <dsp:cNvPr id="0" name=""/>
        <dsp:cNvSpPr/>
      </dsp:nvSpPr>
      <dsp:spPr>
        <a:xfrm>
          <a:off x="3707" y="0"/>
          <a:ext cx="61300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Initiation </a:t>
          </a:r>
        </a:p>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Phase</a:t>
          </a:r>
          <a:endParaRPr lang="en-GB" sz="900" b="1" kern="1200" dirty="0">
            <a:latin typeface="Arial" panose="020B0604020202020204" pitchFamily="34" charset="0"/>
            <a:cs typeface="Arial" panose="020B0604020202020204" pitchFamily="34" charset="0"/>
          </a:endParaRPr>
        </a:p>
      </dsp:txBody>
      <dsp:txXfrm>
        <a:off x="3707" y="0"/>
        <a:ext cx="613000" cy="1625600"/>
      </dsp:txXfrm>
    </dsp:sp>
    <dsp:sp modelId="{91BACE0D-D2A1-498B-9025-450FEA57BC78}">
      <dsp:nvSpPr>
        <dsp:cNvPr id="0" name=""/>
        <dsp:cNvSpPr/>
      </dsp:nvSpPr>
      <dsp:spPr>
        <a:xfrm>
          <a:off x="107007" y="1828800"/>
          <a:ext cx="406400" cy="406400"/>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25DD63-5A77-4985-8A50-D9980F368999}">
      <dsp:nvSpPr>
        <dsp:cNvPr id="0" name=""/>
        <dsp:cNvSpPr/>
      </dsp:nvSpPr>
      <dsp:spPr>
        <a:xfrm>
          <a:off x="647358" y="2438399"/>
          <a:ext cx="99138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Harmonization </a:t>
          </a:r>
        </a:p>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Phase</a:t>
          </a:r>
          <a:endParaRPr lang="en-GB" sz="900" b="1" kern="1200" dirty="0">
            <a:latin typeface="Arial" panose="020B0604020202020204" pitchFamily="34" charset="0"/>
            <a:cs typeface="Arial" panose="020B0604020202020204" pitchFamily="34" charset="0"/>
          </a:endParaRPr>
        </a:p>
      </dsp:txBody>
      <dsp:txXfrm>
        <a:off x="647358" y="2438399"/>
        <a:ext cx="991381" cy="1625600"/>
      </dsp:txXfrm>
    </dsp:sp>
    <dsp:sp modelId="{92988D1A-4C5E-4391-B01F-801D5CA66C02}">
      <dsp:nvSpPr>
        <dsp:cNvPr id="0" name=""/>
        <dsp:cNvSpPr/>
      </dsp:nvSpPr>
      <dsp:spPr>
        <a:xfrm>
          <a:off x="939848" y="1828800"/>
          <a:ext cx="406400" cy="406400"/>
        </a:xfrm>
        <a:prstGeom prst="ellipse">
          <a:avLst/>
        </a:prstGeom>
        <a:solidFill>
          <a:schemeClr val="accent1">
            <a:shade val="50000"/>
            <a:hueOff val="195131"/>
            <a:satOff val="-11271"/>
            <a:lumOff val="123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004BC8-F4EB-4E55-AC59-855B8DD4A6B2}">
      <dsp:nvSpPr>
        <dsp:cNvPr id="0" name=""/>
        <dsp:cNvSpPr/>
      </dsp:nvSpPr>
      <dsp:spPr>
        <a:xfrm>
          <a:off x="1669389" y="0"/>
          <a:ext cx="924662"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Stabilization</a:t>
          </a:r>
        </a:p>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 Phase</a:t>
          </a:r>
          <a:endParaRPr lang="en-GB" sz="900" b="1" kern="1200" dirty="0">
            <a:latin typeface="Arial" panose="020B0604020202020204" pitchFamily="34" charset="0"/>
            <a:cs typeface="Arial" panose="020B0604020202020204" pitchFamily="34" charset="0"/>
          </a:endParaRPr>
        </a:p>
      </dsp:txBody>
      <dsp:txXfrm>
        <a:off x="1669389" y="0"/>
        <a:ext cx="924662" cy="1625600"/>
      </dsp:txXfrm>
    </dsp:sp>
    <dsp:sp modelId="{70B08048-3770-42C3-BFAA-4CF4EF303C00}">
      <dsp:nvSpPr>
        <dsp:cNvPr id="0" name=""/>
        <dsp:cNvSpPr/>
      </dsp:nvSpPr>
      <dsp:spPr>
        <a:xfrm>
          <a:off x="1928521" y="1828800"/>
          <a:ext cx="406400" cy="406400"/>
        </a:xfrm>
        <a:prstGeom prst="ellipse">
          <a:avLst/>
        </a:prstGeom>
        <a:solidFill>
          <a:schemeClr val="accent1">
            <a:shade val="50000"/>
            <a:hueOff val="390263"/>
            <a:satOff val="-22543"/>
            <a:lumOff val="247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A75BAF-9F58-475C-A9D5-7A63E0AB5289}">
      <dsp:nvSpPr>
        <dsp:cNvPr id="0" name=""/>
        <dsp:cNvSpPr/>
      </dsp:nvSpPr>
      <dsp:spPr>
        <a:xfrm>
          <a:off x="2624702" y="2438399"/>
          <a:ext cx="61300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384" tIns="405384" rIns="405384" bIns="405384" numCol="1" spcCol="1270" anchor="t" anchorCtr="0">
          <a:noAutofit/>
        </a:bodyPr>
        <a:lstStyle/>
        <a:p>
          <a:pPr lvl="0" algn="ctr" defTabSz="2533650">
            <a:lnSpc>
              <a:spcPct val="90000"/>
            </a:lnSpc>
            <a:spcBef>
              <a:spcPct val="0"/>
            </a:spcBef>
            <a:spcAft>
              <a:spcPct val="35000"/>
            </a:spcAft>
          </a:pPr>
          <a:endParaRPr lang="en-GB" sz="5700" kern="1200"/>
        </a:p>
      </dsp:txBody>
      <dsp:txXfrm>
        <a:off x="2624702" y="2438399"/>
        <a:ext cx="613000" cy="1625600"/>
      </dsp:txXfrm>
    </dsp:sp>
    <dsp:sp modelId="{7DC11DC6-5987-417D-8B20-E5BF9CAD81F7}">
      <dsp:nvSpPr>
        <dsp:cNvPr id="0" name=""/>
        <dsp:cNvSpPr/>
      </dsp:nvSpPr>
      <dsp:spPr>
        <a:xfrm>
          <a:off x="2728002" y="1828800"/>
          <a:ext cx="406400" cy="406400"/>
        </a:xfrm>
        <a:prstGeom prst="ellipse">
          <a:avLst/>
        </a:prstGeom>
        <a:solidFill>
          <a:schemeClr val="accent1">
            <a:shade val="50000"/>
            <a:hueOff val="585394"/>
            <a:satOff val="-33814"/>
            <a:lumOff val="371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AA1F88-F399-4D3A-AE63-694C32A19349}">
      <dsp:nvSpPr>
        <dsp:cNvPr id="0" name=""/>
        <dsp:cNvSpPr/>
      </dsp:nvSpPr>
      <dsp:spPr>
        <a:xfrm>
          <a:off x="2849698" y="1214583"/>
          <a:ext cx="1036504"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896" tIns="56896" rIns="56896" bIns="56896" numCol="1" spcCol="1270" anchor="b" anchorCtr="0">
          <a:noAutofit/>
        </a:bodyPr>
        <a:lstStyle/>
        <a:p>
          <a:pPr lvl="0" algn="ctr" defTabSz="355600">
            <a:lnSpc>
              <a:spcPct val="90000"/>
            </a:lnSpc>
            <a:spcBef>
              <a:spcPct val="0"/>
            </a:spcBef>
            <a:spcAft>
              <a:spcPct val="35000"/>
            </a:spcAft>
          </a:pPr>
          <a:r>
            <a:rPr lang="en-US" sz="800" b="1" kern="1200" dirty="0" smtClean="0">
              <a:latin typeface="Arial" panose="020B0604020202020204" pitchFamily="34" charset="0"/>
              <a:cs typeface="Arial" panose="020B0604020202020204" pitchFamily="34" charset="0"/>
            </a:rPr>
            <a:t>Institutionalization Phase</a:t>
          </a:r>
          <a:endParaRPr lang="en-GB" sz="800" b="1" kern="1200" dirty="0">
            <a:latin typeface="Arial" panose="020B0604020202020204" pitchFamily="34" charset="0"/>
            <a:cs typeface="Arial" panose="020B0604020202020204" pitchFamily="34" charset="0"/>
          </a:endParaRPr>
        </a:p>
      </dsp:txBody>
      <dsp:txXfrm>
        <a:off x="2849698" y="1214583"/>
        <a:ext cx="1036504" cy="1625600"/>
      </dsp:txXfrm>
    </dsp:sp>
    <dsp:sp modelId="{CB5E91D4-CBF5-4451-AAD1-E0B070265216}">
      <dsp:nvSpPr>
        <dsp:cNvPr id="0" name=""/>
        <dsp:cNvSpPr/>
      </dsp:nvSpPr>
      <dsp:spPr>
        <a:xfrm>
          <a:off x="3583405" y="1828800"/>
          <a:ext cx="406400" cy="406400"/>
        </a:xfrm>
        <a:prstGeom prst="ellipse">
          <a:avLst/>
        </a:prstGeom>
        <a:solidFill>
          <a:schemeClr val="accent1">
            <a:shade val="50000"/>
            <a:hueOff val="780526"/>
            <a:satOff val="-45086"/>
            <a:lumOff val="49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74DB4B-E044-4D29-B425-5E98A89764D8}">
      <dsp:nvSpPr>
        <dsp:cNvPr id="0" name=""/>
        <dsp:cNvSpPr/>
      </dsp:nvSpPr>
      <dsp:spPr>
        <a:xfrm>
          <a:off x="4335507" y="2438399"/>
          <a:ext cx="613000"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5384" tIns="405384" rIns="405384" bIns="405384" numCol="1" spcCol="1270" anchor="t" anchorCtr="0">
          <a:noAutofit/>
        </a:bodyPr>
        <a:lstStyle/>
        <a:p>
          <a:pPr lvl="0" algn="ctr" defTabSz="2533650">
            <a:lnSpc>
              <a:spcPct val="90000"/>
            </a:lnSpc>
            <a:spcBef>
              <a:spcPct val="0"/>
            </a:spcBef>
            <a:spcAft>
              <a:spcPct val="35000"/>
            </a:spcAft>
          </a:pPr>
          <a:endParaRPr lang="en-GB" sz="5700" kern="1200"/>
        </a:p>
      </dsp:txBody>
      <dsp:txXfrm>
        <a:off x="4335507" y="2438399"/>
        <a:ext cx="613000" cy="1625600"/>
      </dsp:txXfrm>
    </dsp:sp>
    <dsp:sp modelId="{7054025F-0AA1-4E31-B02C-AAF936452E43}">
      <dsp:nvSpPr>
        <dsp:cNvPr id="0" name=""/>
        <dsp:cNvSpPr/>
      </dsp:nvSpPr>
      <dsp:spPr>
        <a:xfrm>
          <a:off x="4438808" y="1828800"/>
          <a:ext cx="406400" cy="406400"/>
        </a:xfrm>
        <a:prstGeom prst="ellipse">
          <a:avLst/>
        </a:prstGeom>
        <a:solidFill>
          <a:schemeClr val="accent1">
            <a:shade val="50000"/>
            <a:hueOff val="585394"/>
            <a:satOff val="-33814"/>
            <a:lumOff val="371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5D2391-F3B1-411F-9DA9-B72F91AE69F7}">
      <dsp:nvSpPr>
        <dsp:cNvPr id="0" name=""/>
        <dsp:cNvSpPr/>
      </dsp:nvSpPr>
      <dsp:spPr>
        <a:xfrm>
          <a:off x="4470220" y="0"/>
          <a:ext cx="114398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b"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Tightening </a:t>
          </a:r>
        </a:p>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Phase</a:t>
          </a:r>
          <a:endParaRPr lang="en-GB" sz="900" b="1" kern="1200" dirty="0">
            <a:latin typeface="Arial" panose="020B0604020202020204" pitchFamily="34" charset="0"/>
            <a:cs typeface="Arial" panose="020B0604020202020204" pitchFamily="34" charset="0"/>
          </a:endParaRPr>
        </a:p>
      </dsp:txBody>
      <dsp:txXfrm>
        <a:off x="4470220" y="0"/>
        <a:ext cx="1143981" cy="1625600"/>
      </dsp:txXfrm>
    </dsp:sp>
    <dsp:sp modelId="{B609D6C8-0B3D-424C-AF8E-AFE3C1F0DED5}">
      <dsp:nvSpPr>
        <dsp:cNvPr id="0" name=""/>
        <dsp:cNvSpPr/>
      </dsp:nvSpPr>
      <dsp:spPr>
        <a:xfrm>
          <a:off x="5334001" y="1818233"/>
          <a:ext cx="406400" cy="406400"/>
        </a:xfrm>
        <a:prstGeom prst="ellipse">
          <a:avLst/>
        </a:prstGeom>
        <a:solidFill>
          <a:schemeClr val="accent1">
            <a:shade val="50000"/>
            <a:hueOff val="390263"/>
            <a:satOff val="-22543"/>
            <a:lumOff val="247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06E0A6-21A2-4F31-AD6F-00D33A4CE40D}">
      <dsp:nvSpPr>
        <dsp:cNvPr id="0" name=""/>
        <dsp:cNvSpPr/>
      </dsp:nvSpPr>
      <dsp:spPr>
        <a:xfrm>
          <a:off x="5364717" y="2438399"/>
          <a:ext cx="1249142"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008" tIns="64008" rIns="64008" bIns="64008" numCol="1" spcCol="1270" anchor="t" anchorCtr="0">
          <a:noAutofit/>
        </a:bodyPr>
        <a:lstStyle/>
        <a:p>
          <a:pPr lvl="0" algn="ctr" defTabSz="400050">
            <a:lnSpc>
              <a:spcPct val="90000"/>
            </a:lnSpc>
            <a:spcBef>
              <a:spcPct val="0"/>
            </a:spcBef>
            <a:spcAft>
              <a:spcPct val="35000"/>
            </a:spcAft>
          </a:pPr>
          <a:r>
            <a:rPr lang="en-US" sz="900" b="1" kern="1200" dirty="0" smtClean="0">
              <a:latin typeface="Arial" panose="020B0604020202020204" pitchFamily="34" charset="0"/>
              <a:cs typeface="Arial" panose="020B0604020202020204" pitchFamily="34" charset="0"/>
            </a:rPr>
            <a:t>Focusing results that matter to citizens</a:t>
          </a:r>
          <a:endParaRPr lang="en-GB" sz="900" b="1" kern="1200" dirty="0">
            <a:latin typeface="Arial" panose="020B0604020202020204" pitchFamily="34" charset="0"/>
            <a:cs typeface="Arial" panose="020B0604020202020204" pitchFamily="34" charset="0"/>
          </a:endParaRPr>
        </a:p>
      </dsp:txBody>
      <dsp:txXfrm>
        <a:off x="5364717" y="2438399"/>
        <a:ext cx="1249142" cy="1625600"/>
      </dsp:txXfrm>
    </dsp:sp>
    <dsp:sp modelId="{D8E4DF13-574F-4185-9D1F-31DC3AB56AFB}">
      <dsp:nvSpPr>
        <dsp:cNvPr id="0" name=""/>
        <dsp:cNvSpPr/>
      </dsp:nvSpPr>
      <dsp:spPr>
        <a:xfrm>
          <a:off x="6575161" y="1828800"/>
          <a:ext cx="406400" cy="406400"/>
        </a:xfrm>
        <a:prstGeom prst="ellipse">
          <a:avLst/>
        </a:prstGeom>
        <a:solidFill>
          <a:schemeClr val="accent1">
            <a:shade val="50000"/>
            <a:hueOff val="195131"/>
            <a:satOff val="-11271"/>
            <a:lumOff val="123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4.png"/></Relationships>
</file>

<file path=ppt/drawings/_rels/drawing2.xml.rels><?xml version="1.0" encoding="UTF-8" standalone="yes"?>
<Relationships xmlns="http://schemas.openxmlformats.org/package/2006/relationships"><Relationship Id="rId1" Type="http://schemas.openxmlformats.org/officeDocument/2006/relationships/image" Target="../media/image24.png"/></Relationships>
</file>

<file path=ppt/drawings/_rels/drawing3.xml.rels><?xml version="1.0" encoding="UTF-8" standalone="yes"?>
<Relationships xmlns="http://schemas.openxmlformats.org/package/2006/relationships"><Relationship Id="rId1" Type="http://schemas.openxmlformats.org/officeDocument/2006/relationships/image" Target="../media/image24.png"/></Relationships>
</file>

<file path=ppt/drawings/_rels/drawing4.xml.rels><?xml version="1.0" encoding="UTF-8" standalone="yes"?>
<Relationships xmlns="http://schemas.openxmlformats.org/package/2006/relationships"><Relationship Id="rId1" Type="http://schemas.openxmlformats.org/officeDocument/2006/relationships/image" Target="../media/image24.png"/></Relationships>
</file>

<file path=ppt/drawings/drawing1.xml><?xml version="1.0" encoding="utf-8"?>
<c:userShapes xmlns:c="http://schemas.openxmlformats.org/drawingml/2006/chart">
  <cdr:relSizeAnchor xmlns:cdr="http://schemas.openxmlformats.org/drawingml/2006/chartDrawing">
    <cdr:from>
      <cdr:x>0.21622</cdr:x>
      <cdr:y>0.50766</cdr:y>
    </cdr:from>
    <cdr:to>
      <cdr:x>0.44766</cdr:x>
      <cdr:y>0.72961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09600" y="1083150"/>
          <a:ext cx="652524" cy="47355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0.2</cdr:x>
      <cdr:y>0.5</cdr:y>
    </cdr:from>
    <cdr:to>
      <cdr:x>0.45776</cdr:x>
      <cdr:y>0.76205</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3400" y="990600"/>
          <a:ext cx="687446" cy="519165"/>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0.25</cdr:x>
      <cdr:y>0.5</cdr:y>
    </cdr:from>
    <cdr:to>
      <cdr:x>0.4558</cdr:x>
      <cdr:y>0.73077</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62000" y="990600"/>
          <a:ext cx="627280" cy="457200"/>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0.2619</cdr:x>
      <cdr:y>0.51852</cdr:y>
    </cdr:from>
    <cdr:to>
      <cdr:x>0.44547</cdr:x>
      <cdr:y>0.71343</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38200" y="1066800"/>
          <a:ext cx="587476" cy="40101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000"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19525" y="0"/>
            <a:ext cx="2921000" cy="493713"/>
          </a:xfrm>
          <a:prstGeom prst="rect">
            <a:avLst/>
          </a:prstGeom>
        </p:spPr>
        <p:txBody>
          <a:bodyPr vert="horz" lIns="91440" tIns="45720" rIns="91440" bIns="45720" rtlCol="0"/>
          <a:lstStyle>
            <a:lvl1pPr algn="r">
              <a:defRPr sz="1200"/>
            </a:lvl1pPr>
          </a:lstStyle>
          <a:p>
            <a:fld id="{AFA8A677-17A4-4221-B295-B6CF9C82A95F}" type="datetimeFigureOut">
              <a:rPr lang="en-GB" smtClean="0"/>
              <a:t>30/09/2019</a:t>
            </a:fld>
            <a:endParaRPr lang="en-GB"/>
          </a:p>
        </p:txBody>
      </p:sp>
      <p:sp>
        <p:nvSpPr>
          <p:cNvPr id="4" name="Footer Placeholder 3"/>
          <p:cNvSpPr>
            <a:spLocks noGrp="1"/>
          </p:cNvSpPr>
          <p:nvPr>
            <p:ph type="ftr" sz="quarter" idx="2"/>
          </p:nvPr>
        </p:nvSpPr>
        <p:spPr>
          <a:xfrm>
            <a:off x="0" y="9377363"/>
            <a:ext cx="2921000" cy="4937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19525" y="9377363"/>
            <a:ext cx="2921000" cy="493712"/>
          </a:xfrm>
          <a:prstGeom prst="rect">
            <a:avLst/>
          </a:prstGeom>
        </p:spPr>
        <p:txBody>
          <a:bodyPr vert="horz" lIns="91440" tIns="45720" rIns="91440" bIns="45720" rtlCol="0" anchor="b"/>
          <a:lstStyle>
            <a:lvl1pPr algn="r">
              <a:defRPr sz="1200"/>
            </a:lvl1pPr>
          </a:lstStyle>
          <a:p>
            <a:fld id="{31280A7A-6A0D-403A-99D6-434A532EFA8B}" type="slidenum">
              <a:rPr lang="en-GB" smtClean="0"/>
              <a:t>‹#›</a:t>
            </a:fld>
            <a:endParaRPr lang="en-GB"/>
          </a:p>
        </p:txBody>
      </p:sp>
    </p:spTree>
    <p:extLst>
      <p:ext uri="{BB962C8B-B14F-4D97-AF65-F5344CB8AC3E}">
        <p14:creationId xmlns:p14="http://schemas.microsoft.com/office/powerpoint/2010/main" val="981443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3633"/>
          </a:xfrm>
          <a:prstGeom prst="rect">
            <a:avLst/>
          </a:prstGeom>
        </p:spPr>
        <p:txBody>
          <a:bodyPr vert="horz" lIns="91440" tIns="45720" rIns="91440" bIns="45720" rtlCol="0"/>
          <a:lstStyle>
            <a:lvl1pPr algn="r">
              <a:defRPr sz="1200"/>
            </a:lvl1pPr>
          </a:lstStyle>
          <a:p>
            <a:fld id="{E2B87FA7-1FFC-4C42-AF77-B5C51A414417}" type="datetimeFigureOut">
              <a:rPr lang="en-GB" smtClean="0"/>
              <a:t>30/09/2019</a:t>
            </a:fld>
            <a:endParaRPr lang="en-GB"/>
          </a:p>
        </p:txBody>
      </p:sp>
      <p:sp>
        <p:nvSpPr>
          <p:cNvPr id="4" name="Slide Image Placeholder 3"/>
          <p:cNvSpPr>
            <a:spLocks noGrp="1" noRot="1" noChangeAspect="1"/>
          </p:cNvSpPr>
          <p:nvPr>
            <p:ph type="sldImg" idx="2"/>
          </p:nvPr>
        </p:nvSpPr>
        <p:spPr>
          <a:xfrm>
            <a:off x="79375" y="739775"/>
            <a:ext cx="6583363"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689515"/>
            <a:ext cx="539369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6"/>
            <a:ext cx="2921582"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6"/>
            <a:ext cx="2921582" cy="493633"/>
          </a:xfrm>
          <a:prstGeom prst="rect">
            <a:avLst/>
          </a:prstGeom>
        </p:spPr>
        <p:txBody>
          <a:bodyPr vert="horz" lIns="91440" tIns="45720" rIns="91440" bIns="45720" rtlCol="0" anchor="b"/>
          <a:lstStyle>
            <a:lvl1pPr algn="r">
              <a:defRPr sz="1200"/>
            </a:lvl1pPr>
          </a:lstStyle>
          <a:p>
            <a:fld id="{DB501109-F109-4F06-92DB-2E5B043A6ABD}" type="slidenum">
              <a:rPr lang="en-GB" smtClean="0"/>
              <a:t>‹#›</a:t>
            </a:fld>
            <a:endParaRPr lang="en-GB"/>
          </a:p>
        </p:txBody>
      </p:sp>
    </p:spTree>
    <p:extLst>
      <p:ext uri="{BB962C8B-B14F-4D97-AF65-F5344CB8AC3E}">
        <p14:creationId xmlns:p14="http://schemas.microsoft.com/office/powerpoint/2010/main" val="3797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compliance@arta.gov.ph"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501109-F109-4F06-92DB-2E5B043A6ABD}" type="slidenum">
              <a:rPr lang="en-GB" smtClean="0"/>
              <a:t>1</a:t>
            </a:fld>
            <a:endParaRPr lang="en-GB"/>
          </a:p>
        </p:txBody>
      </p:sp>
    </p:spTree>
    <p:extLst>
      <p:ext uri="{BB962C8B-B14F-4D97-AF65-F5344CB8AC3E}">
        <p14:creationId xmlns:p14="http://schemas.microsoft.com/office/powerpoint/2010/main" val="1030565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PH" altLang="en-US" sz="900" dirty="0" smtClean="0">
                <a:latin typeface="Arial Narrow" pitchFamily="34" charset="0"/>
              </a:rPr>
              <a:t>With these initiatives in ensuring that each one of us is sharing the responsibilities in making our government and country better, we have also modified the RBPMS Framework by including new components such as the (1) Streamlining and Process Improvements, (2) Citizen/Client Satisfaction, and (3) Strengthened Integrity, Transparency and Accountability. </a:t>
            </a:r>
          </a:p>
          <a:p>
            <a:pPr eaLnBrk="1" hangingPunct="1">
              <a:spcBef>
                <a:spcPct val="0"/>
              </a:spcBef>
            </a:pPr>
            <a:endParaRPr lang="en-PH" altLang="en-US" sz="900" dirty="0" smtClean="0">
              <a:latin typeface="Arial Narrow" pitchFamily="34" charset="0"/>
            </a:endParaRPr>
          </a:p>
          <a:p>
            <a:pPr eaLnBrk="1" hangingPunct="1">
              <a:spcBef>
                <a:spcPct val="0"/>
              </a:spcBef>
            </a:pPr>
            <a:r>
              <a:rPr lang="en-PH" altLang="en-US" sz="900" dirty="0" smtClean="0">
                <a:latin typeface="Arial Narrow" pitchFamily="34" charset="0"/>
              </a:rPr>
              <a:t>In attaining our </a:t>
            </a:r>
            <a:r>
              <a:rPr lang="en-PH" altLang="en-US" sz="900" b="1" dirty="0" smtClean="0">
                <a:latin typeface="Arial Narrow" pitchFamily="34" charset="0"/>
              </a:rPr>
              <a:t>Societal Goals and Outcomes </a:t>
            </a:r>
            <a:r>
              <a:rPr lang="en-PH" altLang="en-US" sz="900" dirty="0" smtClean="0">
                <a:latin typeface="Arial Narrow" pitchFamily="34" charset="0"/>
              </a:rPr>
              <a:t>as reflected in the Philippine Development Plan 2017-2022, we have aligned our </a:t>
            </a:r>
            <a:r>
              <a:rPr lang="en-PH" altLang="en-US" sz="900" b="1" dirty="0" smtClean="0">
                <a:latin typeface="Arial Narrow" pitchFamily="34" charset="0"/>
              </a:rPr>
              <a:t>Organizational Outcomes </a:t>
            </a:r>
            <a:r>
              <a:rPr lang="en-PH" altLang="en-US" sz="900" dirty="0" smtClean="0">
                <a:latin typeface="Arial Narrow" pitchFamily="34" charset="0"/>
              </a:rPr>
              <a:t>through the realization and implementation of programs and projects for our citizens. As we focus on achieving these goals, we also take into consideration the </a:t>
            </a:r>
            <a:r>
              <a:rPr lang="en-PH" altLang="en-US" sz="900" b="1" dirty="0" smtClean="0">
                <a:latin typeface="Arial Narrow" pitchFamily="34" charset="0"/>
              </a:rPr>
              <a:t>importance of expediting and streamlining government transactions and effecting change through improvements in our processes and systems</a:t>
            </a:r>
            <a:r>
              <a:rPr lang="en-PH" altLang="en-US" sz="900" dirty="0" smtClean="0">
                <a:latin typeface="Arial Narrow" pitchFamily="34" charset="0"/>
              </a:rPr>
              <a:t> within our respective agencies. Hence, we recognize the significance of the feedback from our clients through the </a:t>
            </a:r>
            <a:r>
              <a:rPr lang="en-PH" altLang="en-US" sz="900" b="1" dirty="0" smtClean="0">
                <a:latin typeface="Arial Narrow" pitchFamily="34" charset="0"/>
              </a:rPr>
              <a:t>Citizen/Client Satisfaction </a:t>
            </a:r>
            <a:r>
              <a:rPr lang="en-PH" altLang="en-US" sz="900" dirty="0" smtClean="0">
                <a:latin typeface="Arial Narrow" pitchFamily="34" charset="0"/>
              </a:rPr>
              <a:t>as we continually enhance the delivery of quality public service, short of delays, red tape, and recurring issues. </a:t>
            </a:r>
          </a:p>
          <a:p>
            <a:pPr eaLnBrk="1" hangingPunct="1">
              <a:spcBef>
                <a:spcPct val="0"/>
              </a:spcBef>
            </a:pPr>
            <a:r>
              <a:rPr lang="en-PH" altLang="en-US" sz="900" dirty="0" smtClean="0">
                <a:latin typeface="Arial Narrow" pitchFamily="34" charset="0"/>
              </a:rPr>
              <a:t>/</a:t>
            </a:r>
          </a:p>
          <a:p>
            <a:pPr eaLnBrk="1" hangingPunct="1">
              <a:spcBef>
                <a:spcPct val="0"/>
              </a:spcBef>
            </a:pPr>
            <a:r>
              <a:rPr lang="en-PH" altLang="en-US" sz="900" dirty="0" smtClean="0">
                <a:latin typeface="Arial Narrow" pitchFamily="34" charset="0"/>
              </a:rPr>
              <a:t>As we include new elements in the RBMPS Framework, we continue to be guided by our objective to have effective </a:t>
            </a:r>
            <a:r>
              <a:rPr lang="en-PH" altLang="en-US" sz="900" b="1" dirty="0" smtClean="0">
                <a:latin typeface="Arial Narrow" pitchFamily="34" charset="0"/>
              </a:rPr>
              <a:t>(1) Leadership, Learning and Growth</a:t>
            </a:r>
            <a:r>
              <a:rPr lang="en-PH" altLang="en-US" sz="900" dirty="0" smtClean="0">
                <a:latin typeface="Arial Narrow" pitchFamily="34" charset="0"/>
              </a:rPr>
              <a:t>, systematic </a:t>
            </a:r>
            <a:r>
              <a:rPr lang="en-PH" altLang="en-US" sz="900" b="1" dirty="0" smtClean="0">
                <a:latin typeface="Arial Narrow" pitchFamily="34" charset="0"/>
              </a:rPr>
              <a:t>(2) Internal Processes</a:t>
            </a:r>
            <a:r>
              <a:rPr lang="en-PH" altLang="en-US" sz="900" dirty="0" smtClean="0">
                <a:latin typeface="Arial Narrow" pitchFamily="34" charset="0"/>
              </a:rPr>
              <a:t>, reinforced </a:t>
            </a:r>
            <a:r>
              <a:rPr lang="en-PH" altLang="en-US" sz="900" b="1" dirty="0" smtClean="0">
                <a:latin typeface="Arial Narrow" pitchFamily="34" charset="0"/>
              </a:rPr>
              <a:t>(3) Integrity, Transparency and Accountability</a:t>
            </a:r>
            <a:r>
              <a:rPr lang="en-PH" altLang="en-US" sz="900" dirty="0" smtClean="0">
                <a:latin typeface="Arial Narrow" pitchFamily="34" charset="0"/>
              </a:rPr>
              <a:t>, and responsible </a:t>
            </a:r>
            <a:r>
              <a:rPr lang="en-PH" altLang="en-US" sz="900" b="1" dirty="0" smtClean="0">
                <a:latin typeface="Arial Narrow" pitchFamily="34" charset="0"/>
              </a:rPr>
              <a:t>(4) Financial Stewardship </a:t>
            </a:r>
            <a:r>
              <a:rPr lang="en-PH" altLang="en-US" sz="900" dirty="0" smtClean="0">
                <a:latin typeface="Arial Narrow" pitchFamily="34" charset="0"/>
              </a:rPr>
              <a:t>within our agencies. </a:t>
            </a:r>
          </a:p>
          <a:p>
            <a:pPr eaLnBrk="1" hangingPunct="1">
              <a:spcBef>
                <a:spcPct val="0"/>
              </a:spcBef>
            </a:pPr>
            <a:endParaRPr lang="en-PH" altLang="en-US" sz="900" dirty="0" smtClean="0">
              <a:latin typeface="Arial Narrow" pitchFamily="34" charset="0"/>
            </a:endParaRPr>
          </a:p>
          <a:p>
            <a:pPr eaLnBrk="1" hangingPunct="1">
              <a:spcBef>
                <a:spcPct val="0"/>
              </a:spcBef>
            </a:pPr>
            <a:r>
              <a:rPr lang="en-PH" altLang="en-US" sz="900" dirty="0" smtClean="0">
                <a:latin typeface="Arial Narrow" pitchFamily="34" charset="0"/>
              </a:rPr>
              <a:t>The RBPMS framework ensures that through our individual performances, we certainly contribute to the attainment of our organizational goals up to our societal/sectoral goals. </a:t>
            </a:r>
          </a:p>
          <a:p>
            <a:pPr eaLnBrk="1" hangingPunct="1">
              <a:spcBef>
                <a:spcPct val="0"/>
              </a:spcBef>
            </a:pPr>
            <a:endParaRPr lang="en-PH" altLang="en-US" sz="900" dirty="0" smtClean="0">
              <a:latin typeface="Arial Narrow" pitchFamily="34" charset="0"/>
            </a:endParaRPr>
          </a:p>
          <a:p>
            <a:pPr eaLnBrk="1" hangingPunct="1">
              <a:spcBef>
                <a:spcPct val="0"/>
              </a:spcBef>
            </a:pPr>
            <a:endParaRPr lang="en-US" altLang="en-US" sz="900" dirty="0" smtClean="0">
              <a:latin typeface="Arial Narrow" pitchFamily="34" charset="0"/>
            </a:endParaRP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ECC9BA07-0E0E-47C9-B163-5BEC84AB694C}" type="slidenum">
              <a:rPr lang="en-PH" altLang="en-US" smtClean="0"/>
              <a:pPr>
                <a:spcBef>
                  <a:spcPct val="0"/>
                </a:spcBef>
              </a:pPr>
              <a:t>11</a:t>
            </a:fld>
            <a:endParaRPr lang="en-PH"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12</a:t>
            </a:fld>
            <a:endParaRPr lang="en-GB"/>
          </a:p>
        </p:txBody>
      </p:sp>
    </p:spTree>
    <p:extLst>
      <p:ext uri="{BB962C8B-B14F-4D97-AF65-F5344CB8AC3E}">
        <p14:creationId xmlns:p14="http://schemas.microsoft.com/office/powerpoint/2010/main" val="2660258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accent1">
                    <a:lumMod val="75000"/>
                  </a:schemeClr>
                </a:solidFill>
              </a:rPr>
              <a:t>*COMELEC</a:t>
            </a:r>
            <a:r>
              <a:rPr lang="en-US" baseline="0" dirty="0" smtClean="0">
                <a:solidFill>
                  <a:schemeClr val="accent1">
                    <a:lumMod val="75000"/>
                  </a:schemeClr>
                </a:solidFill>
              </a:rPr>
              <a:t> does not participate but is encouraged to join the PBB implementation.</a:t>
            </a:r>
            <a:endParaRPr lang="en-GB"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DB501109-F109-4F06-92DB-2E5B043A6ABD}" type="slidenum">
              <a:rPr lang="en-GB" smtClean="0"/>
              <a:t>13</a:t>
            </a:fld>
            <a:endParaRPr lang="en-GB"/>
          </a:p>
        </p:txBody>
      </p:sp>
    </p:spTree>
    <p:extLst>
      <p:ext uri="{BB962C8B-B14F-4D97-AF65-F5344CB8AC3E}">
        <p14:creationId xmlns:p14="http://schemas.microsoft.com/office/powerpoint/2010/main" val="292828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PH" altLang="en-US" dirty="0"/>
              <a:t>Through the RBPMS, there</a:t>
            </a:r>
            <a:r>
              <a:rPr lang="en-PH" altLang="en-US" baseline="0" dirty="0"/>
              <a:t> has been an </a:t>
            </a:r>
            <a:r>
              <a:rPr lang="en-PH" altLang="en-US" dirty="0"/>
              <a:t>improved compliance to Statutory Legal requirements and Good Governance Conditions. We have seen a consistent increase in compliance to the following requirements since FY 2012. </a:t>
            </a:r>
          </a:p>
          <a:p>
            <a:pPr eaLnBrk="1" hangingPunct="1">
              <a:spcBef>
                <a:spcPct val="0"/>
              </a:spcBef>
            </a:pPr>
            <a:endParaRPr lang="en-PH" altLang="en-US" dirty="0"/>
          </a:p>
          <a:p>
            <a:pPr eaLnBrk="1" hangingPunct="1">
              <a:spcBef>
                <a:spcPct val="0"/>
              </a:spcBef>
            </a:pPr>
            <a:r>
              <a:rPr lang="en-PH" altLang="en-US" dirty="0"/>
              <a:t>However, due to the implementation of a stricter validation process and period in FY 2017, we can see here that there was a decrease in the percentage of agencies who have met and complied with the requirements. </a:t>
            </a:r>
          </a:p>
          <a:p>
            <a:pPr eaLnBrk="1" hangingPunct="1">
              <a:spcBef>
                <a:spcPct val="0"/>
              </a:spcBef>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2B1DCFF-1EC8-448B-9641-1E078EB42A53}" type="slidenum">
              <a:rPr lang="en-GB" smtClean="0"/>
              <a:t>14</a:t>
            </a:fld>
            <a:endParaRPr lang="en-GB"/>
          </a:p>
        </p:txBody>
      </p:sp>
    </p:spTree>
    <p:extLst>
      <p:ext uri="{BB962C8B-B14F-4D97-AF65-F5344CB8AC3E}">
        <p14:creationId xmlns:p14="http://schemas.microsoft.com/office/powerpoint/2010/main" val="1987714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15</a:t>
            </a:fld>
            <a:endParaRPr lang="en-GB"/>
          </a:p>
        </p:txBody>
      </p:sp>
    </p:spTree>
    <p:extLst>
      <p:ext uri="{BB962C8B-B14F-4D97-AF65-F5344CB8AC3E}">
        <p14:creationId xmlns:p14="http://schemas.microsoft.com/office/powerpoint/2010/main" val="2051936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20737BD-AAFE-4249-8D1D-5599AECDA266}" type="slidenum">
              <a:rPr lang="en-US" altLang="en-US" smtClean="0"/>
              <a:pPr eaLnBrk="1" hangingPunct="1">
                <a:spcBef>
                  <a:spcPct val="0"/>
                </a:spcBef>
              </a:pPr>
              <a:t>16</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PH" altLang="en-US" dirty="0"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9F8E980-E83F-4B44-8256-E257ADD2005D}" type="slidenum">
              <a:rPr lang="en-PH" altLang="en-US"/>
              <a:pPr fontAlgn="base">
                <a:spcBef>
                  <a:spcPct val="0"/>
                </a:spcBef>
                <a:spcAft>
                  <a:spcPct val="0"/>
                </a:spcAft>
                <a:defRPr/>
              </a:pPr>
              <a:t>17</a:t>
            </a:fld>
            <a:endParaRPr lang="en-P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PH" altLang="en-US" dirty="0" smtClean="0"/>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2C4D4F7-E4DF-4810-8F23-C04B8132C77F}" type="slidenum">
              <a:rPr lang="en-PH" altLang="en-US"/>
              <a:pPr fontAlgn="base">
                <a:spcBef>
                  <a:spcPct val="0"/>
                </a:spcBef>
                <a:spcAft>
                  <a:spcPct val="0"/>
                </a:spcAft>
                <a:defRPr/>
              </a:pPr>
              <a:t>18</a:t>
            </a:fld>
            <a:endParaRPr lang="en-P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PH" altLang="en-US" dirty="0" smtClean="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E626B95-09B0-4B0F-8908-D5A90FDD71A6}" type="slidenum">
              <a:rPr lang="en-PH" altLang="en-US"/>
              <a:pPr fontAlgn="base">
                <a:spcBef>
                  <a:spcPct val="0"/>
                </a:spcBef>
                <a:spcAft>
                  <a:spcPct val="0"/>
                </a:spcAft>
                <a:defRPr/>
              </a:pPr>
              <a:t>19</a:t>
            </a:fld>
            <a:endParaRPr lang="en-P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tx2">
                    <a:lumMod val="75000"/>
                  </a:schemeClr>
                </a:solidFill>
                <a:latin typeface="Arial" panose="020B0604020202020204" pitchFamily="34" charset="0"/>
                <a:cs typeface="Arial" panose="020B0604020202020204" pitchFamily="34" charset="0"/>
              </a:rPr>
              <a:t>The agency</a:t>
            </a:r>
            <a:r>
              <a:rPr lang="en-US" sz="1200" b="0" baseline="0" dirty="0" smtClean="0">
                <a:solidFill>
                  <a:schemeClr val="tx2">
                    <a:lumMod val="75000"/>
                  </a:schemeClr>
                </a:solidFill>
                <a:latin typeface="Arial" panose="020B0604020202020204" pitchFamily="34" charset="0"/>
                <a:cs typeface="Arial" panose="020B0604020202020204" pitchFamily="34" charset="0"/>
              </a:rPr>
              <a:t> submissions are being reviewed by the AO 25 Composite Team members.</a:t>
            </a:r>
          </a:p>
          <a:p>
            <a:endParaRPr lang="en-US" sz="1200" b="1" dirty="0" smtClean="0">
              <a:solidFill>
                <a:schemeClr val="tx2">
                  <a:lumMod val="75000"/>
                </a:schemeClr>
              </a:solidFill>
              <a:latin typeface="Arial" panose="020B0604020202020204" pitchFamily="34" charset="0"/>
              <a:cs typeface="Arial" panose="020B0604020202020204" pitchFamily="34" charset="0"/>
            </a:endParaRPr>
          </a:p>
          <a:p>
            <a:r>
              <a:rPr lang="en-US" sz="1200" b="0" dirty="0" smtClean="0">
                <a:solidFill>
                  <a:schemeClr val="tx2">
                    <a:lumMod val="75000"/>
                  </a:schemeClr>
                </a:solidFill>
                <a:latin typeface="Arial" panose="020B0604020202020204" pitchFamily="34" charset="0"/>
                <a:cs typeface="Arial" panose="020B0604020202020204" pitchFamily="34" charset="0"/>
              </a:rPr>
              <a:t>Deadline of submissions</a:t>
            </a:r>
            <a:r>
              <a:rPr lang="en-US" sz="1200" b="0" baseline="0" dirty="0" smtClean="0">
                <a:solidFill>
                  <a:schemeClr val="tx2">
                    <a:lumMod val="75000"/>
                  </a:schemeClr>
                </a:solidFill>
                <a:latin typeface="Arial" panose="020B0604020202020204" pitchFamily="34" charset="0"/>
                <a:cs typeface="Arial" panose="020B0604020202020204" pitchFamily="34" charset="0"/>
              </a:rPr>
              <a:t> for small agencies: February 28, 2019</a:t>
            </a:r>
          </a:p>
          <a:p>
            <a:r>
              <a:rPr lang="en-US" sz="1200" b="0" baseline="0" dirty="0" smtClean="0">
                <a:solidFill>
                  <a:schemeClr val="tx2">
                    <a:lumMod val="75000"/>
                  </a:schemeClr>
                </a:solidFill>
                <a:latin typeface="Arial" panose="020B0604020202020204" pitchFamily="34" charset="0"/>
                <a:cs typeface="Arial" panose="020B0604020202020204" pitchFamily="34" charset="0"/>
              </a:rPr>
              <a:t>For big agencies: August 31, 2019</a:t>
            </a:r>
            <a:endParaRPr lang="en-US" sz="1200" b="0" dirty="0" smtClean="0">
              <a:solidFill>
                <a:schemeClr val="tx2">
                  <a:lumMod val="75000"/>
                </a:schemeClr>
              </a:solidFill>
              <a:latin typeface="Arial" panose="020B0604020202020204" pitchFamily="34" charset="0"/>
              <a:cs typeface="Arial" panose="020B0604020202020204" pitchFamily="34" charset="0"/>
            </a:endParaRPr>
          </a:p>
          <a:p>
            <a:endParaRPr lang="en-US" sz="1200" b="1" dirty="0" smtClean="0">
              <a:solidFill>
                <a:schemeClr val="tx2">
                  <a:lumMod val="75000"/>
                </a:schemeClr>
              </a:solidFill>
              <a:latin typeface="Arial" panose="020B0604020202020204" pitchFamily="34" charset="0"/>
              <a:cs typeface="Arial" panose="020B0604020202020204" pitchFamily="34" charset="0"/>
            </a:endParaRPr>
          </a:p>
          <a:p>
            <a:r>
              <a:rPr lang="en-US" sz="1200" b="1" dirty="0" smtClean="0">
                <a:solidFill>
                  <a:schemeClr val="accent1">
                    <a:lumMod val="75000"/>
                  </a:schemeClr>
                </a:solidFill>
                <a:latin typeface="Arial" panose="020B0604020202020204" pitchFamily="34" charset="0"/>
                <a:cs typeface="Arial" panose="020B0604020202020204" pitchFamily="34" charset="0"/>
              </a:rPr>
              <a:t>Agency submissions (Annex 3A, 3B, and CCS) are reviewed based on the </a:t>
            </a:r>
            <a:r>
              <a:rPr lang="en-US" sz="1200" b="1" dirty="0" err="1" smtClean="0">
                <a:solidFill>
                  <a:schemeClr val="accent1">
                    <a:lumMod val="75000"/>
                  </a:schemeClr>
                </a:solidFill>
                <a:latin typeface="Arial" panose="020B0604020202020204" pitchFamily="34" charset="0"/>
                <a:cs typeface="Arial" panose="020B0604020202020204" pitchFamily="34" charset="0"/>
              </a:rPr>
              <a:t>ff</a:t>
            </a:r>
            <a:r>
              <a:rPr lang="en-US" sz="1200" b="1" dirty="0" smtClean="0">
                <a:solidFill>
                  <a:schemeClr val="accent1">
                    <a:lumMod val="75000"/>
                  </a:schemeClr>
                </a:solidFill>
                <a:latin typeface="Arial" panose="020B0604020202020204" pitchFamily="34" charset="0"/>
                <a:cs typeface="Arial" panose="020B0604020202020204" pitchFamily="34" charset="0"/>
              </a:rPr>
              <a:t>:</a:t>
            </a:r>
          </a:p>
          <a:p>
            <a:endParaRPr lang="en-US" sz="1200" b="1" dirty="0" smtClean="0">
              <a:solidFill>
                <a:schemeClr val="tx2">
                  <a:lumMod val="75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200" dirty="0" smtClean="0">
                <a:latin typeface="Arial" panose="020B0604020202020204" pitchFamily="34" charset="0"/>
                <a:cs typeface="Arial" panose="020B0604020202020204" pitchFamily="34" charset="0"/>
              </a:rPr>
              <a:t>Timeliness of submission</a:t>
            </a:r>
          </a:p>
          <a:p>
            <a:pPr marL="457200" indent="-457200">
              <a:buFont typeface="Wingdings" panose="05000000000000000000" pitchFamily="2" charset="2"/>
              <a:buChar char="ü"/>
            </a:pPr>
            <a:r>
              <a:rPr lang="en-US" sz="1200" dirty="0" smtClean="0">
                <a:latin typeface="Arial" panose="020B0604020202020204" pitchFamily="34" charset="0"/>
                <a:cs typeface="Arial" panose="020B0604020202020204" pitchFamily="34" charset="0"/>
              </a:rPr>
              <a:t>Completion of Forms 3A/A1</a:t>
            </a:r>
          </a:p>
          <a:p>
            <a:pPr marL="457200" indent="-457200">
              <a:buFont typeface="Wingdings" panose="05000000000000000000" pitchFamily="2" charset="2"/>
              <a:buChar char="ü"/>
            </a:pPr>
            <a:r>
              <a:rPr lang="en-US" sz="1200" dirty="0" smtClean="0">
                <a:latin typeface="Arial" panose="020B0604020202020204" pitchFamily="34" charset="0"/>
                <a:cs typeface="Arial" panose="020B0604020202020204" pitchFamily="34" charset="0"/>
              </a:rPr>
              <a:t>Coverage of critical services based on the mandates and functions of the agency (as declared in the CC)</a:t>
            </a:r>
          </a:p>
          <a:p>
            <a:pPr marL="457200" indent="-457200">
              <a:buFont typeface="Wingdings" panose="05000000000000000000" pitchFamily="2" charset="2"/>
              <a:buChar char="ü"/>
            </a:pPr>
            <a:r>
              <a:rPr lang="en-US" sz="1200" dirty="0" smtClean="0">
                <a:latin typeface="Arial" panose="020B0604020202020204" pitchFamily="34" charset="0"/>
                <a:cs typeface="Arial" panose="020B0604020202020204" pitchFamily="34" charset="0"/>
              </a:rPr>
              <a:t>Substantive content of Form 3A/A1</a:t>
            </a:r>
            <a:endParaRPr lang="en-GB" sz="1200" dirty="0" smtClean="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20</a:t>
            </a:fld>
            <a:endParaRPr lang="en-GB"/>
          </a:p>
        </p:txBody>
      </p:sp>
    </p:spTree>
    <p:extLst>
      <p:ext uri="{BB962C8B-B14F-4D97-AF65-F5344CB8AC3E}">
        <p14:creationId xmlns:p14="http://schemas.microsoft.com/office/powerpoint/2010/main" val="358457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Emcee to welcome agencies</a:t>
            </a:r>
            <a:r>
              <a:rPr lang="en-US" sz="1200" baseline="0" dirty="0" smtClean="0"/>
              <a:t> and acknowledge VIPs (if there are any).</a:t>
            </a:r>
          </a:p>
          <a:p>
            <a:endParaRPr lang="en-US" sz="1200" baseline="0" dirty="0" smtClean="0"/>
          </a:p>
          <a:p>
            <a:r>
              <a:rPr lang="en-US" sz="1200" baseline="0" dirty="0" smtClean="0"/>
              <a:t>Acknowledge TWG members and Validating Agencies.</a:t>
            </a:r>
            <a:endParaRPr lang="en-GB" sz="1200" dirty="0"/>
          </a:p>
        </p:txBody>
      </p:sp>
      <p:sp>
        <p:nvSpPr>
          <p:cNvPr id="4" name="Slide Number Placeholder 3"/>
          <p:cNvSpPr>
            <a:spLocks noGrp="1"/>
          </p:cNvSpPr>
          <p:nvPr>
            <p:ph type="sldNum" sz="quarter" idx="10"/>
          </p:nvPr>
        </p:nvSpPr>
        <p:spPr/>
        <p:txBody>
          <a:bodyPr/>
          <a:lstStyle/>
          <a:p>
            <a:fld id="{DB501109-F109-4F06-92DB-2E5B043A6ABD}" type="slidenum">
              <a:rPr lang="en-GB" smtClean="0"/>
              <a:t>3</a:t>
            </a:fld>
            <a:endParaRPr lang="en-GB"/>
          </a:p>
        </p:txBody>
      </p:sp>
    </p:spTree>
    <p:extLst>
      <p:ext uri="{BB962C8B-B14F-4D97-AF65-F5344CB8AC3E}">
        <p14:creationId xmlns:p14="http://schemas.microsoft.com/office/powerpoint/2010/main" val="310158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smtClean="0">
                <a:latin typeface="Arial" panose="020B0604020202020204" pitchFamily="34" charset="0"/>
                <a:cs typeface="Arial" panose="020B0604020202020204" pitchFamily="34" charset="0"/>
              </a:rPr>
              <a:t>1. Incomplete and not properly filled-out forms.</a:t>
            </a:r>
            <a:r>
              <a:rPr lang="en-US" sz="1200" i="1" dirty="0" smtClean="0">
                <a:latin typeface="Arial" panose="020B0604020202020204" pitchFamily="34" charset="0"/>
                <a:cs typeface="Arial" panose="020B0604020202020204" pitchFamily="34" charset="0"/>
              </a:rPr>
              <a:t>	</a:t>
            </a:r>
            <a:endParaRPr lang="en-US" sz="100" i="1" dirty="0" smtClean="0">
              <a:latin typeface="Arial" panose="020B0604020202020204" pitchFamily="34" charset="0"/>
              <a:cs typeface="Arial" panose="020B0604020202020204" pitchFamily="34" charset="0"/>
            </a:endParaRPr>
          </a:p>
          <a:p>
            <a:pPr marL="284163" indent="-284163"/>
            <a:r>
              <a:rPr lang="en-US" sz="1200" dirty="0" smtClean="0">
                <a:latin typeface="Arial" panose="020B0604020202020204" pitchFamily="34" charset="0"/>
                <a:cs typeface="Arial" panose="020B0604020202020204" pitchFamily="34" charset="0"/>
              </a:rPr>
              <a:t>2. Unclear definition and identification of frontline/non-frontline services.</a:t>
            </a:r>
            <a:r>
              <a:rPr lang="en-US" sz="1100" i="1" dirty="0" smtClean="0">
                <a:latin typeface="Arial" panose="020B0604020202020204" pitchFamily="34" charset="0"/>
                <a:cs typeface="Arial" panose="020B0604020202020204" pitchFamily="34" charset="0"/>
              </a:rPr>
              <a:t>	</a:t>
            </a:r>
            <a:endParaRPr lang="en-US" sz="100" dirty="0" smtClean="0">
              <a:latin typeface="Arial" panose="020B0604020202020204" pitchFamily="34" charset="0"/>
              <a:cs typeface="Arial" panose="020B0604020202020204" pitchFamily="34" charset="0"/>
            </a:endParaRPr>
          </a:p>
          <a:p>
            <a:pPr marL="284163" indent="-284163"/>
            <a:r>
              <a:rPr lang="en-US" sz="1200" dirty="0" smtClean="0">
                <a:latin typeface="Arial" panose="020B0604020202020204" pitchFamily="34" charset="0"/>
                <a:cs typeface="Arial" panose="020B0604020202020204" pitchFamily="34" charset="0"/>
              </a:rPr>
              <a:t>3. Mandates and functions of the agencies were not captured in the agency's declared critical services.</a:t>
            </a:r>
            <a:endParaRPr lang="en-US" sz="100" dirty="0" smtClean="0">
              <a:latin typeface="Arial" panose="020B0604020202020204" pitchFamily="34" charset="0"/>
              <a:cs typeface="Arial" panose="020B0604020202020204" pitchFamily="34" charset="0"/>
            </a:endParaRPr>
          </a:p>
          <a:p>
            <a:pPr marL="284163" indent="-284163"/>
            <a:r>
              <a:rPr lang="en-US" sz="1200" dirty="0" smtClean="0">
                <a:latin typeface="Arial" panose="020B0604020202020204" pitchFamily="34" charset="0"/>
                <a:cs typeface="Arial" panose="020B0604020202020204" pitchFamily="34" charset="0"/>
              </a:rPr>
              <a:t>4. No declared targets for each criteria.</a:t>
            </a:r>
            <a:endParaRPr lang="en-US" sz="100" dirty="0" smtClean="0">
              <a:latin typeface="Arial" panose="020B0604020202020204" pitchFamily="34" charset="0"/>
              <a:cs typeface="Arial" panose="020B0604020202020204" pitchFamily="34" charset="0"/>
            </a:endParaRPr>
          </a:p>
          <a:p>
            <a:pPr marL="284163" indent="-284163"/>
            <a:r>
              <a:rPr lang="en-US" sz="1200" dirty="0" smtClean="0">
                <a:latin typeface="Arial" panose="020B0604020202020204" pitchFamily="34" charset="0"/>
                <a:cs typeface="Arial" panose="020B0604020202020204" pitchFamily="34" charset="0"/>
              </a:rPr>
              <a:t>5. No streamlining efforts done in FY 2018. </a:t>
            </a:r>
            <a:endParaRPr lang="en-US" sz="100" dirty="0" smtClean="0">
              <a:latin typeface="Arial" panose="020B0604020202020204" pitchFamily="34" charset="0"/>
              <a:cs typeface="Arial" panose="020B0604020202020204" pitchFamily="34" charset="0"/>
            </a:endParaRPr>
          </a:p>
          <a:p>
            <a:pPr marL="284163" indent="-284163"/>
            <a:r>
              <a:rPr lang="en-US" sz="1200" dirty="0" smtClean="0">
                <a:latin typeface="Arial" panose="020B0604020202020204" pitchFamily="34" charset="0"/>
                <a:cs typeface="Arial" panose="020B0604020202020204" pitchFamily="34" charset="0"/>
              </a:rPr>
              <a:t>6. No sufficient explanations, justifications, and/or supporting documents.</a:t>
            </a:r>
          </a:p>
          <a:p>
            <a:pPr marL="284163" indent="-284163"/>
            <a:r>
              <a:rPr lang="en-US" sz="1200" dirty="0" smtClean="0">
                <a:latin typeface="Arial" panose="020B0604020202020204" pitchFamily="34" charset="0"/>
                <a:cs typeface="Arial" panose="020B0604020202020204" pitchFamily="34" charset="0"/>
              </a:rPr>
              <a:t>7. No Client/Citizen’s Satisfaction survey done.</a:t>
            </a:r>
          </a:p>
          <a:p>
            <a:pPr marL="284163" indent="-284163"/>
            <a:endParaRPr lang="en-US" sz="1200" dirty="0" smtClean="0">
              <a:latin typeface="Arial" panose="020B0604020202020204" pitchFamily="34" charset="0"/>
              <a:cs typeface="Arial" panose="020B0604020202020204" pitchFamily="34" charset="0"/>
            </a:endParaRPr>
          </a:p>
          <a:p>
            <a:pPr marL="284163" indent="-284163"/>
            <a:r>
              <a:rPr lang="en-US" sz="1200" dirty="0" smtClean="0">
                <a:latin typeface="Arial" panose="020B0604020202020204" pitchFamily="34" charset="0"/>
                <a:cs typeface="Arial" panose="020B0604020202020204" pitchFamily="34" charset="0"/>
              </a:rPr>
              <a:t>(give</a:t>
            </a:r>
            <a:r>
              <a:rPr lang="en-US" sz="1200" baseline="0" dirty="0" smtClean="0">
                <a:latin typeface="Arial" panose="020B0604020202020204" pitchFamily="34" charset="0"/>
                <a:cs typeface="Arial" panose="020B0604020202020204" pitchFamily="34" charset="0"/>
              </a:rPr>
              <a:t> examples)</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 </a:t>
            </a:r>
          </a:p>
          <a:p>
            <a:pPr marL="342900" indent="-342900">
              <a:buFontTx/>
              <a:buAutoNum type="arabicPeriod"/>
            </a:pPr>
            <a:endParaRPr lang="en-GB" sz="1200" dirty="0" smtClean="0">
              <a:latin typeface="Arial" panose="020B0604020202020204" pitchFamily="34" charset="0"/>
              <a:cs typeface="Arial" panose="020B0604020202020204" pitchFamily="34" charset="0"/>
            </a:endParaRPr>
          </a:p>
          <a:p>
            <a:pPr marL="342900" indent="-342900">
              <a:buFontTx/>
              <a:buAutoNum type="arabicPeriod"/>
            </a:pPr>
            <a:endParaRPr lang="en-GB" sz="1200" dirty="0" smtClean="0">
              <a:latin typeface="Arial" panose="020B0604020202020204" pitchFamily="34" charset="0"/>
              <a:cs typeface="Arial" panose="020B0604020202020204" pitchFamily="34" charset="0"/>
            </a:endParaRPr>
          </a:p>
          <a:p>
            <a:pPr marL="342900" indent="-342900">
              <a:buAutoNum type="arabicPeriod"/>
            </a:pPr>
            <a:endParaRPr lang="en-GB" sz="1200" dirty="0" smtClean="0">
              <a:latin typeface="Arial" panose="020B0604020202020204" pitchFamily="34" charset="0"/>
              <a:cs typeface="Arial" panose="020B0604020202020204" pitchFamily="34" charset="0"/>
            </a:endParaRPr>
          </a:p>
          <a:p>
            <a:pPr eaLnBrk="1" hangingPunct="1">
              <a:spcBef>
                <a:spcPct val="0"/>
              </a:spcBef>
            </a:pPr>
            <a:endParaRPr lang="en-GB" altLang="en-US" dirty="0" smtClean="0"/>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10329DD-E91C-472F-A4DD-D2435C1B28B0}" type="slidenum">
              <a:rPr lang="en-GB" altLang="en-US"/>
              <a:pPr fontAlgn="base">
                <a:spcBef>
                  <a:spcPct val="0"/>
                </a:spcBef>
                <a:spcAft>
                  <a:spcPct val="0"/>
                </a:spcAft>
                <a:defRPr/>
              </a:pPr>
              <a:t>21</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22</a:t>
            </a:fld>
            <a:endParaRPr lang="en-GB"/>
          </a:p>
        </p:txBody>
      </p:sp>
    </p:spTree>
    <p:extLst>
      <p:ext uri="{BB962C8B-B14F-4D97-AF65-F5344CB8AC3E}">
        <p14:creationId xmlns:p14="http://schemas.microsoft.com/office/powerpoint/2010/main" val="2051936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fontAlgn="auto">
              <a:spcAft>
                <a:spcPts val="0"/>
              </a:spcAft>
              <a:defRPr/>
            </a:pPr>
            <a:r>
              <a:rPr lang="en-US" sz="1000" b="1" dirty="0" smtClean="0">
                <a:latin typeface="Arial Narrow" panose="020B0606020202030204" pitchFamily="34" charset="0"/>
              </a:rPr>
              <a:t>Focus </a:t>
            </a:r>
            <a:r>
              <a:rPr lang="en-US" sz="1000" dirty="0" smtClean="0">
                <a:latin typeface="Arial Narrow" panose="020B0606020202030204" pitchFamily="34" charset="0"/>
              </a:rPr>
              <a:t>on making a government equipped with political will.</a:t>
            </a:r>
          </a:p>
          <a:p>
            <a:pPr fontAlgn="auto">
              <a:spcAft>
                <a:spcPts val="0"/>
              </a:spcAft>
              <a:defRPr/>
            </a:pPr>
            <a:r>
              <a:rPr lang="en-US" sz="1000" b="1" dirty="0" smtClean="0">
                <a:latin typeface="Arial Narrow" panose="020B0606020202030204" pitchFamily="34" charset="0"/>
              </a:rPr>
              <a:t>Encourage </a:t>
            </a:r>
            <a:r>
              <a:rPr lang="en-US" sz="1000" dirty="0" smtClean="0">
                <a:latin typeface="Arial Narrow" panose="020B0606020202030204" pitchFamily="34" charset="0"/>
              </a:rPr>
              <a:t>more efficient government processes through streamlining and  improvements.</a:t>
            </a:r>
          </a:p>
          <a:p>
            <a:pPr fontAlgn="auto">
              <a:spcAft>
                <a:spcPts val="0"/>
              </a:spcAft>
              <a:defRPr/>
            </a:pPr>
            <a:r>
              <a:rPr lang="en-US" sz="1000" b="1" dirty="0" smtClean="0">
                <a:latin typeface="Arial Narrow" panose="020B0606020202030204" pitchFamily="34" charset="0"/>
              </a:rPr>
              <a:t>Obtain </a:t>
            </a:r>
            <a:r>
              <a:rPr lang="en-US" sz="1000" dirty="0" smtClean="0">
                <a:latin typeface="Arial Narrow" panose="020B0606020202030204" pitchFamily="34" charset="0"/>
              </a:rPr>
              <a:t>people’s satisfaction and feedback in enhancing government services and engage them in monitoring compliance and performance.</a:t>
            </a:r>
          </a:p>
          <a:p>
            <a:pPr fontAlgn="auto">
              <a:spcAft>
                <a:spcPts val="0"/>
              </a:spcAft>
              <a:defRPr/>
            </a:pPr>
            <a:r>
              <a:rPr lang="en-US" sz="1000" b="1" dirty="0" smtClean="0">
                <a:latin typeface="Arial Narrow" panose="020B0606020202030204" pitchFamily="34" charset="0"/>
              </a:rPr>
              <a:t>Uphold </a:t>
            </a:r>
            <a:r>
              <a:rPr lang="en-US" sz="1000" dirty="0" smtClean="0">
                <a:latin typeface="Arial Narrow" panose="020B0606020202030204" pitchFamily="34" charset="0"/>
              </a:rPr>
              <a:t>public accountability and heightened transparency. </a:t>
            </a:r>
          </a:p>
          <a:p>
            <a:pPr fontAlgn="auto">
              <a:spcAft>
                <a:spcPts val="0"/>
              </a:spcAft>
              <a:defRPr/>
            </a:pPr>
            <a:r>
              <a:rPr lang="en-US" sz="1000" b="1" dirty="0" smtClean="0">
                <a:latin typeface="Arial Narrow" panose="020B0606020202030204" pitchFamily="34" charset="0"/>
              </a:rPr>
              <a:t>Observe</a:t>
            </a:r>
            <a:r>
              <a:rPr lang="en-US" sz="1000" dirty="0" smtClean="0">
                <a:latin typeface="Arial Narrow" panose="020B0606020202030204" pitchFamily="34" charset="0"/>
              </a:rPr>
              <a:t> strong financial discipline and responsible budget allocation.</a:t>
            </a:r>
          </a:p>
          <a:p>
            <a:pPr fontAlgn="auto">
              <a:spcAft>
                <a:spcPts val="0"/>
              </a:spcAft>
              <a:defRPr/>
            </a:pPr>
            <a:endParaRPr lang="en-US" sz="1000" dirty="0" smtClean="0">
              <a:latin typeface="Arial Narrow" panose="020B0606020202030204" pitchFamily="34" charset="0"/>
            </a:endParaRPr>
          </a:p>
          <a:p>
            <a:pPr fontAlgn="auto">
              <a:spcAft>
                <a:spcPts val="0"/>
              </a:spcAft>
              <a:defRPr/>
            </a:pPr>
            <a:endParaRPr lang="en-US" sz="1000" dirty="0" smtClean="0">
              <a:latin typeface="Arial Narrow" panose="020B0606020202030204" pitchFamily="34" charset="0"/>
            </a:endParaRPr>
          </a:p>
          <a:p>
            <a:pPr eaLnBrk="1" fontAlgn="auto" hangingPunct="1">
              <a:spcAft>
                <a:spcPts val="0"/>
              </a:spcAft>
              <a:defRPr/>
            </a:pPr>
            <a:endParaRPr lang="en-US" sz="1000" dirty="0" smtClean="0">
              <a:latin typeface="Arial Narrow" panose="020B0606020202030204" pitchFamily="34" charset="0"/>
            </a:endParaRPr>
          </a:p>
          <a:p>
            <a:pPr>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CC988E5F-F3BA-4525-85B1-D7FC5C98E33D}" type="slidenum">
              <a:rPr lang="en-PH" smtClean="0"/>
              <a:pPr>
                <a:defRPr/>
              </a:pPr>
              <a:t>23</a:t>
            </a:fld>
            <a:endParaRPr lang="en-P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just" fontAlgn="auto">
              <a:spcAft>
                <a:spcPts val="0"/>
              </a:spcAft>
              <a:buFont typeface="Wingdings" panose="05000000000000000000" pitchFamily="2" charset="2"/>
              <a:buChar char="§"/>
              <a:defRPr/>
            </a:pPr>
            <a:r>
              <a:rPr lang="en-US" sz="1000" b="1" dirty="0" smtClean="0">
                <a:latin typeface="Arial" panose="020B0604020202020204" pitchFamily="34" charset="0"/>
                <a:cs typeface="Arial" panose="020B0604020202020204" pitchFamily="34" charset="0"/>
              </a:rPr>
              <a:t>Departments and Attached Agencies, COs, OEOs and GOCCs under DBM </a:t>
            </a:r>
          </a:p>
          <a:p>
            <a:pPr marL="400050" lvl="1" indent="0" algn="just">
              <a:buNone/>
              <a:defRPr/>
            </a:pPr>
            <a:r>
              <a:rPr lang="en-US" sz="1000" i="1" dirty="0" smtClean="0">
                <a:latin typeface="Arial" panose="020B0604020202020204" pitchFamily="34" charset="0"/>
                <a:cs typeface="Arial" panose="020B0604020202020204" pitchFamily="34" charset="0"/>
              </a:rPr>
              <a:t>The DBM, OP-OES, OP-OCS will work closely with the Task Force in this implementation.</a:t>
            </a:r>
          </a:p>
          <a:p>
            <a:pPr marL="400050" lvl="1" indent="0" algn="just">
              <a:buNone/>
              <a:defRPr/>
            </a:pPr>
            <a:endParaRPr lang="en-US" sz="1000" i="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r>
              <a:rPr lang="en-US" sz="1000" b="1" dirty="0" smtClean="0">
                <a:latin typeface="Arial" panose="020B0604020202020204" pitchFamily="34" charset="0"/>
                <a:cs typeface="Arial" panose="020B0604020202020204" pitchFamily="34" charset="0"/>
              </a:rPr>
              <a:t>State Universities and Colleges (SUCs)</a:t>
            </a:r>
          </a:p>
          <a:p>
            <a:pPr marL="400050" lvl="1" indent="0" algn="just">
              <a:buNone/>
              <a:defRPr/>
            </a:pPr>
            <a:r>
              <a:rPr lang="en-US" sz="1000" i="1" dirty="0" smtClean="0">
                <a:latin typeface="Arial" panose="020B0604020202020204" pitchFamily="34" charset="0"/>
                <a:cs typeface="Arial" panose="020B0604020202020204" pitchFamily="34" charset="0"/>
              </a:rPr>
              <a:t>Kindly note that the CHED may issue separate guidelines for the SUCs with regards to the achievement of their FY 2019 targets.</a:t>
            </a:r>
          </a:p>
          <a:p>
            <a:pPr marL="400050" lvl="1" indent="0" algn="just">
              <a:buNone/>
              <a:defRPr/>
            </a:pPr>
            <a:endParaRPr lang="en-US" sz="1000" i="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r>
              <a:rPr lang="en-US" sz="1000" b="1" dirty="0" smtClean="0">
                <a:latin typeface="Arial" panose="020B0604020202020204" pitchFamily="34" charset="0"/>
                <a:cs typeface="Arial" panose="020B0604020202020204" pitchFamily="34" charset="0"/>
              </a:rPr>
              <a:t>Interim PBB of the ff:</a:t>
            </a:r>
          </a:p>
          <a:p>
            <a:pPr marL="800100" indent="-457200" algn="just">
              <a:buFont typeface="Courier New" panose="02070309020205020404" pitchFamily="49" charset="0"/>
              <a:buChar char="o"/>
              <a:defRPr/>
            </a:pPr>
            <a:r>
              <a:rPr lang="en-US" sz="1000" dirty="0" smtClean="0">
                <a:latin typeface="Arial" panose="020B0604020202020204" pitchFamily="34" charset="0"/>
                <a:cs typeface="Arial" panose="020B0604020202020204" pitchFamily="34" charset="0"/>
              </a:rPr>
              <a:t>GCG for GOCCs covered by RA No. 10149  (GCG MC No. 2019-02)</a:t>
            </a:r>
          </a:p>
          <a:p>
            <a:pPr marL="800100" indent="-457200" algn="just">
              <a:buFont typeface="Courier New" panose="02070309020205020404" pitchFamily="49" charset="0"/>
              <a:buChar char="o"/>
              <a:defRPr/>
            </a:pPr>
            <a:r>
              <a:rPr lang="en-US" sz="1000" dirty="0" smtClean="0">
                <a:latin typeface="Arial" panose="020B0604020202020204" pitchFamily="34" charset="0"/>
                <a:cs typeface="Arial" panose="020B0604020202020204" pitchFamily="34" charset="0"/>
              </a:rPr>
              <a:t>LWUA for Local Water Districts (LWDs)</a:t>
            </a:r>
          </a:p>
          <a:p>
            <a:pPr marL="800100" indent="-457200" algn="just">
              <a:buFont typeface="Courier New" panose="02070309020205020404" pitchFamily="49" charset="0"/>
              <a:buChar char="o"/>
              <a:defRPr/>
            </a:pPr>
            <a:r>
              <a:rPr lang="en-US" sz="1000" dirty="0" smtClean="0">
                <a:latin typeface="Arial" panose="020B0604020202020204" pitchFamily="34" charset="0"/>
                <a:cs typeface="Arial" panose="020B0604020202020204" pitchFamily="34" charset="0"/>
              </a:rPr>
              <a:t>DILG for Local Government Units (LGUs)</a:t>
            </a:r>
          </a:p>
          <a:p>
            <a:pPr>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CC988E5F-F3BA-4525-85B1-D7FC5C98E33D}" type="slidenum">
              <a:rPr lang="en-PH" smtClean="0"/>
              <a:pPr>
                <a:defRPr/>
              </a:pPr>
              <a:t>24</a:t>
            </a:fld>
            <a:endParaRPr lang="en-PH"/>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buFont typeface="Wingdings" panose="05000000000000000000" pitchFamily="2" charset="2"/>
              <a:buChar char="ü"/>
              <a:defRPr/>
            </a:pPr>
            <a:r>
              <a:rPr lang="en-US" sz="1000" b="1" dirty="0" smtClean="0">
                <a:solidFill>
                  <a:schemeClr val="accent1">
                    <a:lumMod val="75000"/>
                  </a:schemeClr>
                </a:solidFill>
                <a:latin typeface="Arial" panose="020B0604020202020204" pitchFamily="34" charset="0"/>
                <a:cs typeface="Arial" panose="020B0604020202020204" pitchFamily="34" charset="0"/>
              </a:rPr>
              <a:t>Satisfy</a:t>
            </a:r>
            <a:r>
              <a:rPr lang="en-US" sz="1000" b="1" dirty="0" smtClean="0">
                <a:latin typeface="Arial" panose="020B0604020202020204" pitchFamily="34" charset="0"/>
                <a:cs typeface="Arial" panose="020B0604020202020204" pitchFamily="34" charset="0"/>
              </a:rPr>
              <a:t> </a:t>
            </a:r>
            <a:r>
              <a:rPr lang="en-US" sz="1000" b="1" dirty="0" smtClean="0">
                <a:solidFill>
                  <a:schemeClr val="accent1">
                    <a:lumMod val="75000"/>
                  </a:schemeClr>
                </a:solidFill>
                <a:latin typeface="Arial" panose="020B0604020202020204" pitchFamily="34" charset="0"/>
                <a:cs typeface="Arial" panose="020B0604020202020204" pitchFamily="34" charset="0"/>
              </a:rPr>
              <a:t>100%</a:t>
            </a:r>
            <a:r>
              <a:rPr lang="en-US" sz="1000" dirty="0" smtClean="0">
                <a:latin typeface="Arial" panose="020B0604020202020204" pitchFamily="34" charset="0"/>
                <a:cs typeface="Arial" panose="020B0604020202020204" pitchFamily="34" charset="0"/>
              </a:rPr>
              <a:t> of the Good Governance Conditions (GGCs).</a:t>
            </a:r>
          </a:p>
          <a:p>
            <a:pPr>
              <a:buFont typeface="Wingdings" panose="05000000000000000000" pitchFamily="2" charset="2"/>
              <a:buChar char="ü"/>
              <a:defRPr/>
            </a:pPr>
            <a:r>
              <a:rPr lang="en-US" sz="1000" b="1" dirty="0" smtClean="0">
                <a:solidFill>
                  <a:schemeClr val="accent1">
                    <a:lumMod val="75000"/>
                  </a:schemeClr>
                </a:solidFill>
                <a:latin typeface="Arial" panose="020B0604020202020204" pitchFamily="34" charset="0"/>
                <a:cs typeface="Arial" panose="020B0604020202020204" pitchFamily="34" charset="0"/>
              </a:rPr>
              <a:t>Achieve</a:t>
            </a:r>
            <a:r>
              <a:rPr lang="en-US" sz="1000" dirty="0" smtClean="0">
                <a:latin typeface="Arial" panose="020B0604020202020204" pitchFamily="34" charset="0"/>
                <a:cs typeface="Arial" panose="020B0604020202020204" pitchFamily="34" charset="0"/>
              </a:rPr>
              <a:t> each of the Performance Targets - Physical Targets, STO, and GASS requirements.</a:t>
            </a:r>
          </a:p>
          <a:p>
            <a:pPr>
              <a:buFont typeface="Wingdings" panose="05000000000000000000" pitchFamily="2" charset="2"/>
              <a:buChar char="ü"/>
              <a:defRPr/>
            </a:pPr>
            <a:r>
              <a:rPr lang="en-US" sz="1000" b="1" dirty="0" smtClean="0">
                <a:solidFill>
                  <a:schemeClr val="accent1">
                    <a:lumMod val="75000"/>
                  </a:schemeClr>
                </a:solidFill>
                <a:latin typeface="Arial" panose="020B0604020202020204" pitchFamily="34" charset="0"/>
                <a:cs typeface="Arial" panose="020B0604020202020204" pitchFamily="34" charset="0"/>
              </a:rPr>
              <a:t>Performance rating </a:t>
            </a:r>
            <a:r>
              <a:rPr lang="en-US" sz="1000" dirty="0" smtClean="0">
                <a:latin typeface="Arial" panose="020B0604020202020204" pitchFamily="34" charset="0"/>
                <a:cs typeface="Arial" panose="020B0604020202020204" pitchFamily="34" charset="0"/>
              </a:rPr>
              <a:t>of employees and CES positions.</a:t>
            </a:r>
          </a:p>
          <a:p>
            <a:pPr>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CC988E5F-F3BA-4525-85B1-D7FC5C98E33D}" type="slidenum">
              <a:rPr lang="en-PH" smtClean="0"/>
              <a:pPr>
                <a:defRPr/>
              </a:pPr>
              <a:t>25</a:t>
            </a:fld>
            <a:endParaRPr lang="en-PH"/>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Maintain/Update </a:t>
            </a:r>
            <a:r>
              <a:rPr lang="en-US" sz="1000" b="1" dirty="0" smtClean="0">
                <a:solidFill>
                  <a:schemeClr val="accent1">
                    <a:lumMod val="75000"/>
                  </a:schemeClr>
                </a:solidFill>
                <a:latin typeface="Arial" panose="020B0604020202020204" pitchFamily="34" charset="0"/>
                <a:cs typeface="Arial" panose="020B0604020202020204" pitchFamily="34" charset="0"/>
              </a:rPr>
              <a:t>Transparency Seal  </a:t>
            </a:r>
          </a:p>
          <a:p>
            <a:pPr fontAlgn="auto">
              <a:spcAft>
                <a:spcPts val="0"/>
              </a:spcAf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Post/Update </a:t>
            </a:r>
            <a:r>
              <a:rPr lang="en-US" sz="1000" b="1" dirty="0" smtClean="0">
                <a:solidFill>
                  <a:schemeClr val="accent1">
                    <a:lumMod val="75000"/>
                  </a:schemeClr>
                </a:solidFill>
                <a:latin typeface="Arial" panose="020B0604020202020204" pitchFamily="34" charset="0"/>
                <a:cs typeface="Arial" panose="020B0604020202020204" pitchFamily="34" charset="0"/>
              </a:rPr>
              <a:t>PhilGEPS postings</a:t>
            </a:r>
          </a:p>
          <a:p>
            <a:pPr fontAlgn="auto">
              <a:spcAft>
                <a:spcPts val="0"/>
              </a:spcAf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Maintain/Update </a:t>
            </a:r>
            <a:r>
              <a:rPr lang="en-US" sz="1000" b="1" dirty="0" smtClean="0">
                <a:solidFill>
                  <a:schemeClr val="accent1">
                    <a:lumMod val="75000"/>
                  </a:schemeClr>
                </a:solidFill>
                <a:latin typeface="Arial" panose="020B0604020202020204" pitchFamily="34" charset="0"/>
                <a:cs typeface="Arial" panose="020B0604020202020204" pitchFamily="34" charset="0"/>
              </a:rPr>
              <a:t>Citizen’s Service Charter</a:t>
            </a:r>
          </a:p>
          <a:p>
            <a:pPr marL="346075" indent="-346075" fontAlgn="auto">
              <a:spcAft>
                <a:spcPts val="0"/>
              </a:spcAft>
              <a:buFont typeface="Wingdings" panose="05000000000000000000" pitchFamily="2" charset="2"/>
              <a:buChar char="ü"/>
              <a:defRPr/>
            </a:pPr>
            <a:endParaRPr lang="en-US" sz="1000" dirty="0" smtClean="0">
              <a:latin typeface="Arial" panose="020B0604020202020204" pitchFamily="34" charset="0"/>
              <a:cs typeface="Arial" panose="020B0604020202020204" pitchFamily="34" charset="0"/>
            </a:endParaRPr>
          </a:p>
          <a:p>
            <a:pPr marL="630238" indent="0" fontAlgn="auto">
              <a:spcAft>
                <a:spcPts val="0"/>
              </a:spcAft>
              <a:buFont typeface="Arial" panose="020B0604020202020204" pitchFamily="34" charset="0"/>
              <a:buNone/>
              <a:defRPr/>
            </a:pPr>
            <a:r>
              <a:rPr lang="en-US" sz="1000" b="1" dirty="0" smtClean="0">
                <a:solidFill>
                  <a:srgbClr val="C00000"/>
                </a:solidFill>
                <a:latin typeface="Arial" panose="020B0604020202020204" pitchFamily="34" charset="0"/>
                <a:cs typeface="Arial" panose="020B0604020202020204" pitchFamily="34" charset="0"/>
              </a:rPr>
              <a:t>Non-compliance</a:t>
            </a:r>
            <a:r>
              <a:rPr lang="en-US" sz="1000" dirty="0" smtClean="0">
                <a:latin typeface="Arial" panose="020B0604020202020204" pitchFamily="34" charset="0"/>
                <a:cs typeface="Arial" panose="020B0604020202020204" pitchFamily="34" charset="0"/>
              </a:rPr>
              <a:t> with any GGC will render the entire department/agency </a:t>
            </a:r>
            <a:r>
              <a:rPr lang="en-US" sz="1000" b="1" dirty="0" smtClean="0">
                <a:solidFill>
                  <a:srgbClr val="C00000"/>
                </a:solidFill>
                <a:latin typeface="Arial" panose="020B0604020202020204" pitchFamily="34" charset="0"/>
                <a:cs typeface="Arial" panose="020B0604020202020204" pitchFamily="34" charset="0"/>
              </a:rPr>
              <a:t>ineligible</a:t>
            </a:r>
            <a:r>
              <a:rPr lang="en-US" sz="1000" b="1" dirty="0" smtClean="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for the PBB. </a:t>
            </a:r>
          </a:p>
          <a:p>
            <a:pPr marL="630238" indent="0" fontAlgn="auto">
              <a:spcAft>
                <a:spcPts val="0"/>
              </a:spcAft>
              <a:buFont typeface="Arial" panose="020B0604020202020204" pitchFamily="34" charset="0"/>
              <a:buNone/>
              <a:defRPr/>
            </a:pPr>
            <a:endParaRPr lang="en-US" sz="1000" dirty="0" smtClean="0">
              <a:latin typeface="Arial" panose="020B0604020202020204" pitchFamily="34" charset="0"/>
              <a:cs typeface="Arial" panose="020B0604020202020204" pitchFamily="34" charset="0"/>
            </a:endParaRPr>
          </a:p>
          <a:p>
            <a:pPr marL="630238" indent="0" fontAlgn="auto">
              <a:spcAft>
                <a:spcPts val="0"/>
              </a:spcAft>
              <a:buFont typeface="Arial" panose="020B0604020202020204" pitchFamily="34" charset="0"/>
              <a:buNone/>
              <a:defRPr/>
            </a:pPr>
            <a:r>
              <a:rPr lang="en-US" sz="1000" dirty="0" smtClean="0">
                <a:latin typeface="Arial" panose="020B0604020202020204" pitchFamily="34" charset="0"/>
                <a:cs typeface="Arial" panose="020B0604020202020204" pitchFamily="34" charset="0"/>
              </a:rPr>
              <a:t>Assessment of agency compliance with GGCs shall start on </a:t>
            </a:r>
            <a:r>
              <a:rPr lang="en-US" sz="1000" b="1" dirty="0" smtClean="0">
                <a:latin typeface="Arial" panose="020B0604020202020204" pitchFamily="34" charset="0"/>
                <a:cs typeface="Arial" panose="020B0604020202020204" pitchFamily="34" charset="0"/>
              </a:rPr>
              <a:t>October 1, 2019.</a:t>
            </a:r>
          </a:p>
          <a:p>
            <a:endParaRPr lang="en-GB" sz="1000" dirty="0"/>
          </a:p>
        </p:txBody>
      </p:sp>
      <p:sp>
        <p:nvSpPr>
          <p:cNvPr id="4" name="Slide Number Placeholder 3"/>
          <p:cNvSpPr>
            <a:spLocks noGrp="1"/>
          </p:cNvSpPr>
          <p:nvPr>
            <p:ph type="sldNum" sz="quarter" idx="10"/>
          </p:nvPr>
        </p:nvSpPr>
        <p:spPr/>
        <p:txBody>
          <a:bodyPr/>
          <a:lstStyle/>
          <a:p>
            <a:fld id="{DB501109-F109-4F06-92DB-2E5B043A6ABD}" type="slidenum">
              <a:rPr lang="en-GB" smtClean="0"/>
              <a:t>26</a:t>
            </a:fld>
            <a:endParaRPr lang="en-GB"/>
          </a:p>
        </p:txBody>
      </p:sp>
    </p:spTree>
    <p:extLst>
      <p:ext uri="{BB962C8B-B14F-4D97-AF65-F5344CB8AC3E}">
        <p14:creationId xmlns:p14="http://schemas.microsoft.com/office/powerpoint/2010/main" val="1926453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fontAlgn="auto">
              <a:spcAft>
                <a:spcPts val="0"/>
              </a:spcAft>
              <a:buNone/>
              <a:defRPr/>
            </a:pPr>
            <a:r>
              <a:rPr lang="en-US" sz="1000" b="1" u="sng" dirty="0" smtClean="0">
                <a:latin typeface="Arial Narrow" panose="020B0606020202030204" pitchFamily="34" charset="0"/>
              </a:rPr>
              <a:t>Maintain/Update Transparency Seal –</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Agency’s mandate and functions</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Annual Financial Reports</a:t>
            </a:r>
            <a:r>
              <a:rPr lang="en-US" sz="1000" u="sng" dirty="0" smtClean="0">
                <a:latin typeface="Arial Narrow" panose="020B0606020202030204" pitchFamily="34" charset="0"/>
              </a:rPr>
              <a:t> </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DBM Approved Budget and Corresponding Targets for FY 2018 </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Major Projects, and Programs, Beneficiaries, and Status of Implementation for FY 2018</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FY 2018 APP Non-CSE, Indicative FY 2019 APP Non-CSE, and FY 2019 APP CSE</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QMS Certification</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System of Agency Ranking Delivery Units for FY 2018 PBB</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The Agency Review and Compliance Procedure of Statements and Financial Disclosures</a:t>
            </a:r>
          </a:p>
          <a:p>
            <a:pPr lvl="1" fontAlgn="auto">
              <a:spcAft>
                <a:spcPts val="0"/>
              </a:spcAft>
              <a:buFont typeface="Wingdings" panose="05000000000000000000" pitchFamily="2" charset="2"/>
              <a:buChar char="ü"/>
              <a:defRPr/>
            </a:pPr>
            <a:r>
              <a:rPr lang="en-US" sz="1000" dirty="0" smtClean="0">
                <a:latin typeface="Arial Narrow" panose="020B0606020202030204" pitchFamily="34" charset="0"/>
              </a:rPr>
              <a:t>FOI Manual and all other FOI requirements </a:t>
            </a:r>
          </a:p>
        </p:txBody>
      </p:sp>
      <p:sp>
        <p:nvSpPr>
          <p:cNvPr id="4" name="Slide Number Placeholder 3"/>
          <p:cNvSpPr>
            <a:spLocks noGrp="1"/>
          </p:cNvSpPr>
          <p:nvPr>
            <p:ph type="sldNum" sz="quarter" idx="5"/>
          </p:nvPr>
        </p:nvSpPr>
        <p:spPr/>
        <p:txBody>
          <a:bodyPr/>
          <a:lstStyle/>
          <a:p>
            <a:pPr>
              <a:defRPr/>
            </a:pPr>
            <a:fld id="{64DC40B4-D39C-40E5-9628-490863AA15DF}" type="slidenum">
              <a:rPr lang="en-PH" smtClean="0"/>
              <a:pPr>
                <a:defRPr/>
              </a:pPr>
              <a:t>27</a:t>
            </a:fld>
            <a:endParaRPr lang="en-PH"/>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fontAlgn="auto">
              <a:spcAft>
                <a:spcPts val="0"/>
              </a:spcAft>
              <a:buNone/>
              <a:defRPr/>
            </a:pPr>
            <a:r>
              <a:rPr lang="en-US" sz="1000" b="1" dirty="0" smtClean="0">
                <a:solidFill>
                  <a:schemeClr val="accent1">
                    <a:lumMod val="75000"/>
                  </a:schemeClr>
                </a:solidFill>
                <a:latin typeface="Arial" panose="020B0604020202020204" pitchFamily="34" charset="0"/>
                <a:cs typeface="Arial" panose="020B0604020202020204" pitchFamily="34" charset="0"/>
              </a:rPr>
              <a:t>Post/Update PhilGEPS postings –</a:t>
            </a:r>
          </a:p>
          <a:p>
            <a:pPr marL="1031875" indent="-285750" fontAlgn="auto">
              <a:spcAft>
                <a:spcPts val="0"/>
              </a:spcAft>
              <a:defRPr/>
            </a:pPr>
            <a:r>
              <a:rPr lang="en-US" sz="1000" dirty="0" smtClean="0">
                <a:latin typeface="Arial" panose="020B0604020202020204" pitchFamily="34" charset="0"/>
                <a:cs typeface="Arial" panose="020B0604020202020204" pitchFamily="34" charset="0"/>
              </a:rPr>
              <a:t>Including all Invitations to Bids and awarded contracts.</a:t>
            </a:r>
          </a:p>
          <a:p>
            <a:pPr marL="1031875" indent="-285750" fontAlgn="auto">
              <a:spcAft>
                <a:spcPts val="0"/>
              </a:spcAft>
              <a:defRPr/>
            </a:pPr>
            <a:r>
              <a:rPr lang="en-US" sz="1000" dirty="0" smtClean="0">
                <a:latin typeface="Arial" panose="020B0604020202020204" pitchFamily="34" charset="0"/>
                <a:cs typeface="Arial" panose="020B0604020202020204" pitchFamily="34" charset="0"/>
              </a:rPr>
              <a:t>Covers Early Procurement of FY 2020 Non-CSE items.</a:t>
            </a:r>
          </a:p>
          <a:p>
            <a:pPr marL="1031875" indent="-285750" fontAlgn="auto">
              <a:spcAft>
                <a:spcPts val="0"/>
              </a:spcAft>
              <a:defRPr/>
            </a:pPr>
            <a:r>
              <a:rPr lang="en-US" sz="1000" dirty="0" smtClean="0">
                <a:latin typeface="Arial" panose="020B0604020202020204" pitchFamily="34" charset="0"/>
                <a:cs typeface="Arial" panose="020B0604020202020204" pitchFamily="34" charset="0"/>
              </a:rPr>
              <a:t>Above </a:t>
            </a:r>
            <a:r>
              <a:rPr lang="en-US" sz="1000" dirty="0" err="1" smtClean="0">
                <a:latin typeface="Arial" panose="020B0604020202020204" pitchFamily="34" charset="0"/>
                <a:cs typeface="Arial" panose="020B0604020202020204" pitchFamily="34" charset="0"/>
              </a:rPr>
              <a:t>Php</a:t>
            </a:r>
            <a:r>
              <a:rPr lang="en-US" sz="1000" dirty="0" smtClean="0">
                <a:latin typeface="Arial" panose="020B0604020202020204" pitchFamily="34" charset="0"/>
                <a:cs typeface="Arial" panose="020B0604020202020204" pitchFamily="34" charset="0"/>
              </a:rPr>
              <a:t> 1 Million transactions from January 1 to December 31, 2019 (cut-off date)*.</a:t>
            </a:r>
          </a:p>
          <a:p>
            <a:pPr marL="1031875" indent="-285750" fontAlgn="auto">
              <a:spcAft>
                <a:spcPts val="0"/>
              </a:spcAft>
              <a:defRPr/>
            </a:pPr>
            <a:r>
              <a:rPr lang="en-US" sz="1000" dirty="0" smtClean="0">
                <a:latin typeface="Arial" panose="020B0604020202020204" pitchFamily="34" charset="0"/>
                <a:cs typeface="Arial" panose="020B0604020202020204" pitchFamily="34" charset="0"/>
              </a:rPr>
              <a:t>Agencies should track their status through the </a:t>
            </a:r>
            <a:r>
              <a:rPr lang="en-US" sz="1000" b="1" dirty="0" smtClean="0">
                <a:solidFill>
                  <a:schemeClr val="accent1">
                    <a:lumMod val="75000"/>
                  </a:schemeClr>
                </a:solidFill>
                <a:latin typeface="Arial" panose="020B0604020202020204" pitchFamily="34" charset="0"/>
                <a:cs typeface="Arial" panose="020B0604020202020204" pitchFamily="34" charset="0"/>
              </a:rPr>
              <a:t>PhilGEPS microsite</a:t>
            </a:r>
            <a:r>
              <a:rPr lang="en-US" sz="1000" dirty="0" smtClean="0">
                <a:latin typeface="Arial" panose="020B0604020202020204" pitchFamily="34" charset="0"/>
                <a:cs typeface="Arial" panose="020B0604020202020204" pitchFamily="34" charset="0"/>
              </a:rPr>
              <a:t>: </a:t>
            </a:r>
            <a:r>
              <a:rPr lang="en-US" sz="1000" u="sng" dirty="0" smtClean="0">
                <a:solidFill>
                  <a:schemeClr val="accent1">
                    <a:lumMod val="75000"/>
                  </a:schemeClr>
                </a:solidFill>
                <a:latin typeface="Arial" panose="020B0604020202020204" pitchFamily="34" charset="0"/>
                <a:cs typeface="Arial" panose="020B0604020202020204" pitchFamily="34" charset="0"/>
              </a:rPr>
              <a:t>http://data.philgeps.gov.ph/directory/pbb.aspx</a:t>
            </a:r>
          </a:p>
          <a:p>
            <a:pPr marL="746125" indent="0" fontAlgn="auto">
              <a:spcAft>
                <a:spcPts val="0"/>
              </a:spcAft>
              <a:buNone/>
              <a:defRPr/>
            </a:pPr>
            <a:endParaRPr lang="en-US" sz="1000" b="1" u="sng" dirty="0" smtClean="0">
              <a:latin typeface="Arial" panose="020B0604020202020204" pitchFamily="34" charset="0"/>
              <a:cs typeface="Arial" panose="020B0604020202020204" pitchFamily="34" charset="0"/>
            </a:endParaRPr>
          </a:p>
          <a:p>
            <a:pPr marL="0" indent="0" fontAlgn="auto">
              <a:spcAft>
                <a:spcPts val="0"/>
              </a:spcAft>
              <a:buNone/>
              <a:defRPr/>
            </a:pPr>
            <a:endParaRPr lang="en-US" sz="1000" b="1" u="sng" dirty="0" smtClean="0">
              <a:latin typeface="Arial" panose="020B0604020202020204" pitchFamily="34" charset="0"/>
              <a:cs typeface="Arial" panose="020B0604020202020204" pitchFamily="34" charset="0"/>
            </a:endParaRPr>
          </a:p>
          <a:p>
            <a:pPr marL="0" indent="0" fontAlgn="auto">
              <a:spcAft>
                <a:spcPts val="0"/>
              </a:spcAft>
              <a:buNone/>
              <a:defRPr/>
            </a:pPr>
            <a:endParaRPr lang="en-US" sz="1000" dirty="0" smtClean="0">
              <a:latin typeface="Arial Narrow" panose="020B0606020202030204" pitchFamily="34" charset="0"/>
            </a:endParaRPr>
          </a:p>
        </p:txBody>
      </p:sp>
      <p:sp>
        <p:nvSpPr>
          <p:cNvPr id="4" name="Slide Number Placeholder 3"/>
          <p:cNvSpPr>
            <a:spLocks noGrp="1"/>
          </p:cNvSpPr>
          <p:nvPr>
            <p:ph type="sldNum" sz="quarter" idx="5"/>
          </p:nvPr>
        </p:nvSpPr>
        <p:spPr/>
        <p:txBody>
          <a:bodyPr/>
          <a:lstStyle/>
          <a:p>
            <a:pPr>
              <a:defRPr/>
            </a:pPr>
            <a:fld id="{64DC40B4-D39C-40E5-9628-490863AA15DF}" type="slidenum">
              <a:rPr lang="en-PH" smtClean="0"/>
              <a:pPr>
                <a:defRPr/>
              </a:pPr>
              <a:t>28</a:t>
            </a:fld>
            <a:endParaRPr lang="en-P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fontAlgn="auto">
              <a:spcAft>
                <a:spcPts val="0"/>
              </a:spcAft>
              <a:buNone/>
              <a:defRPr/>
            </a:pPr>
            <a:r>
              <a:rPr lang="en-US" sz="1000" b="1" dirty="0" smtClean="0">
                <a:solidFill>
                  <a:schemeClr val="accent1">
                    <a:lumMod val="75000"/>
                  </a:schemeClr>
                </a:solidFill>
                <a:latin typeface="Arial" panose="020B0604020202020204" pitchFamily="34" charset="0"/>
                <a:cs typeface="Arial" panose="020B0604020202020204" pitchFamily="34" charset="0"/>
              </a:rPr>
              <a:t>ARTA deadline</a:t>
            </a:r>
            <a:r>
              <a:rPr lang="en-US" sz="1000" b="1" baseline="0" dirty="0" smtClean="0">
                <a:solidFill>
                  <a:schemeClr val="accent1">
                    <a:lumMod val="75000"/>
                  </a:schemeClr>
                </a:solidFill>
                <a:latin typeface="Arial" panose="020B0604020202020204" pitchFamily="34" charset="0"/>
                <a:cs typeface="Arial" panose="020B0604020202020204" pitchFamily="34" charset="0"/>
              </a:rPr>
              <a:t> – December 6, 2019</a:t>
            </a:r>
          </a:p>
          <a:p>
            <a:pPr marL="0" indent="0" fontAlgn="auto">
              <a:spcAft>
                <a:spcPts val="0"/>
              </a:spcAft>
              <a:buNone/>
              <a:defRPr/>
            </a:pPr>
            <a:r>
              <a:rPr lang="en-US" sz="1000" b="1" baseline="0" dirty="0" smtClean="0">
                <a:solidFill>
                  <a:schemeClr val="accent1">
                    <a:lumMod val="75000"/>
                  </a:schemeClr>
                </a:solidFill>
                <a:latin typeface="Arial" panose="020B0604020202020204" pitchFamily="34" charset="0"/>
                <a:cs typeface="Arial" panose="020B0604020202020204" pitchFamily="34" charset="0"/>
              </a:rPr>
              <a:t>AO 25 deadline – December 31, 2019</a:t>
            </a:r>
            <a:endParaRPr lang="en-US" sz="1000" b="1" dirty="0" smtClean="0">
              <a:solidFill>
                <a:schemeClr val="accent1">
                  <a:lumMod val="75000"/>
                </a:schemeClr>
              </a:solidFill>
              <a:latin typeface="Arial" panose="020B0604020202020204" pitchFamily="34" charset="0"/>
              <a:cs typeface="Arial" panose="020B0604020202020204" pitchFamily="34" charset="0"/>
            </a:endParaRPr>
          </a:p>
          <a:p>
            <a:pPr marL="0" indent="0" fontAlgn="auto">
              <a:spcAft>
                <a:spcPts val="0"/>
              </a:spcAft>
              <a:buNone/>
              <a:defRPr/>
            </a:pPr>
            <a:endParaRPr lang="en-US" sz="1000" b="1" dirty="0" smtClean="0">
              <a:solidFill>
                <a:schemeClr val="accent1">
                  <a:lumMod val="75000"/>
                </a:schemeClr>
              </a:solidFill>
              <a:latin typeface="Arial" panose="020B0604020202020204" pitchFamily="34" charset="0"/>
              <a:cs typeface="Arial" panose="020B0604020202020204" pitchFamily="34" charset="0"/>
            </a:endParaRPr>
          </a:p>
          <a:p>
            <a:pPr marL="0" indent="0" fontAlgn="auto">
              <a:spcAft>
                <a:spcPts val="0"/>
              </a:spcAft>
              <a:buNone/>
              <a:defRPr/>
            </a:pPr>
            <a:r>
              <a:rPr lang="en-US" sz="1000" b="1" dirty="0" smtClean="0">
                <a:solidFill>
                  <a:schemeClr val="accent1">
                    <a:lumMod val="75000"/>
                  </a:schemeClr>
                </a:solidFill>
                <a:latin typeface="Arial" panose="020B0604020202020204" pitchFamily="34" charset="0"/>
                <a:cs typeface="Arial" panose="020B0604020202020204" pitchFamily="34" charset="0"/>
              </a:rPr>
              <a:t>Maintain/Update Citizen’s Service Charter –</a:t>
            </a:r>
          </a:p>
          <a:p>
            <a:pPr marL="0" indent="0" fontAlgn="auto">
              <a:spcAft>
                <a:spcPts val="0"/>
              </a:spcAft>
              <a:buNone/>
              <a:defRPr/>
            </a:pPr>
            <a:endParaRPr lang="en-US" sz="1000" b="1" dirty="0" smtClean="0">
              <a:solidFill>
                <a:schemeClr val="accent1">
                  <a:lumMod val="75000"/>
                </a:schemeClr>
              </a:solidFill>
              <a:latin typeface="Arial" panose="020B0604020202020204" pitchFamily="34" charset="0"/>
              <a:cs typeface="Arial" panose="020B0604020202020204" pitchFamily="34" charset="0"/>
            </a:endParaRPr>
          </a:p>
          <a:p>
            <a:pPr marL="971550" indent="-285750" fontAlgn="auto">
              <a:spcAft>
                <a:spcPts val="0"/>
              </a:spcAft>
              <a:defRPr/>
            </a:pPr>
            <a:r>
              <a:rPr lang="en-US" sz="1000" dirty="0" smtClean="0">
                <a:latin typeface="Arial" panose="020B0604020202020204" pitchFamily="34" charset="0"/>
                <a:cs typeface="Arial" panose="020B0604020202020204" pitchFamily="34" charset="0"/>
              </a:rPr>
              <a:t>Reflecting the agency's </a:t>
            </a:r>
            <a:r>
              <a:rPr lang="en-US" sz="1000" b="1" dirty="0" smtClean="0">
                <a:latin typeface="Arial" panose="020B0604020202020204" pitchFamily="34" charset="0"/>
                <a:cs typeface="Arial" panose="020B0604020202020204" pitchFamily="34" charset="0"/>
              </a:rPr>
              <a:t>enhanced service standards </a:t>
            </a:r>
            <a:r>
              <a:rPr lang="en-US" sz="1000" dirty="0" smtClean="0">
                <a:latin typeface="Arial" panose="020B0604020202020204" pitchFamily="34" charset="0"/>
                <a:cs typeface="Arial" panose="020B0604020202020204" pitchFamily="34" charset="0"/>
              </a:rPr>
              <a:t>for all government services consistent</a:t>
            </a:r>
            <a:r>
              <a:rPr lang="en-US" sz="1000" b="1" dirty="0" smtClean="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with</a:t>
            </a:r>
            <a:r>
              <a:rPr lang="en-US" sz="1000" b="1" dirty="0" smtClean="0">
                <a:latin typeface="Arial" panose="020B0604020202020204" pitchFamily="34" charset="0"/>
                <a:cs typeface="Arial" panose="020B0604020202020204" pitchFamily="34" charset="0"/>
              </a:rPr>
              <a:t> RA No. 11032. </a:t>
            </a:r>
          </a:p>
          <a:p>
            <a:pPr marL="971550" indent="-285750" fontAlgn="auto">
              <a:spcAft>
                <a:spcPts val="0"/>
              </a:spcAft>
              <a:defRPr/>
            </a:pPr>
            <a:r>
              <a:rPr lang="en-US" sz="1000" dirty="0" smtClean="0">
                <a:latin typeface="Arial" panose="020B0604020202020204" pitchFamily="34" charset="0"/>
                <a:cs typeface="Arial" panose="020B0604020202020204" pitchFamily="34" charset="0"/>
              </a:rPr>
              <a:t>The submitted </a:t>
            </a:r>
            <a:r>
              <a:rPr lang="en-US" sz="1000" b="1" dirty="0" smtClean="0">
                <a:latin typeface="Arial" panose="020B0604020202020204" pitchFamily="34" charset="0"/>
                <a:cs typeface="Arial" panose="020B0604020202020204" pitchFamily="34" charset="0"/>
              </a:rPr>
              <a:t>Certificate of Compliance (</a:t>
            </a:r>
            <a:r>
              <a:rPr lang="en-US" sz="1000" b="1" dirty="0" err="1" smtClean="0">
                <a:latin typeface="Arial" panose="020B0604020202020204" pitchFamily="34" charset="0"/>
                <a:cs typeface="Arial" panose="020B0604020202020204" pitchFamily="34" charset="0"/>
              </a:rPr>
              <a:t>CoC</a:t>
            </a:r>
            <a:r>
              <a:rPr lang="en-US" sz="1000" b="1" dirty="0" smtClean="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shall be the basis for the validation for FY 2019 and shall be sent to the Anti-Red Tape Authority (ARTA) on or before </a:t>
            </a:r>
            <a:r>
              <a:rPr lang="en-US" sz="1000" b="1" dirty="0" smtClean="0">
                <a:latin typeface="Arial" panose="020B0604020202020204" pitchFamily="34" charset="0"/>
                <a:cs typeface="Arial" panose="020B0604020202020204" pitchFamily="34" charset="0"/>
              </a:rPr>
              <a:t>December 31, 2019 </a:t>
            </a:r>
            <a:r>
              <a:rPr lang="en-US" sz="1000" dirty="0" smtClean="0">
                <a:latin typeface="Arial" panose="020B0604020202020204" pitchFamily="34" charset="0"/>
                <a:cs typeface="Arial" panose="020B0604020202020204" pitchFamily="34" charset="0"/>
              </a:rPr>
              <a:t>to</a:t>
            </a:r>
            <a:r>
              <a:rPr lang="en-US" sz="1000" b="1" dirty="0" smtClean="0">
                <a:latin typeface="Arial" panose="020B0604020202020204" pitchFamily="34" charset="0"/>
                <a:cs typeface="Arial" panose="020B0604020202020204" pitchFamily="34" charset="0"/>
              </a:rPr>
              <a:t> </a:t>
            </a:r>
            <a:r>
              <a:rPr lang="en-US" sz="1000" b="1" dirty="0" smtClean="0">
                <a:latin typeface="Arial" panose="020B0604020202020204" pitchFamily="34" charset="0"/>
                <a:cs typeface="Arial" panose="020B0604020202020204" pitchFamily="34" charset="0"/>
                <a:hlinkClick r:id="rId3"/>
              </a:rPr>
              <a:t>compliance@arta.gov.ph</a:t>
            </a:r>
            <a:endParaRPr lang="en-US" sz="1000" b="1" dirty="0" smtClean="0">
              <a:latin typeface="Arial" panose="020B0604020202020204" pitchFamily="34" charset="0"/>
              <a:cs typeface="Arial" panose="020B0604020202020204" pitchFamily="34" charset="0"/>
            </a:endParaRPr>
          </a:p>
          <a:p>
            <a:pPr marL="971550" indent="-285750">
              <a:defRPr/>
            </a:pPr>
            <a:endParaRPr lang="en-US" sz="1000" dirty="0" smtClean="0">
              <a:latin typeface="Arial" panose="020B0604020202020204" pitchFamily="34" charset="0"/>
              <a:cs typeface="Arial" panose="020B0604020202020204" pitchFamily="34" charset="0"/>
            </a:endParaRPr>
          </a:p>
          <a:p>
            <a:pPr marL="685800" indent="0">
              <a:buNone/>
              <a:defRPr/>
            </a:pPr>
            <a:r>
              <a:rPr lang="en-US" sz="1000" i="1" dirty="0" smtClean="0">
                <a:latin typeface="Arial" panose="020B0604020202020204" pitchFamily="34" charset="0"/>
                <a:cs typeface="Arial" panose="020B0604020202020204" pitchFamily="34" charset="0"/>
              </a:rPr>
              <a:t>The ARTA validation shall be complemented with reports on feedback and complaints from citizens gathered by the OP, PMS, CSC and PCOO from the 8888 Hotline and the FOI portals.</a:t>
            </a:r>
          </a:p>
          <a:p>
            <a:pPr marL="971550" indent="-285750" fontAlgn="auto">
              <a:spcAft>
                <a:spcPts val="0"/>
              </a:spcAft>
              <a:defRPr/>
            </a:pPr>
            <a:endParaRPr lang="en-US" sz="1000"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64DC40B4-D39C-40E5-9628-490863AA15DF}" type="slidenum">
              <a:rPr lang="en-PH" smtClean="0"/>
              <a:pPr>
                <a:defRPr/>
              </a:pPr>
              <a:t>29</a:t>
            </a:fld>
            <a:endParaRPr lang="en-P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fontAlgn="auto">
              <a:spcAft>
                <a:spcPts val="0"/>
              </a:spcAft>
              <a:buNone/>
              <a:defRPr/>
            </a:pPr>
            <a:r>
              <a:rPr lang="en-US" sz="1000" b="1" dirty="0" smtClean="0">
                <a:solidFill>
                  <a:schemeClr val="accent1">
                    <a:lumMod val="75000"/>
                  </a:schemeClr>
                </a:solidFill>
                <a:latin typeface="Arial" panose="020B0604020202020204" pitchFamily="34" charset="0"/>
                <a:cs typeface="Arial" panose="020B0604020202020204" pitchFamily="34" charset="0"/>
              </a:rPr>
              <a:t>Departments and Attached Agencies, COs, OEOs and GOCCs under DBM – </a:t>
            </a:r>
          </a:p>
          <a:p>
            <a:pPr marL="0" indent="0" algn="just" fontAlgn="auto">
              <a:spcAft>
                <a:spcPts val="0"/>
              </a:spcAft>
              <a:buNone/>
              <a:defRPr/>
            </a:pPr>
            <a:endParaRPr lang="en-US" sz="1000" b="1" dirty="0" smtClean="0">
              <a:solidFill>
                <a:schemeClr val="accent1">
                  <a:lumMod val="75000"/>
                </a:schemeClr>
              </a:solidFill>
              <a:latin typeface="Arial" panose="020B0604020202020204" pitchFamily="34" charset="0"/>
              <a:cs typeface="Arial" panose="020B0604020202020204" pitchFamily="34" charset="0"/>
            </a:endParaRPr>
          </a:p>
          <a:p>
            <a:pPr marL="917575" indent="-514350" fontAlgn="auto">
              <a:spcBef>
                <a:spcPts val="0"/>
              </a:spcBef>
              <a:spcAft>
                <a:spcPts val="0"/>
              </a:spcAft>
              <a:defRPr/>
            </a:pPr>
            <a:r>
              <a:rPr lang="en-US" sz="1000" dirty="0" smtClean="0">
                <a:latin typeface="Arial" panose="020B0604020202020204" pitchFamily="34" charset="0"/>
                <a:cs typeface="Arial" panose="020B0604020202020204" pitchFamily="34" charset="0"/>
              </a:rPr>
              <a:t>Streamlining and Process Improvement of Agency’s Critical Services</a:t>
            </a:r>
          </a:p>
          <a:p>
            <a:pPr marL="917575" indent="-514350" fontAlgn="auto">
              <a:spcBef>
                <a:spcPts val="0"/>
              </a:spcBef>
              <a:spcAft>
                <a:spcPts val="0"/>
              </a:spcAft>
              <a:defRPr/>
            </a:pPr>
            <a:r>
              <a:rPr lang="en-US" sz="1000" dirty="0" smtClean="0">
                <a:latin typeface="Arial" panose="020B0604020202020204" pitchFamily="34" charset="0"/>
                <a:cs typeface="Arial" panose="020B0604020202020204" pitchFamily="34" charset="0"/>
              </a:rPr>
              <a:t>FY 2019 STO requirement</a:t>
            </a:r>
          </a:p>
          <a:p>
            <a:pPr marL="917575" indent="-514350" fontAlgn="auto">
              <a:spcBef>
                <a:spcPts val="0"/>
              </a:spcBef>
              <a:spcAft>
                <a:spcPts val="0"/>
              </a:spcAft>
              <a:defRPr/>
            </a:pPr>
            <a:r>
              <a:rPr lang="en-US" sz="1000" dirty="0" smtClean="0">
                <a:latin typeface="Arial" panose="020B0604020202020204" pitchFamily="34" charset="0"/>
                <a:cs typeface="Arial" panose="020B0604020202020204" pitchFamily="34" charset="0"/>
              </a:rPr>
              <a:t>FY 2019 GASS requirements</a:t>
            </a:r>
          </a:p>
          <a:p>
            <a:pPr algn="just" fontAlgn="auto">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endParaRPr lang="en-US" sz="1000" dirty="0" smtClean="0">
              <a:latin typeface="Arial" panose="020B0604020202020204" pitchFamily="34" charset="0"/>
              <a:cs typeface="Arial" panose="020B0604020202020204" pitchFamily="34" charset="0"/>
            </a:endParaRPr>
          </a:p>
          <a:p>
            <a:pPr lvl="2" algn="just" fontAlgn="auto">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lvl="2" algn="just" eaLnBrk="1" fontAlgn="auto" hangingPunct="1">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30</a:t>
            </a:fld>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Emcee may read feedback thru the dashboard of results</a:t>
            </a:r>
            <a:r>
              <a:rPr lang="en-US" baseline="0" dirty="0" smtClean="0">
                <a:latin typeface="Arial" panose="020B0604020202020204" pitchFamily="34" charset="0"/>
                <a:cs typeface="Arial" panose="020B0604020202020204" pitchFamily="34" charset="0"/>
              </a:rPr>
              <a:t> (for discussion).</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B501109-F109-4F06-92DB-2E5B043A6ABD}" type="slidenum">
              <a:rPr lang="en-GB" smtClean="0"/>
              <a:t>4</a:t>
            </a:fld>
            <a:endParaRPr lang="en-GB"/>
          </a:p>
        </p:txBody>
      </p:sp>
    </p:spTree>
    <p:extLst>
      <p:ext uri="{BB962C8B-B14F-4D97-AF65-F5344CB8AC3E}">
        <p14:creationId xmlns:p14="http://schemas.microsoft.com/office/powerpoint/2010/main" val="3101580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fontAlgn="auto">
              <a:spcAft>
                <a:spcPts val="0"/>
              </a:spcAft>
              <a:buNone/>
              <a:defRPr/>
            </a:pPr>
            <a:r>
              <a:rPr lang="en-US" sz="1000" b="1" dirty="0" smtClean="0">
                <a:solidFill>
                  <a:schemeClr val="accent1">
                    <a:lumMod val="75000"/>
                  </a:schemeClr>
                </a:solidFill>
                <a:latin typeface="Arial" panose="020B0604020202020204" pitchFamily="34" charset="0"/>
                <a:cs typeface="Arial" panose="020B0604020202020204" pitchFamily="34" charset="0"/>
              </a:rPr>
              <a:t>State Universities and Colleges (SUCs) –</a:t>
            </a:r>
          </a:p>
          <a:p>
            <a:pPr marL="746125" fontAlgn="auto">
              <a:spcBef>
                <a:spcPts val="0"/>
              </a:spcBef>
              <a:spcAft>
                <a:spcPts val="0"/>
              </a:spcAf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Achievement of all Congress-approved performance targets under the FY 2019 GAA (Major Financial Outputs)</a:t>
            </a:r>
          </a:p>
          <a:p>
            <a:pPr marL="746125" fontAlgn="auto">
              <a:spcBef>
                <a:spcPts val="0"/>
              </a:spcBef>
              <a:spcAft>
                <a:spcPts val="0"/>
              </a:spcAf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FY 2019 STO requirement</a:t>
            </a:r>
          </a:p>
          <a:p>
            <a:pPr marL="746125" fontAlgn="auto">
              <a:spcBef>
                <a:spcPts val="0"/>
              </a:spcBef>
              <a:spcAft>
                <a:spcPts val="0"/>
              </a:spcAf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FY 2019 GASS requirements</a:t>
            </a:r>
          </a:p>
          <a:p>
            <a:pPr algn="just" fontAlgn="auto">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endParaRPr lang="en-US" sz="1000" dirty="0" smtClean="0">
              <a:latin typeface="Arial" panose="020B0604020202020204" pitchFamily="34" charset="0"/>
              <a:cs typeface="Arial" panose="020B0604020202020204" pitchFamily="34" charset="0"/>
            </a:endParaRPr>
          </a:p>
          <a:p>
            <a:pPr lvl="2" algn="just" fontAlgn="auto">
              <a:spcAft>
                <a:spcPts val="0"/>
              </a:spcAf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lvl="2" algn="jus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1000" b="1" dirty="0" smtClean="0">
              <a:latin typeface="Arial" panose="020B0604020202020204" pitchFamily="34" charset="0"/>
              <a:cs typeface="Arial" panose="020B0604020202020204" pitchFamily="34" charset="0"/>
            </a:endParaRP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31</a:t>
            </a:fld>
            <a:endParaRPr lang="en-GB"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32</a:t>
            </a:fld>
            <a:endParaRPr lang="en-GB"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buNone/>
              <a:defRPr/>
            </a:pPr>
            <a:r>
              <a:rPr lang="en-US" sz="1000" b="1" dirty="0" smtClean="0">
                <a:solidFill>
                  <a:schemeClr val="accent1">
                    <a:lumMod val="75000"/>
                  </a:schemeClr>
                </a:solidFill>
                <a:latin typeface="Arial" panose="020B0604020202020204" pitchFamily="34" charset="0"/>
                <a:cs typeface="Arial" panose="020B0604020202020204" pitchFamily="34" charset="0"/>
              </a:rPr>
              <a:t>Agencies shall determine and report improvements on the following:</a:t>
            </a:r>
          </a:p>
          <a:p>
            <a:pPr lvl="1" algn="jus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Number of steps</a:t>
            </a:r>
          </a:p>
          <a:p>
            <a:pPr lvl="1" algn="jus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Turnaround Time (TAT)</a:t>
            </a:r>
          </a:p>
          <a:p>
            <a:pPr lvl="1" algn="jus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Number of signatures</a:t>
            </a:r>
          </a:p>
          <a:p>
            <a:pPr lvl="1" algn="jus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Number of required documents</a:t>
            </a:r>
          </a:p>
          <a:p>
            <a:pPr lvl="1" algn="jus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Transaction costs</a:t>
            </a:r>
          </a:p>
          <a:p>
            <a:pPr lvl="1" algn="just">
              <a:buFont typeface="Wingdings" panose="05000000000000000000" pitchFamily="2" charset="2"/>
              <a:buChar char="§"/>
              <a:defRPr/>
            </a:pPr>
            <a:r>
              <a:rPr lang="en-US" sz="1000" dirty="0" smtClean="0">
                <a:latin typeface="Arial" panose="020B0604020202020204" pitchFamily="34" charset="0"/>
                <a:cs typeface="Arial" panose="020B0604020202020204" pitchFamily="34" charset="0"/>
              </a:rPr>
              <a:t>Substantive compliance costs</a:t>
            </a: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33</a:t>
            </a:fld>
            <a:endParaRPr lang="en-GB"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
              <a:defRPr/>
            </a:pPr>
            <a:r>
              <a:rPr lang="en-US" sz="1000" b="1" dirty="0" smtClean="0">
                <a:solidFill>
                  <a:schemeClr val="accent1">
                    <a:lumMod val="75000"/>
                  </a:schemeClr>
                </a:solidFill>
                <a:latin typeface="Arial" panose="020B0604020202020204" pitchFamily="34" charset="0"/>
                <a:cs typeface="Arial" panose="020B0604020202020204" pitchFamily="34" charset="0"/>
              </a:rPr>
              <a:t>Critical Service/s – </a:t>
            </a:r>
            <a:r>
              <a:rPr lang="en-US" sz="1000" dirty="0" smtClean="0">
                <a:solidFill>
                  <a:schemeClr val="accent1">
                    <a:lumMod val="75000"/>
                  </a:schemeClr>
                </a:solidFill>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all Government-to-Citizens (G2C), Government-to-Business (G2B), and Government-to-Government (G2G) transactions as declared in the Citizen’s/Service Charter.</a:t>
            </a:r>
          </a:p>
          <a:p>
            <a:pPr>
              <a:buFont typeface="Wingdings" panose="05000000000000000000" pitchFamily="2" charset="2"/>
              <a:buChar char="§"/>
              <a:defRPr/>
            </a:pPr>
            <a:endParaRPr lang="en-US" sz="1000" b="1" dirty="0" smtClean="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1000" b="1" dirty="0" smtClean="0">
                <a:solidFill>
                  <a:schemeClr val="accent1">
                    <a:lumMod val="75000"/>
                  </a:schemeClr>
                </a:solidFill>
                <a:latin typeface="Arial" panose="020B0604020202020204" pitchFamily="34" charset="0"/>
                <a:cs typeface="Arial" panose="020B0604020202020204" pitchFamily="34" charset="0"/>
              </a:rPr>
              <a:t>Number of steps – </a:t>
            </a:r>
            <a:r>
              <a:rPr lang="en-US" sz="1000" dirty="0" smtClean="0">
                <a:latin typeface="Arial" panose="020B0604020202020204" pitchFamily="34" charset="0"/>
                <a:cs typeface="Arial" panose="020B0604020202020204" pitchFamily="34" charset="0"/>
              </a:rPr>
              <a:t>refers to number of steps the transacting client has to complete in availing a service. Departments/agencies shall report in detail the steps necessary to complete the service including flow charts indicating the front end and back end.</a:t>
            </a:r>
          </a:p>
          <a:p>
            <a:pPr>
              <a:buFont typeface="Wingdings" panose="05000000000000000000" pitchFamily="2" charset="2"/>
              <a:buChar char="§"/>
              <a:defRPr/>
            </a:pPr>
            <a:endParaRPr lang="en-US" sz="1000" dirty="0" smtClean="0">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1000" b="1" dirty="0" smtClean="0">
                <a:solidFill>
                  <a:schemeClr val="accent1">
                    <a:lumMod val="75000"/>
                  </a:schemeClr>
                </a:solidFill>
                <a:latin typeface="Arial" panose="020B0604020202020204" pitchFamily="34" charset="0"/>
                <a:cs typeface="Arial" panose="020B0604020202020204" pitchFamily="34" charset="0"/>
              </a:rPr>
              <a:t>Turnaround Time (TAT) – </a:t>
            </a:r>
            <a:r>
              <a:rPr lang="en-US" sz="1000" dirty="0" smtClean="0">
                <a:latin typeface="Arial" panose="020B0604020202020204" pitchFamily="34" charset="0"/>
                <a:cs typeface="Arial" panose="020B0604020202020204" pitchFamily="34" charset="0"/>
              </a:rPr>
              <a:t>the sum of the waiting time and processing time. TAT starts from the moment the transacting client enters the queue or fills out the form, and the waiting time incurred until the service has been completed/delivered.</a:t>
            </a: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34</a:t>
            </a:fld>
            <a:endParaRPr lang="en-GB"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
              <a:defRPr/>
            </a:pPr>
            <a:r>
              <a:rPr lang="en-US" sz="1000" b="1" dirty="0" smtClean="0">
                <a:solidFill>
                  <a:schemeClr val="accent1">
                    <a:lumMod val="75000"/>
                  </a:schemeClr>
                </a:solidFill>
                <a:latin typeface="Arial" panose="020B0604020202020204" pitchFamily="34" charset="0"/>
                <a:cs typeface="Arial" panose="020B0604020202020204" pitchFamily="34" charset="0"/>
              </a:rPr>
              <a:t>Number of signatures – </a:t>
            </a:r>
            <a:r>
              <a:rPr lang="en-US" sz="1000" dirty="0" smtClean="0">
                <a:latin typeface="Arial" panose="020B0604020202020204" pitchFamily="34" charset="0"/>
                <a:cs typeface="Arial" panose="020B0604020202020204" pitchFamily="34" charset="0"/>
              </a:rPr>
              <a:t>number of signatures and initials from the employees and officers of the department/agency necessary to complete each service.</a:t>
            </a:r>
            <a:endParaRPr lang="en-US" sz="100" dirty="0" smtClean="0">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1000" b="1" dirty="0" smtClean="0">
                <a:solidFill>
                  <a:schemeClr val="accent1">
                    <a:lumMod val="75000"/>
                  </a:schemeClr>
                </a:solidFill>
                <a:latin typeface="Arial" panose="020B0604020202020204" pitchFamily="34" charset="0"/>
                <a:cs typeface="Arial" panose="020B0604020202020204" pitchFamily="34" charset="0"/>
              </a:rPr>
              <a:t>Number of required documents – </a:t>
            </a:r>
            <a:r>
              <a:rPr lang="en-US" sz="1000" dirty="0" smtClean="0">
                <a:latin typeface="Arial" panose="020B0604020202020204" pitchFamily="34" charset="0"/>
                <a:cs typeface="Arial" panose="020B0604020202020204" pitchFamily="34" charset="0"/>
              </a:rPr>
              <a:t>total number of required documents that must be provided by the transacting client to the government.</a:t>
            </a:r>
          </a:p>
          <a:p>
            <a:pPr>
              <a:defRPr/>
            </a:pPr>
            <a:endParaRPr lang="en-US" sz="1000" dirty="0" smtClean="0">
              <a:latin typeface="Arial" panose="020B0604020202020204" pitchFamily="34" charset="0"/>
              <a:cs typeface="Arial" panose="020B0604020202020204" pitchFamily="34" charset="0"/>
            </a:endParaRPr>
          </a:p>
          <a:p>
            <a:pPr>
              <a:defRPr/>
            </a:pPr>
            <a:endParaRPr lang="en-US" sz="1000" dirty="0" smtClean="0">
              <a:latin typeface="Arial" panose="020B0604020202020204" pitchFamily="34" charset="0"/>
              <a:cs typeface="Arial" panose="020B0604020202020204" pitchFamily="34" charset="0"/>
            </a:endParaRPr>
          </a:p>
          <a:p>
            <a:pPr>
              <a:defRPr/>
            </a:pPr>
            <a:endParaRPr lang="en-US" sz="1000" dirty="0" smtClean="0">
              <a:latin typeface="Arial" panose="020B0604020202020204" pitchFamily="34" charset="0"/>
              <a:cs typeface="Arial" panose="020B0604020202020204" pitchFamily="34" charset="0"/>
            </a:endParaRP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35</a:t>
            </a:fld>
            <a:endParaRPr lang="en-GB"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000" b="1" dirty="0" smtClean="0">
                <a:solidFill>
                  <a:schemeClr val="accent1">
                    <a:lumMod val="75000"/>
                  </a:schemeClr>
                </a:solidFill>
                <a:latin typeface="Arial" panose="020B0604020202020204" pitchFamily="34" charset="0"/>
                <a:cs typeface="Arial" panose="020B0604020202020204" pitchFamily="34" charset="0"/>
              </a:rPr>
              <a:t>Transaction costs – </a:t>
            </a:r>
            <a:r>
              <a:rPr lang="en-US" sz="1000" dirty="0" smtClean="0">
                <a:latin typeface="Arial" panose="020B0604020202020204" pitchFamily="34" charset="0"/>
                <a:cs typeface="Arial" panose="020B0604020202020204" pitchFamily="34" charset="0"/>
              </a:rPr>
              <a:t>costs incurred by the transacting client in the course of availing of a government service. These costs are categorized as follows:</a:t>
            </a:r>
          </a:p>
          <a:p>
            <a:pPr lvl="1">
              <a:buFont typeface="Courier New" panose="02070309020205020404" pitchFamily="49" charset="0"/>
              <a:buChar char="o"/>
              <a:defRPr/>
            </a:pPr>
            <a:r>
              <a:rPr lang="en-US" sz="1000" dirty="0" smtClean="0">
                <a:solidFill>
                  <a:schemeClr val="accent1">
                    <a:lumMod val="75000"/>
                  </a:schemeClr>
                </a:solidFill>
                <a:latin typeface="Arial" panose="020B0604020202020204" pitchFamily="34" charset="0"/>
                <a:cs typeface="Arial" panose="020B0604020202020204" pitchFamily="34" charset="0"/>
              </a:rPr>
              <a:t>Primary Transaction Costs/Fees - </a:t>
            </a:r>
            <a:r>
              <a:rPr lang="en-US" sz="1000" dirty="0" smtClean="0">
                <a:latin typeface="Arial" panose="020B0604020202020204" pitchFamily="34" charset="0"/>
                <a:cs typeface="Arial" panose="020B0604020202020204" pitchFamily="34" charset="0"/>
              </a:rPr>
              <a:t>fees declared in the agency’s Citizen’s/Service Charter to be paid to the department/agency by the transacting client for availing a government service. </a:t>
            </a:r>
          </a:p>
          <a:p>
            <a:pPr marL="457200" lvl="1" indent="0">
              <a:buNone/>
              <a:defRPr/>
            </a:pPr>
            <a:r>
              <a:rPr lang="en-US" sz="1000" i="1" dirty="0" smtClean="0">
                <a:latin typeface="Arial" panose="020B0604020202020204" pitchFamily="34" charset="0"/>
                <a:cs typeface="Arial" panose="020B0604020202020204" pitchFamily="34" charset="0"/>
              </a:rPr>
              <a:t>	Ex. fees are application fees, registration fees, etc.</a:t>
            </a:r>
          </a:p>
          <a:p>
            <a:pPr marL="457200" lvl="1" indent="0">
              <a:buNone/>
              <a:defRPr/>
            </a:pPr>
            <a:endParaRPr lang="en-US" sz="1000" i="1" dirty="0" smtClean="0">
              <a:latin typeface="Arial" panose="020B0604020202020204" pitchFamily="34" charset="0"/>
              <a:cs typeface="Arial" panose="020B0604020202020204" pitchFamily="34" charset="0"/>
            </a:endParaRPr>
          </a:p>
          <a:p>
            <a:pPr lvl="1">
              <a:buFont typeface="Courier New" panose="02070309020205020404" pitchFamily="49" charset="0"/>
              <a:buChar char="o"/>
              <a:defRPr/>
            </a:pPr>
            <a:r>
              <a:rPr lang="en-US" sz="1000" dirty="0" smtClean="0">
                <a:solidFill>
                  <a:schemeClr val="accent1">
                    <a:lumMod val="75000"/>
                  </a:schemeClr>
                </a:solidFill>
                <a:latin typeface="Arial" panose="020B0604020202020204" pitchFamily="34" charset="0"/>
                <a:cs typeface="Arial" panose="020B0604020202020204" pitchFamily="34" charset="0"/>
              </a:rPr>
              <a:t>Other Transaction Costs - </a:t>
            </a:r>
            <a:r>
              <a:rPr lang="en-US" sz="1000" dirty="0" smtClean="0">
                <a:latin typeface="Arial" panose="020B0604020202020204" pitchFamily="34" charset="0"/>
                <a:cs typeface="Arial" panose="020B0604020202020204" pitchFamily="34" charset="0"/>
              </a:rPr>
              <a:t>other costs incurred by the transacting client to obtain supporting information from another agency in order to secure the necessary primary information. </a:t>
            </a:r>
          </a:p>
          <a:p>
            <a:pPr marL="914400" lvl="1" indent="-457200">
              <a:buNone/>
              <a:defRPr/>
            </a:pPr>
            <a:r>
              <a:rPr lang="en-US" sz="1000" i="1" dirty="0" smtClean="0">
                <a:latin typeface="Arial" panose="020B0604020202020204" pitchFamily="34" charset="0"/>
                <a:cs typeface="Arial" panose="020B0604020202020204" pitchFamily="34" charset="0"/>
              </a:rPr>
              <a:t>	Ex. birth certificates to secure passports, required photos, printing and photocopying costs, transportation expenses of the transacting client, etc.</a:t>
            </a:r>
          </a:p>
          <a:p>
            <a:pPr>
              <a:defRPr/>
            </a:pPr>
            <a:endParaRPr lang="en-US" sz="1000" dirty="0" smtClean="0">
              <a:latin typeface="Arial" panose="020B0604020202020204" pitchFamily="34" charset="0"/>
              <a:cs typeface="Arial" panose="020B0604020202020204" pitchFamily="34" charset="0"/>
            </a:endParaRPr>
          </a:p>
          <a:p>
            <a:pPr>
              <a:defRPr/>
            </a:pPr>
            <a:endParaRPr lang="en-US" sz="1000" dirty="0" smtClean="0">
              <a:latin typeface="Arial" panose="020B0604020202020204" pitchFamily="34" charset="0"/>
              <a:cs typeface="Arial" panose="020B0604020202020204" pitchFamily="34" charset="0"/>
            </a:endParaRP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36</a:t>
            </a:fld>
            <a:endParaRPr lang="en-GB"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
              <a:defRPr/>
            </a:pPr>
            <a:r>
              <a:rPr lang="en-US" sz="1000" b="1" dirty="0" smtClean="0">
                <a:solidFill>
                  <a:schemeClr val="accent1">
                    <a:lumMod val="75000"/>
                  </a:schemeClr>
                </a:solidFill>
                <a:latin typeface="Arial" panose="020B0604020202020204" pitchFamily="34" charset="0"/>
                <a:cs typeface="Arial" panose="020B0604020202020204" pitchFamily="34" charset="0"/>
              </a:rPr>
              <a:t>Substantive Compliance Costs – </a:t>
            </a:r>
            <a:r>
              <a:rPr lang="en-US" sz="1000" dirty="0" smtClean="0">
                <a:latin typeface="Arial" panose="020B0604020202020204" pitchFamily="34" charset="0"/>
                <a:cs typeface="Arial" panose="020B0604020202020204" pitchFamily="34" charset="0"/>
              </a:rPr>
              <a:t>incremental costs other than administrative costs incurred by the transacting public in the course of complying with a regulation. These costs can include implementation costs, direct labor costs, overhead costs, equipment costs, material costs, and external service costs. </a:t>
            </a:r>
          </a:p>
          <a:p>
            <a:pPr marL="0" indent="0">
              <a:buNone/>
              <a:defRPr/>
            </a:pPr>
            <a:endParaRPr lang="en-US" sz="1000" dirty="0" smtClean="0">
              <a:latin typeface="Arial" panose="020B0604020202020204" pitchFamily="34" charset="0"/>
              <a:cs typeface="Arial" panose="020B0604020202020204" pitchFamily="34" charset="0"/>
            </a:endParaRPr>
          </a:p>
          <a:p>
            <a:pPr marL="400050" lvl="1" indent="0">
              <a:buNone/>
              <a:defRPr/>
            </a:pPr>
            <a:r>
              <a:rPr lang="en-US" sz="1000" i="1" dirty="0" smtClean="0">
                <a:latin typeface="Arial" panose="020B0604020202020204" pitchFamily="34" charset="0"/>
                <a:cs typeface="Arial" panose="020B0604020202020204" pitchFamily="34" charset="0"/>
              </a:rPr>
              <a:t>Ex. purchase of early warning device for vehicle owners, expenses in the installation of </a:t>
            </a:r>
            <a:r>
              <a:rPr lang="en-US" sz="1000" i="1" dirty="0" err="1" smtClean="0">
                <a:latin typeface="Arial" panose="020B0604020202020204" pitchFamily="34" charset="0"/>
                <a:cs typeface="Arial" panose="020B0604020202020204" pitchFamily="34" charset="0"/>
              </a:rPr>
              <a:t>accelerograph</a:t>
            </a:r>
            <a:r>
              <a:rPr lang="en-US" sz="1000" i="1" dirty="0" smtClean="0">
                <a:latin typeface="Arial" panose="020B0604020202020204" pitchFamily="34" charset="0"/>
                <a:cs typeface="Arial" panose="020B0604020202020204" pitchFamily="34" charset="0"/>
              </a:rPr>
              <a:t> for building with 10 floors and up, costs in the maintenance of waste disposal system for establishment, etc.</a:t>
            </a:r>
          </a:p>
          <a:p>
            <a:pPr>
              <a:defRPr/>
            </a:pPr>
            <a:endParaRPr lang="en-US" sz="1000" dirty="0" smtClean="0">
              <a:latin typeface="Arial" panose="020B0604020202020204" pitchFamily="34" charset="0"/>
              <a:cs typeface="Arial" panose="020B0604020202020204" pitchFamily="34" charset="0"/>
            </a:endParaRP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37</a:t>
            </a:fld>
            <a:endParaRPr lang="en-GB"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 will click sample Form 3A</a:t>
            </a:r>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38</a:t>
            </a:fld>
            <a:endParaRPr lang="en-GB"/>
          </a:p>
        </p:txBody>
      </p:sp>
    </p:spTree>
    <p:extLst>
      <p:ext uri="{BB962C8B-B14F-4D97-AF65-F5344CB8AC3E}">
        <p14:creationId xmlns:p14="http://schemas.microsoft.com/office/powerpoint/2010/main" val="2798217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 will click sample Form 3B</a:t>
            </a:r>
            <a:endParaRPr lang="en-GB" dirty="0" smtClean="0"/>
          </a:p>
          <a:p>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39</a:t>
            </a:fld>
            <a:endParaRPr lang="en-GB"/>
          </a:p>
        </p:txBody>
      </p:sp>
    </p:spTree>
    <p:extLst>
      <p:ext uri="{BB962C8B-B14F-4D97-AF65-F5344CB8AC3E}">
        <p14:creationId xmlns:p14="http://schemas.microsoft.com/office/powerpoint/2010/main" val="1862100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
              <a:defRPr/>
            </a:pPr>
            <a:r>
              <a:rPr lang="en-US" sz="1000" b="1" dirty="0" smtClean="0">
                <a:solidFill>
                  <a:schemeClr val="accent1">
                    <a:lumMod val="75000"/>
                  </a:schemeClr>
                </a:solidFill>
                <a:latin typeface="Arial" panose="020B0604020202020204" pitchFamily="34" charset="0"/>
                <a:cs typeface="Arial" panose="020B0604020202020204" pitchFamily="34" charset="0"/>
              </a:rPr>
              <a:t>Citizen/Client Satisfaction– </a:t>
            </a:r>
            <a:r>
              <a:rPr lang="en-US" sz="1000" dirty="0" smtClean="0">
                <a:latin typeface="Arial" panose="020B0604020202020204" pitchFamily="34" charset="0"/>
                <a:cs typeface="Arial" panose="020B0604020202020204" pitchFamily="34" charset="0"/>
              </a:rPr>
              <a:t>to determine the effectiveness of the streamlining and process improvements initiated by agencies, the satisfaction level of the citizens/clients should be measured and reported. </a:t>
            </a:r>
          </a:p>
          <a:p>
            <a:pPr lvl="1">
              <a:defRPr/>
            </a:pPr>
            <a:r>
              <a:rPr lang="en-US" sz="1000" dirty="0" smtClean="0">
                <a:latin typeface="Arial" panose="020B0604020202020204" pitchFamily="34" charset="0"/>
                <a:cs typeface="Arial" panose="020B0604020202020204" pitchFamily="34" charset="0"/>
              </a:rPr>
              <a:t>Report feedback mechanisms</a:t>
            </a:r>
          </a:p>
          <a:p>
            <a:pPr lvl="1">
              <a:defRPr/>
            </a:pPr>
            <a:r>
              <a:rPr lang="en-US" sz="1000" dirty="0" smtClean="0">
                <a:latin typeface="Arial" panose="020B0604020202020204" pitchFamily="34" charset="0"/>
                <a:cs typeface="Arial" panose="020B0604020202020204" pitchFamily="34" charset="0"/>
              </a:rPr>
              <a:t>Citizen/client satisfaction measurement </a:t>
            </a:r>
          </a:p>
          <a:p>
            <a:pPr lvl="1">
              <a:defRPr/>
            </a:pPr>
            <a:r>
              <a:rPr lang="en-US" sz="1000" dirty="0" smtClean="0">
                <a:latin typeface="Arial" panose="020B0604020202020204" pitchFamily="34" charset="0"/>
                <a:cs typeface="Arial" panose="020B0604020202020204" pitchFamily="34" charset="0"/>
              </a:rPr>
              <a:t>Using the improvement action plan that agencies reported for FY 2018 PBB, agencies shall report the results of each action plan and the FY 2019 Citizen/Client Satisfaction Survey for each service. </a:t>
            </a:r>
          </a:p>
          <a:p>
            <a:pPr>
              <a:defRPr/>
            </a:pPr>
            <a:endParaRPr lang="en-US" sz="1000" dirty="0" smtClean="0">
              <a:latin typeface="Arial" panose="020B0604020202020204" pitchFamily="34" charset="0"/>
              <a:cs typeface="Arial" panose="020B0604020202020204" pitchFamily="34" charset="0"/>
            </a:endParaRPr>
          </a:p>
          <a:p>
            <a:pPr eaLnBrk="1" hangingPunct="1">
              <a:spcBef>
                <a:spcPct val="0"/>
              </a:spcBef>
              <a:defRPr/>
            </a:pPr>
            <a:endParaRPr lang="en-US" altLang="en-US" sz="1000" dirty="0" smtClean="0">
              <a:latin typeface="+mj-lt"/>
            </a:endParaRPr>
          </a:p>
        </p:txBody>
      </p:sp>
      <p:sp>
        <p:nvSpPr>
          <p:cNvPr id="40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5FD544-175A-4DAD-A735-1EB4E4C01453}" type="slidenum">
              <a:rPr lang="en-GB" altLang="en-US" smtClean="0"/>
              <a:pPr fontAlgn="base">
                <a:spcBef>
                  <a:spcPct val="0"/>
                </a:spcBef>
                <a:spcAft>
                  <a:spcPct val="0"/>
                </a:spcAft>
                <a:defRPr/>
              </a:pPr>
              <a:t>40</a:t>
            </a:fld>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5</a:t>
            </a:fld>
            <a:endParaRPr lang="en-GB"/>
          </a:p>
        </p:txBody>
      </p:sp>
    </p:spTree>
    <p:extLst>
      <p:ext uri="{BB962C8B-B14F-4D97-AF65-F5344CB8AC3E}">
        <p14:creationId xmlns:p14="http://schemas.microsoft.com/office/powerpoint/2010/main" val="40586370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PH" altLang="en-US" sz="1000" dirty="0" smtClean="0"/>
              <a:t>Beginning FY 2018, for the Support to Operations (STO) requirement, we will be requiring agencies to have their QMS Certified. Agencies should have ISO 9001: 2015</a:t>
            </a:r>
          </a:p>
          <a:p>
            <a:pPr>
              <a:spcBef>
                <a:spcPct val="0"/>
              </a:spcBef>
            </a:pPr>
            <a:r>
              <a:rPr lang="en-PH" altLang="en-US" sz="1000" dirty="0" smtClean="0"/>
              <a:t>QMS Certification or </a:t>
            </a:r>
            <a:r>
              <a:rPr lang="en-US" altLang="en-US" sz="1000" b="1" dirty="0" smtClean="0">
                <a:latin typeface="Arial Narrow" pitchFamily="34" charset="0"/>
              </a:rPr>
              <a:t>Or</a:t>
            </a:r>
            <a:r>
              <a:rPr lang="en-US" altLang="en-US" sz="1000" dirty="0" smtClean="0">
                <a:latin typeface="Arial Narrow" pitchFamily="34" charset="0"/>
              </a:rPr>
              <a:t> equivalent certifications/attestations granted by similar internationally recognized bodies promoting TQM shall be considered: PQA, ISO/IEC 17025, ISO 17020, and </a:t>
            </a:r>
            <a:r>
              <a:rPr lang="en-US" altLang="en-US" sz="1000" dirty="0" err="1" smtClean="0">
                <a:latin typeface="Arial Narrow" pitchFamily="34" charset="0"/>
              </a:rPr>
              <a:t>Omentum</a:t>
            </a:r>
            <a:r>
              <a:rPr lang="en-US" altLang="en-US" sz="1000" dirty="0" smtClean="0">
                <a:latin typeface="Arial Narrow" pitchFamily="34" charset="0"/>
              </a:rPr>
              <a:t> Accreditation Canada.</a:t>
            </a:r>
          </a:p>
          <a:p>
            <a:pPr>
              <a:spcBef>
                <a:spcPct val="0"/>
              </a:spcBef>
            </a:pPr>
            <a:endParaRPr lang="en-PH" altLang="en-US" sz="1000" dirty="0" smtClean="0"/>
          </a:p>
          <a:p>
            <a:pPr>
              <a:spcBef>
                <a:spcPct val="0"/>
              </a:spcBef>
            </a:pPr>
            <a:endParaRPr lang="en-PH" altLang="en-US" sz="1000" dirty="0" smtClean="0"/>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C23A3C9-97E3-4874-82DB-46A3817778D4}" type="slidenum">
              <a:rPr lang="en-PH" altLang="en-US" smtClean="0"/>
              <a:pPr fontAlgn="base">
                <a:spcBef>
                  <a:spcPct val="0"/>
                </a:spcBef>
                <a:spcAft>
                  <a:spcPct val="0"/>
                </a:spcAft>
                <a:defRPr/>
              </a:pPr>
              <a:t>41</a:t>
            </a:fld>
            <a:endParaRPr lang="en-PH"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PH" altLang="en-US" sz="1000" dirty="0" smtClean="0">
                <a:latin typeface="Arial" panose="020B0604020202020204" pitchFamily="34" charset="0"/>
                <a:cs typeface="Arial" panose="020B0604020202020204" pitchFamily="34" charset="0"/>
              </a:rPr>
              <a:t>The General Administrative Support Services (GASS) requirements:</a:t>
            </a:r>
          </a:p>
          <a:p>
            <a:pPr>
              <a:spcBef>
                <a:spcPct val="0"/>
              </a:spcBef>
              <a:defRPr/>
            </a:pPr>
            <a:endParaRPr lang="en-PH" altLang="en-US" sz="1000" dirty="0" smtClean="0">
              <a:latin typeface="Arial" panose="020B0604020202020204" pitchFamily="34" charset="0"/>
              <a:cs typeface="Arial" panose="020B0604020202020204" pitchFamily="34" charset="0"/>
            </a:endParaRP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100% Obligations and Disbursements BUR </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Quarterly BFARs</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FY 2020 Indicative APP</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FY 2019 APP-non CSE</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FY 2019 APP CSE</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FY 2018 APCPI</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COA Financial Reports</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Sustained compliance w/ full implementation of 30% of the prior years’ audit recommendations</a:t>
            </a:r>
          </a:p>
          <a:p>
            <a:pPr marL="746125" lvl="1" indent="-342900" eaLnBrk="1" fontAlgn="auto" hangingPunct="1">
              <a:spcAft>
                <a:spcPts val="0"/>
              </a:spcAft>
              <a:buFont typeface="Arial" panose="020B0604020202020204" pitchFamily="34" charset="0"/>
              <a:buChar char="•"/>
              <a:tabLst>
                <a:tab pos="58738" algn="l"/>
                <a:tab pos="346075" algn="l"/>
              </a:tabLst>
              <a:defRPr/>
            </a:pPr>
            <a:r>
              <a:rPr lang="en-US" sz="1000" dirty="0" smtClean="0">
                <a:latin typeface="Arial" panose="020B0604020202020204" pitchFamily="34" charset="0"/>
                <a:cs typeface="Arial" panose="020B0604020202020204" pitchFamily="34" charset="0"/>
              </a:rPr>
              <a:t>Undertaking of Early Procurement Activities – 50% goods and services</a:t>
            </a:r>
          </a:p>
          <a:p>
            <a:pPr marL="1146175" lvl="2" indent="-342900" eaLnBrk="1" fontAlgn="auto" hangingPunct="1">
              <a:spcAft>
                <a:spcPts val="0"/>
              </a:spcAft>
              <a:tabLst>
                <a:tab pos="58738" algn="l"/>
                <a:tab pos="346075" algn="l"/>
              </a:tabLst>
              <a:defRPr/>
            </a:pPr>
            <a:endParaRPr lang="en-US" sz="1000" dirty="0" smtClean="0">
              <a:latin typeface="Arial" panose="020B0604020202020204" pitchFamily="34" charset="0"/>
              <a:cs typeface="Arial" panose="020B0604020202020204" pitchFamily="34" charset="0"/>
            </a:endParaRPr>
          </a:p>
          <a:p>
            <a:pPr marL="1146175" lvl="2" indent="-342900" eaLnBrk="1" fontAlgn="auto" hangingPunct="1">
              <a:spcAft>
                <a:spcPts val="0"/>
              </a:spcAft>
              <a:tabLst>
                <a:tab pos="58738" algn="l"/>
                <a:tab pos="346075" algn="l"/>
              </a:tabLst>
              <a:defRPr/>
            </a:pPr>
            <a:endParaRPr lang="en-US" sz="1000" dirty="0" smtClean="0">
              <a:latin typeface="Arial" panose="020B0604020202020204" pitchFamily="34" charset="0"/>
              <a:cs typeface="Arial" panose="020B0604020202020204" pitchFamily="34" charset="0"/>
            </a:endParaRPr>
          </a:p>
          <a:p>
            <a:pPr marL="1146175" lvl="2" indent="-342900" eaLnBrk="1" fontAlgn="auto" hangingPunct="1">
              <a:spcAft>
                <a:spcPts val="0"/>
              </a:spcAft>
              <a:tabLst>
                <a:tab pos="58738" algn="l"/>
                <a:tab pos="346075" algn="l"/>
              </a:tabLst>
              <a:defRPr/>
            </a:pPr>
            <a:endParaRPr lang="en-US" sz="1000" dirty="0" smtClean="0">
              <a:latin typeface="Arial" panose="020B0604020202020204" pitchFamily="34" charset="0"/>
              <a:cs typeface="Arial" panose="020B0604020202020204" pitchFamily="34" charset="0"/>
            </a:endParaRPr>
          </a:p>
          <a:p>
            <a:pPr marL="460375" lvl="2" indent="-342900" eaLnBrk="1" fontAlgn="auto" hangingPunct="1">
              <a:spcAft>
                <a:spcPts val="0"/>
              </a:spcAft>
              <a:tabLst>
                <a:tab pos="58738" algn="l"/>
                <a:tab pos="346075" algn="l"/>
              </a:tabLst>
              <a:defRPr/>
            </a:pPr>
            <a:endParaRPr lang="en-US" sz="1000" dirty="0" smtClean="0">
              <a:latin typeface="Arial" panose="020B0604020202020204" pitchFamily="34" charset="0"/>
              <a:cs typeface="Arial" panose="020B0604020202020204" pitchFamily="34" charset="0"/>
            </a:endParaRPr>
          </a:p>
          <a:p>
            <a:pPr marL="460375" lvl="2" indent="-342900" eaLnBrk="1" fontAlgn="auto" hangingPunct="1">
              <a:spcAft>
                <a:spcPts val="0"/>
              </a:spcAft>
              <a:tabLst>
                <a:tab pos="58738" algn="l"/>
                <a:tab pos="346075" algn="l"/>
              </a:tabLst>
              <a:defRPr/>
            </a:pPr>
            <a:endParaRPr lang="en-US" sz="1000" dirty="0" smtClean="0">
              <a:latin typeface="Arial" panose="020B0604020202020204" pitchFamily="34" charset="0"/>
              <a:cs typeface="Arial" panose="020B0604020202020204" pitchFamily="34" charset="0"/>
            </a:endParaRPr>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DA54F5A-324D-4C7B-8DEC-1935AE8EB701}" type="slidenum">
              <a:rPr lang="en-PH" altLang="en-US" smtClean="0"/>
              <a:pPr fontAlgn="base">
                <a:spcBef>
                  <a:spcPct val="0"/>
                </a:spcBef>
                <a:spcAft>
                  <a:spcPct val="0"/>
                </a:spcAft>
                <a:defRPr/>
              </a:pPr>
              <a:t>42</a:t>
            </a:fld>
            <a:endParaRPr lang="en-PH"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lang="en-US" sz="1000" b="1" dirty="0" smtClean="0">
                <a:latin typeface="Arial" panose="020B0604020202020204" pitchFamily="34" charset="0"/>
                <a:cs typeface="Arial" panose="020B0604020202020204" pitchFamily="34" charset="0"/>
              </a:rPr>
              <a:t>Obligations BUR </a:t>
            </a:r>
            <a:r>
              <a:rPr lang="en-US" sz="1000" dirty="0" smtClean="0">
                <a:latin typeface="Arial" panose="020B0604020202020204" pitchFamily="34" charset="0"/>
                <a:cs typeface="Arial" panose="020B0604020202020204" pitchFamily="34" charset="0"/>
              </a:rPr>
              <a:t>computed as obligation rates for MOOE and CO of all programs, activities, and projects funded in FY 2018 from all appropriation sources, including those released under the General Appropriations Act as the allotment order policy, net of savings from procurement, and implementation of cost-cutting measures; </a:t>
            </a:r>
            <a:r>
              <a:rPr lang="en-US" sz="1000" b="1" dirty="0" smtClean="0">
                <a:latin typeface="Arial" panose="020B0604020202020204" pitchFamily="34" charset="0"/>
                <a:cs typeface="Arial" panose="020B0604020202020204" pitchFamily="34" charset="0"/>
              </a:rPr>
              <a:t>	</a:t>
            </a:r>
          </a:p>
          <a:p>
            <a:r>
              <a:rPr lang="en-US" sz="1000" b="1" i="0" u="none" strike="noStrike" kern="1200" baseline="0" dirty="0" smtClean="0">
                <a:solidFill>
                  <a:schemeClr val="tx1"/>
                </a:solidFill>
                <a:latin typeface="Arial" panose="020B0604020202020204" pitchFamily="34" charset="0"/>
                <a:ea typeface="+mn-ea"/>
                <a:cs typeface="Arial" panose="020B0604020202020204" pitchFamily="34" charset="0"/>
              </a:rPr>
              <a:t>Disbursements BUR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which is measured by the ratio of total disbursements (cash and non-cash, excluding Personnel Services) to total obligations for</a:t>
            </a:r>
          </a:p>
          <a:p>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MOOE and CO in FY 2018, net of goods and services obligated by December 31, 2018 but accounts payable and not yet due and demandable on the said date.</a:t>
            </a:r>
          </a:p>
          <a:p>
            <a:endParaRPr lang="en-US" altLang="en-US" sz="10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r>
              <a:rPr lang="en-PH" alt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*For SUCs, shall include the submission of their earmarked income</a:t>
            </a:r>
            <a:endParaRPr lang="en-US" altLang="en-US" sz="1000" b="0" i="0" u="none" strike="noStrike" kern="1200" baseline="0" dirty="0" smtClean="0">
              <a:solidFill>
                <a:schemeClr val="tx1"/>
              </a:solidFill>
              <a:latin typeface="Arial" panose="020B0604020202020204" pitchFamily="34" charset="0"/>
              <a:ea typeface="+mn-ea"/>
              <a:cs typeface="Arial" panose="020B0604020202020204" pitchFamily="34" charset="0"/>
            </a:endParaRPr>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DA54F5A-324D-4C7B-8DEC-1935AE8EB701}" type="slidenum">
              <a:rPr lang="en-PH" altLang="en-US" smtClean="0"/>
              <a:pPr fontAlgn="base">
                <a:spcBef>
                  <a:spcPct val="0"/>
                </a:spcBef>
                <a:spcAft>
                  <a:spcPct val="0"/>
                </a:spcAft>
                <a:defRPr/>
              </a:pPr>
              <a:t>43</a:t>
            </a:fld>
            <a:endParaRPr lang="en-PH"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b="1" i="0" u="none" strike="noStrike" kern="1200" baseline="0" dirty="0" smtClean="0">
                <a:solidFill>
                  <a:schemeClr val="tx1"/>
                </a:solidFill>
                <a:latin typeface="Arial" panose="020B0604020202020204" pitchFamily="34" charset="0"/>
                <a:ea typeface="+mn-ea"/>
                <a:cs typeface="Arial" panose="020B0604020202020204" pitchFamily="34" charset="0"/>
              </a:rPr>
              <a:t>Obligations BUR =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Total Obligations / DBM Approved Corporate Operating</a:t>
            </a:r>
          </a:p>
          <a:p>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Budget (both net of Personnel Services)</a:t>
            </a:r>
          </a:p>
          <a:p>
            <a:r>
              <a:rPr lang="en-US" sz="1000" b="1" i="0" u="none" strike="noStrike" kern="1200" baseline="0" dirty="0" smtClean="0">
                <a:solidFill>
                  <a:schemeClr val="tx1"/>
                </a:solidFill>
                <a:latin typeface="Arial" panose="020B0604020202020204" pitchFamily="34" charset="0"/>
                <a:ea typeface="+mn-ea"/>
                <a:cs typeface="Arial" panose="020B0604020202020204" pitchFamily="34" charset="0"/>
              </a:rPr>
              <a:t>Disbursement BUR = </a:t>
            </a:r>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Total Actual Disbursement / Total Actual obligations</a:t>
            </a:r>
          </a:p>
          <a:p>
            <a:r>
              <a:rPr lang="en-US" sz="1000" b="0" i="0" u="none" strike="noStrike" kern="1200" baseline="0" dirty="0" smtClean="0">
                <a:solidFill>
                  <a:schemeClr val="tx1"/>
                </a:solidFill>
                <a:latin typeface="Arial" panose="020B0604020202020204" pitchFamily="34" charset="0"/>
                <a:ea typeface="+mn-ea"/>
                <a:cs typeface="Arial" panose="020B0604020202020204" pitchFamily="34" charset="0"/>
              </a:rPr>
              <a:t>(both net of Personnel Services)</a:t>
            </a:r>
            <a:endParaRPr lang="en-PH" altLang="en-US" sz="1000" dirty="0" smtClean="0">
              <a:latin typeface="Arial" panose="020B0604020202020204" pitchFamily="34" charset="0"/>
              <a:cs typeface="Arial" panose="020B0604020202020204" pitchFamily="34" charset="0"/>
            </a:endParaRPr>
          </a:p>
        </p:txBody>
      </p:sp>
      <p:sp>
        <p:nvSpPr>
          <p:cNvPr id="44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DA54F5A-324D-4C7B-8DEC-1935AE8EB701}" type="slidenum">
              <a:rPr lang="en-PH" altLang="en-US" smtClean="0"/>
              <a:pPr fontAlgn="base">
                <a:spcBef>
                  <a:spcPct val="0"/>
                </a:spcBef>
                <a:spcAft>
                  <a:spcPct val="0"/>
                </a:spcAft>
                <a:defRPr/>
              </a:pPr>
              <a:t>44</a:t>
            </a:fld>
            <a:endParaRPr lang="en-PH"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buFont typeface="Arial" panose="020B0604020202020204" pitchFamily="34" charset="0"/>
              <a:buChar char="•"/>
            </a:pPr>
            <a:r>
              <a:rPr lang="en-US" altLang="en-US" sz="1000" dirty="0" smtClean="0">
                <a:latin typeface="Arial" panose="020B0604020202020204" pitchFamily="34" charset="0"/>
                <a:cs typeface="Arial" panose="020B0604020202020204" pitchFamily="34" charset="0"/>
              </a:rPr>
              <a:t>Establishment and Conduct of Agency Review and Compliance Procedure of SALN</a:t>
            </a:r>
          </a:p>
          <a:p>
            <a:pPr eaLnBrk="1" hangingPunct="1">
              <a:buFont typeface="Arial" panose="020B0604020202020204" pitchFamily="34" charset="0"/>
              <a:buNone/>
            </a:pPr>
            <a:endParaRPr lang="en-US" altLang="en-US" sz="1000" b="1" dirty="0" smtClean="0">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en-US" altLang="en-US" sz="1000" b="1" dirty="0" smtClean="0">
                <a:latin typeface="Arial" panose="020B0604020202020204" pitchFamily="34" charset="0"/>
                <a:cs typeface="Arial" panose="020B0604020202020204" pitchFamily="34" charset="0"/>
              </a:rPr>
              <a:t>Call Danica</a:t>
            </a:r>
            <a:r>
              <a:rPr lang="en-US" altLang="en-US" sz="1000" b="1" baseline="0" dirty="0" smtClean="0">
                <a:latin typeface="Arial" panose="020B0604020202020204" pitchFamily="34" charset="0"/>
                <a:cs typeface="Arial" panose="020B0604020202020204" pitchFamily="34" charset="0"/>
              </a:rPr>
              <a:t> for PCOO presentation</a:t>
            </a:r>
            <a:endParaRPr lang="en-US" altLang="en-US" sz="1000" b="1" dirty="0" smtClean="0">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altLang="en-US" sz="1000" dirty="0" smtClean="0">
                <a:latin typeface="Arial" panose="020B0604020202020204" pitchFamily="34" charset="0"/>
                <a:cs typeface="Arial" panose="020B0604020202020204" pitchFamily="34" charset="0"/>
              </a:rPr>
              <a:t>Comply with FOI Program </a:t>
            </a:r>
          </a:p>
          <a:p>
            <a:pPr marL="0" indent="0" eaLnBrk="1" hangingPunct="1">
              <a:buNone/>
            </a:pPr>
            <a:r>
              <a:rPr lang="en-US" altLang="en-US" sz="1000" i="1" dirty="0" smtClean="0">
                <a:latin typeface="Arial" panose="020B0604020202020204" pitchFamily="34" charset="0"/>
                <a:cs typeface="Arial" panose="020B0604020202020204" pitchFamily="34" charset="0"/>
              </a:rPr>
              <a:t>	(submission to PCOO and posting on TS)</a:t>
            </a:r>
          </a:p>
          <a:p>
            <a:pPr lvl="1" eaLnBrk="1" hangingPunct="1">
              <a:buFont typeface="Courier New" panose="02070309020205020404" pitchFamily="49" charset="0"/>
              <a:buChar char="o"/>
            </a:pPr>
            <a:r>
              <a:rPr lang="en-US" altLang="en-US" sz="1000" dirty="0" smtClean="0">
                <a:latin typeface="Arial" panose="020B0604020202020204" pitchFamily="34" charset="0"/>
                <a:cs typeface="Arial" panose="020B0604020202020204" pitchFamily="34" charset="0"/>
              </a:rPr>
              <a:t>FOI Manual </a:t>
            </a:r>
          </a:p>
          <a:p>
            <a:pPr lvl="1" eaLnBrk="1" hangingPunct="1">
              <a:buFont typeface="Courier New" panose="02070309020205020404" pitchFamily="49" charset="0"/>
              <a:buChar char="o"/>
            </a:pPr>
            <a:r>
              <a:rPr lang="en-US" altLang="en-US" sz="1000" dirty="0" smtClean="0">
                <a:latin typeface="Arial" panose="020B0604020202020204" pitchFamily="34" charset="0"/>
                <a:cs typeface="Arial" panose="020B0604020202020204" pitchFamily="34" charset="0"/>
              </a:rPr>
              <a:t>Agency Information Inventory </a:t>
            </a:r>
          </a:p>
          <a:p>
            <a:pPr lvl="1" eaLnBrk="1" hangingPunct="1">
              <a:buFont typeface="Courier New" panose="02070309020205020404" pitchFamily="49" charset="0"/>
              <a:buChar char="o"/>
            </a:pPr>
            <a:r>
              <a:rPr lang="en-US" altLang="en-US" sz="1000" dirty="0" smtClean="0">
                <a:latin typeface="Arial" panose="020B0604020202020204" pitchFamily="34" charset="0"/>
                <a:cs typeface="Arial" panose="020B0604020202020204" pitchFamily="34" charset="0"/>
              </a:rPr>
              <a:t>2019 FOI Summary Report </a:t>
            </a:r>
          </a:p>
          <a:p>
            <a:pPr lvl="1" eaLnBrk="1" hangingPunct="1">
              <a:buFont typeface="Courier New" panose="02070309020205020404" pitchFamily="49" charset="0"/>
              <a:buChar char="o"/>
            </a:pPr>
            <a:r>
              <a:rPr lang="en-US" altLang="en-US" sz="1000" dirty="0" smtClean="0">
                <a:latin typeface="Arial" panose="020B0604020202020204" pitchFamily="34" charset="0"/>
                <a:cs typeface="Arial" panose="020B0604020202020204" pitchFamily="34" charset="0"/>
              </a:rPr>
              <a:t>2019 FOI Registry </a:t>
            </a:r>
          </a:p>
          <a:p>
            <a:pPr lvl="1" eaLnBrk="1" hangingPunct="1">
              <a:buFont typeface="Courier New" panose="02070309020205020404" pitchFamily="49" charset="0"/>
              <a:buChar char="o"/>
            </a:pPr>
            <a:r>
              <a:rPr lang="en-US" altLang="en-US" sz="1000" dirty="0" smtClean="0">
                <a:latin typeface="Arial" panose="020B0604020202020204" pitchFamily="34" charset="0"/>
                <a:cs typeface="Arial" panose="020B0604020202020204" pitchFamily="34" charset="0"/>
              </a:rPr>
              <a:t>Screenshot of agency website’s homepage with FOI logo</a:t>
            </a:r>
          </a:p>
          <a:p>
            <a:pPr lvl="1" eaLnBrk="1" hangingPunct="1">
              <a:buFont typeface="Courier New" panose="02070309020205020404" pitchFamily="49" charset="0"/>
              <a:buChar char="o"/>
            </a:pPr>
            <a:endParaRPr lang="en-US" altLang="en-US" sz="1000" dirty="0" smtClean="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o"/>
            </a:pPr>
            <a:endParaRPr lang="en-US" alt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AC2C1B6-6C12-43E6-8DB8-3692A2A5633E}" type="slidenum">
              <a:rPr lang="en-PH" smtClean="0"/>
              <a:pPr>
                <a:defRPr/>
              </a:pPr>
              <a:t>45</a:t>
            </a:fld>
            <a:endParaRPr lang="en-PH"/>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CC988E5F-F3BA-4525-85B1-D7FC5C98E33D}" type="slidenum">
              <a:rPr lang="en-PH" smtClean="0"/>
              <a:pPr>
                <a:defRPr/>
              </a:pPr>
              <a:t>46</a:t>
            </a:fld>
            <a:endParaRPr lang="en-PH"/>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CC988E5F-F3BA-4525-85B1-D7FC5C98E33D}" type="slidenum">
              <a:rPr lang="en-PH" smtClean="0"/>
              <a:pPr>
                <a:defRPr/>
              </a:pPr>
              <a:t>47</a:t>
            </a:fld>
            <a:endParaRPr lang="en-PH"/>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lumMod val="65000"/>
                    <a:lumOff val="35000"/>
                  </a:schemeClr>
                </a:solidFill>
                <a:latin typeface="Arial" panose="020B0604020202020204" pitchFamily="34" charset="0"/>
                <a:cs typeface="Arial" panose="020B0604020202020204" pitchFamily="34" charset="0"/>
              </a:rPr>
              <a:t>Ranking and Rating</a:t>
            </a:r>
            <a:endParaRPr lang="en-GB" sz="1000" b="1" dirty="0" smtClean="0">
              <a:solidFill>
                <a:schemeClr val="tx1">
                  <a:lumMod val="65000"/>
                  <a:lumOff val="35000"/>
                </a:schemeClr>
              </a:solidFill>
              <a:latin typeface="Arial" panose="020B0604020202020204" pitchFamily="34" charset="0"/>
              <a:cs typeface="Arial" panose="020B0604020202020204" pitchFamily="34" charset="0"/>
            </a:endParaRPr>
          </a:p>
          <a:p>
            <a:pPr>
              <a:defRPr/>
            </a:pPr>
            <a:endParaRPr lang="en-US" sz="1000" baseline="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latin typeface="Arial" panose="020B0604020202020204" pitchFamily="34" charset="0"/>
                <a:cs typeface="Arial" panose="020B0604020202020204" pitchFamily="34" charset="0"/>
              </a:rPr>
              <a:t>Sec. 7.0 Ranking of Delivery Units</a:t>
            </a:r>
            <a:endParaRPr lang="en-GB" sz="10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000" dirty="0" smtClean="0">
                <a:latin typeface="Arial" panose="020B0604020202020204" pitchFamily="34" charset="0"/>
                <a:cs typeface="Arial" panose="020B0604020202020204" pitchFamily="34" charset="0"/>
              </a:rPr>
              <a:t>Departments/Agencies and their corresponding offices/delivery units that meet the criteria and conditions are eligible to the PBB.  Bureaus, offices or delivery units eligible to the PBB shall be forced ranked.</a:t>
            </a:r>
            <a:endParaRPr lang="en-GB" sz="1000" dirty="0" smtClean="0">
              <a:latin typeface="Arial" panose="020B0604020202020204" pitchFamily="34" charset="0"/>
              <a:cs typeface="Arial" panose="020B0604020202020204" pitchFamily="34" charset="0"/>
            </a:endParaRPr>
          </a:p>
          <a:p>
            <a:pPr>
              <a:defRPr/>
            </a:pPr>
            <a:endParaRPr lang="en-US" sz="1000" baseline="0" dirty="0" smtClean="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latin typeface="Arial" panose="020B0604020202020204" pitchFamily="34" charset="0"/>
                <a:cs typeface="Arial" panose="020B0604020202020204" pitchFamily="34" charset="0"/>
              </a:rPr>
              <a:t>Sec. 8.0 Rates of PBB</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Arial" panose="020B0604020202020204" pitchFamily="34" charset="0"/>
                <a:cs typeface="Arial" panose="020B0604020202020204" pitchFamily="34" charset="0"/>
              </a:rPr>
              <a:t>The rates of the PBB for each individual shall be based on the performance ranking of the individual’s bureaus or delivery units with the rate of incentive as a multiple of one’s monthly basic salary.</a:t>
            </a:r>
            <a:endParaRPr lang="en-GB" sz="10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b="1" dirty="0" smtClean="0">
              <a:latin typeface="Arial" panose="020B0604020202020204" pitchFamily="34" charset="0"/>
              <a:cs typeface="Arial" panose="020B0604020202020204" pitchFamily="34" charset="0"/>
            </a:endParaRPr>
          </a:p>
          <a:p>
            <a:pPr>
              <a:defRPr/>
            </a:pPr>
            <a:endParaRPr lang="en-US" sz="1000" baseline="0" dirty="0" smtClean="0">
              <a:latin typeface="+mj-lt"/>
            </a:endParaRPr>
          </a:p>
        </p:txBody>
      </p:sp>
      <p:sp>
        <p:nvSpPr>
          <p:cNvPr id="4" name="Slide Number Placeholder 3"/>
          <p:cNvSpPr>
            <a:spLocks noGrp="1"/>
          </p:cNvSpPr>
          <p:nvPr>
            <p:ph type="sldNum" sz="quarter" idx="5"/>
          </p:nvPr>
        </p:nvSpPr>
        <p:spPr/>
        <p:txBody>
          <a:bodyPr/>
          <a:lstStyle/>
          <a:p>
            <a:pPr>
              <a:defRPr/>
            </a:pPr>
            <a:fld id="{CC988E5F-F3BA-4525-85B1-D7FC5C98E33D}" type="slidenum">
              <a:rPr lang="en-PH" smtClean="0"/>
              <a:pPr>
                <a:defRPr/>
              </a:pPr>
              <a:t>48</a:t>
            </a:fld>
            <a:endParaRPr lang="en-PH"/>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57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12734FA-7226-4312-A8B6-35EE16BE3D8B}" type="slidenum">
              <a:rPr lang="en-GB" altLang="en-US"/>
              <a:pPr fontAlgn="base">
                <a:spcBef>
                  <a:spcPct val="0"/>
                </a:spcBef>
                <a:spcAft>
                  <a:spcPct val="0"/>
                </a:spcAft>
                <a:defRPr/>
              </a:pPr>
              <a:t>49</a:t>
            </a:fld>
            <a:endParaRPr lang="en-GB"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sz="1000" dirty="0">
              <a:latin typeface="+mj-lt"/>
            </a:endParaRP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F8FAB02-3845-4202-889A-FC2B8896BE2C}" type="slidenum">
              <a:rPr lang="en-PH" altLang="en-US" smtClean="0"/>
              <a:pPr eaLnBrk="1" hangingPunct="1">
                <a:spcBef>
                  <a:spcPct val="0"/>
                </a:spcBef>
              </a:pPr>
              <a:t>50</a:t>
            </a:fld>
            <a:endParaRPr lang="en-PH"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Questions will change during SUCs</a:t>
            </a:r>
            <a:r>
              <a:rPr lang="en-US" baseline="0" dirty="0" smtClean="0">
                <a:latin typeface="Arial" panose="020B0604020202020204" pitchFamily="34" charset="0"/>
                <a:cs typeface="Arial" panose="020B0604020202020204" pitchFamily="34" charset="0"/>
              </a:rPr>
              <a:t> session.</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Call Ms. Cherry </a:t>
            </a:r>
            <a:r>
              <a:rPr lang="en-US" baseline="0" dirty="0" err="1" smtClean="0">
                <a:latin typeface="Arial" panose="020B0604020202020204" pitchFamily="34" charset="0"/>
                <a:cs typeface="Arial" panose="020B0604020202020204" pitchFamily="34" charset="0"/>
              </a:rPr>
              <a:t>Berris</a:t>
            </a:r>
            <a:r>
              <a:rPr lang="en-US" baseline="0" dirty="0" smtClean="0">
                <a:latin typeface="Arial" panose="020B0604020202020204" pitchFamily="34" charset="0"/>
                <a:cs typeface="Arial" panose="020B0604020202020204" pitchFamily="34" charset="0"/>
              </a:rPr>
              <a:t> of Tariff Commission – will share short presentation of how they conducted/implemented PBB in their organization.</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B501109-F109-4F06-92DB-2E5B043A6ABD}" type="slidenum">
              <a:rPr lang="en-GB" smtClean="0"/>
              <a:t>6</a:t>
            </a:fld>
            <a:endParaRPr lang="en-GB"/>
          </a:p>
        </p:txBody>
      </p:sp>
    </p:spTree>
    <p:extLst>
      <p:ext uri="{BB962C8B-B14F-4D97-AF65-F5344CB8AC3E}">
        <p14:creationId xmlns:p14="http://schemas.microsoft.com/office/powerpoint/2010/main" val="3743719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sz="1000" baseline="0" dirty="0" smtClean="0">
                <a:latin typeface="+mj-lt"/>
              </a:rPr>
              <a:t>Red – past due</a:t>
            </a:r>
          </a:p>
          <a:p>
            <a:pPr>
              <a:defRPr/>
            </a:pPr>
            <a:r>
              <a:rPr lang="en-US" sz="1000" baseline="0" dirty="0" smtClean="0">
                <a:latin typeface="+mj-lt"/>
              </a:rPr>
              <a:t>Green – upcoming deadlines</a:t>
            </a:r>
          </a:p>
        </p:txBody>
      </p:sp>
      <p:sp>
        <p:nvSpPr>
          <p:cNvPr id="4" name="Slide Number Placeholder 3"/>
          <p:cNvSpPr>
            <a:spLocks noGrp="1"/>
          </p:cNvSpPr>
          <p:nvPr>
            <p:ph type="sldNum" sz="quarter" idx="5"/>
          </p:nvPr>
        </p:nvSpPr>
        <p:spPr/>
        <p:txBody>
          <a:bodyPr/>
          <a:lstStyle/>
          <a:p>
            <a:pPr>
              <a:defRPr/>
            </a:pPr>
            <a:fld id="{CC988E5F-F3BA-4525-85B1-D7FC5C98E33D}" type="slidenum">
              <a:rPr lang="en-PH" smtClean="0"/>
              <a:pPr>
                <a:defRPr/>
              </a:pPr>
              <a:t>51</a:t>
            </a:fld>
            <a:endParaRPr lang="en-P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A3D3819B-44C7-4B3E-8B28-768F166428F6}" type="slidenum">
              <a:rPr lang="en-PH" smtClean="0"/>
              <a:pPr>
                <a:defRPr/>
              </a:pPr>
              <a:t>52</a:t>
            </a:fld>
            <a:endParaRPr lang="en-PH"/>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Emcee</a:t>
            </a:r>
            <a:r>
              <a:rPr lang="en-US" baseline="0" dirty="0" smtClean="0"/>
              <a:t> to entertain questions.</a:t>
            </a:r>
            <a:endParaRPr lang="en-GB" dirty="0"/>
          </a:p>
        </p:txBody>
      </p:sp>
      <p:sp>
        <p:nvSpPr>
          <p:cNvPr id="4" name="Slide Number Placeholder 3"/>
          <p:cNvSpPr>
            <a:spLocks noGrp="1"/>
          </p:cNvSpPr>
          <p:nvPr>
            <p:ph type="sldNum" sz="quarter" idx="10"/>
          </p:nvPr>
        </p:nvSpPr>
        <p:spPr/>
        <p:txBody>
          <a:bodyPr/>
          <a:lstStyle/>
          <a:p>
            <a:fld id="{DB501109-F109-4F06-92DB-2E5B043A6ABD}" type="slidenum">
              <a:rPr lang="en-GB" smtClean="0"/>
              <a:t>53</a:t>
            </a:fld>
            <a:endParaRPr lang="en-GB"/>
          </a:p>
        </p:txBody>
      </p:sp>
    </p:spTree>
    <p:extLst>
      <p:ext uri="{BB962C8B-B14F-4D97-AF65-F5344CB8AC3E}">
        <p14:creationId xmlns:p14="http://schemas.microsoft.com/office/powerpoint/2010/main" val="2051936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7E67FD81-2620-4211-9947-8F8B525DA57C}" type="slidenum">
              <a:rPr lang="en-US" altLang="en-US" smtClean="0"/>
              <a:pPr eaLnBrk="1" hangingPunct="1"/>
              <a:t>54</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Questions will change during SUCs</a:t>
            </a:r>
            <a:r>
              <a:rPr lang="en-US" baseline="0" dirty="0" smtClean="0">
                <a:latin typeface="Arial" panose="020B0604020202020204" pitchFamily="34" charset="0"/>
                <a:cs typeface="Arial" panose="020B0604020202020204" pitchFamily="34" charset="0"/>
              </a:rPr>
              <a:t> session.</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Call Ms. Cherry </a:t>
            </a:r>
            <a:r>
              <a:rPr lang="en-US" baseline="0" dirty="0" err="1" smtClean="0">
                <a:latin typeface="Arial" panose="020B0604020202020204" pitchFamily="34" charset="0"/>
                <a:cs typeface="Arial" panose="020B0604020202020204" pitchFamily="34" charset="0"/>
              </a:rPr>
              <a:t>Berris</a:t>
            </a:r>
            <a:r>
              <a:rPr lang="en-US" baseline="0" dirty="0" smtClean="0">
                <a:latin typeface="Arial" panose="020B0604020202020204" pitchFamily="34" charset="0"/>
                <a:cs typeface="Arial" panose="020B0604020202020204" pitchFamily="34" charset="0"/>
              </a:rPr>
              <a:t> of Tariff Commission – will share short presentation of how they conducted/implemented PBB in their organization.</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B501109-F109-4F06-92DB-2E5B043A6ABD}" type="slidenum">
              <a:rPr lang="en-GB" smtClean="0"/>
              <a:t>7</a:t>
            </a:fld>
            <a:endParaRPr lang="en-GB"/>
          </a:p>
        </p:txBody>
      </p:sp>
    </p:spTree>
    <p:extLst>
      <p:ext uri="{BB962C8B-B14F-4D97-AF65-F5344CB8AC3E}">
        <p14:creationId xmlns:p14="http://schemas.microsoft.com/office/powerpoint/2010/main" val="3743719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Here’s the list of the policy issuance</a:t>
            </a:r>
            <a:r>
              <a:rPr lang="en-US" baseline="0" dirty="0" smtClean="0">
                <a:latin typeface="Arial" panose="020B0604020202020204" pitchFamily="34" charset="0"/>
                <a:cs typeface="Arial" panose="020B0604020202020204" pitchFamily="34" charset="0"/>
              </a:rPr>
              <a:t>s the Task Force has released since FY 2012. </a:t>
            </a:r>
          </a:p>
          <a:p>
            <a:endParaRPr lang="en-US" baseline="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For FY 2019,</a:t>
            </a:r>
            <a:r>
              <a:rPr lang="en-US" baseline="0" dirty="0" smtClean="0">
                <a:latin typeface="Arial" panose="020B0604020202020204" pitchFamily="34" charset="0"/>
                <a:cs typeface="Arial" panose="020B0604020202020204" pitchFamily="34" charset="0"/>
              </a:rPr>
              <a:t> we already have issued MC No. 2019-01 for NGAs and SUCs.</a:t>
            </a:r>
          </a:p>
          <a:p>
            <a:r>
              <a:rPr lang="en-US" baseline="0" dirty="0" smtClean="0">
                <a:latin typeface="Arial" panose="020B0604020202020204" pitchFamily="34" charset="0"/>
                <a:cs typeface="Arial" panose="020B0604020202020204" pitchFamily="34" charset="0"/>
              </a:rPr>
              <a:t>The GCG also released MC No. 2019-02 for GOCCs under GCG. </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B501109-F109-4F06-92DB-2E5B043A6ABD}" type="slidenum">
              <a:rPr lang="en-GB" smtClean="0"/>
              <a:t>8</a:t>
            </a:fld>
            <a:endParaRPr lang="en-GB"/>
          </a:p>
        </p:txBody>
      </p:sp>
    </p:spTree>
    <p:extLst>
      <p:ext uri="{BB962C8B-B14F-4D97-AF65-F5344CB8AC3E}">
        <p14:creationId xmlns:p14="http://schemas.microsoft.com/office/powerpoint/2010/main" val="995497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000" dirty="0" smtClean="0"/>
              <a:t>Thus,</a:t>
            </a:r>
            <a:r>
              <a:rPr lang="en-US" altLang="en-US" sz="1000" baseline="0" dirty="0" smtClean="0"/>
              <a:t> </a:t>
            </a:r>
            <a:r>
              <a:rPr lang="en-US" altLang="en-US" sz="1000" dirty="0" smtClean="0"/>
              <a:t>our objectives in the implementation of the Results-Based</a:t>
            </a:r>
            <a:r>
              <a:rPr lang="en-US" altLang="en-US" sz="1000" baseline="0" dirty="0" smtClean="0"/>
              <a:t> Performance Management System (RBPMS) is anchored from the 2017-2022 Philippine Development Plan. </a:t>
            </a:r>
          </a:p>
          <a:p>
            <a:pPr eaLnBrk="1" hangingPunct="1">
              <a:spcBef>
                <a:spcPct val="0"/>
              </a:spcBef>
            </a:pPr>
            <a:endParaRPr lang="en-US" altLang="en-US" sz="10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With</a:t>
            </a:r>
            <a:r>
              <a:rPr lang="en-US" sz="1000" baseline="0" dirty="0" smtClean="0"/>
              <a:t> the directives of the President toward realizing the 10-point socioeconomic development agenda for our citizens, bureaucracy is mandated to ensure fiscal efficiency in the planning and roll out of the programs and projects that directly responds to the needs of our citizens. It is high time for the bureaucracy to move forward with a whole-of-government approach and intensify our collaboration to achieve societal goals.</a:t>
            </a:r>
          </a:p>
          <a:p>
            <a:endParaRPr lang="en-US" sz="100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aseline="0" dirty="0" smtClean="0"/>
              <a:t>Because of its integrated approach in performance management, monitoring and evaluation, the RBPMS features a </a:t>
            </a:r>
            <a:r>
              <a:rPr lang="en-PH" sz="1000" kern="1200" dirty="0" smtClean="0">
                <a:solidFill>
                  <a:schemeClr val="tx1"/>
                </a:solidFill>
                <a:effectLst/>
                <a:latin typeface="+mn-lt"/>
                <a:ea typeface="+mn-ea"/>
                <a:cs typeface="+mn-cs"/>
              </a:rPr>
              <a:t>comprehensive framework that cuts across several performance management levels.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baseline="0" dirty="0" smtClean="0"/>
              <a:t>Over the years, the RBPMS has been an integrated network of government tools for performance management, monitoring and measurement of the performance of the entire bureaucracy. </a:t>
            </a:r>
            <a:r>
              <a:rPr lang="en-PH" sz="1000" kern="1200" dirty="0" smtClean="0">
                <a:solidFill>
                  <a:schemeClr val="tx1"/>
                </a:solidFill>
                <a:effectLst/>
                <a:latin typeface="+mn-lt"/>
                <a:ea typeface="+mn-ea"/>
                <a:cs typeface="+mn-cs"/>
              </a:rPr>
              <a:t>The framework also incorporates other metrics on performance excellence such as citizen satisfaction, financial stewardship, internal process efficiency, and leadership, learning and growth.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PH" sz="10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PH" sz="1000" kern="1200" dirty="0" smtClean="0">
                <a:solidFill>
                  <a:schemeClr val="tx1"/>
                </a:solidFill>
                <a:effectLst/>
                <a:latin typeface="+mn-lt"/>
                <a:ea typeface="+mn-ea"/>
                <a:cs typeface="+mn-cs"/>
              </a:rPr>
              <a:t>Through the RBPMS, there is a</a:t>
            </a:r>
            <a:r>
              <a:rPr lang="en-PH" sz="1000" b="0" i="0" dirty="0" smtClean="0">
                <a:solidFill>
                  <a:srgbClr val="002060"/>
                </a:solidFill>
                <a:latin typeface="Arial" pitchFamily="34" charset="0"/>
                <a:cs typeface="Arial" pitchFamily="34" charset="0"/>
              </a:rPr>
              <a:t> direct link of performance of individuals, delivery units and agencies with the achievement of sectoral outcomes and societal goals. By aligning the individual targets</a:t>
            </a:r>
            <a:r>
              <a:rPr lang="en-PH" sz="1000" b="0" i="0" baseline="0" dirty="0" smtClean="0">
                <a:solidFill>
                  <a:srgbClr val="002060"/>
                </a:solidFill>
                <a:latin typeface="Arial" pitchFamily="34" charset="0"/>
                <a:cs typeface="Arial" pitchFamily="34" charset="0"/>
              </a:rPr>
              <a:t> </a:t>
            </a:r>
            <a:r>
              <a:rPr lang="en-PH" sz="1000" kern="1200" dirty="0" smtClean="0">
                <a:solidFill>
                  <a:schemeClr val="tx1"/>
                </a:solidFill>
                <a:effectLst/>
                <a:latin typeface="+mn-lt"/>
                <a:ea typeface="+mn-ea"/>
                <a:cs typeface="+mn-cs"/>
              </a:rPr>
              <a:t>with bureau and organization-level goals which are closely tied up with sectoral and societal outcomes, every individual</a:t>
            </a:r>
            <a:r>
              <a:rPr lang="en-PH" sz="1000" kern="1200" baseline="0" dirty="0" smtClean="0">
                <a:solidFill>
                  <a:schemeClr val="tx1"/>
                </a:solidFill>
                <a:effectLst/>
                <a:latin typeface="+mn-lt"/>
                <a:ea typeface="+mn-ea"/>
                <a:cs typeface="+mn-cs"/>
              </a:rPr>
              <a:t> in</a:t>
            </a:r>
            <a:r>
              <a:rPr lang="en-PH" sz="1000" kern="1200" dirty="0" smtClean="0">
                <a:solidFill>
                  <a:schemeClr val="tx1"/>
                </a:solidFill>
                <a:effectLst/>
                <a:latin typeface="+mn-lt"/>
                <a:ea typeface="+mn-ea"/>
                <a:cs typeface="+mn-cs"/>
              </a:rPr>
              <a:t> government service is regarded a vital component of the national plan and a key agent of social change. </a:t>
            </a:r>
          </a:p>
          <a:p>
            <a:endParaRPr lang="en-PH" sz="1000" dirty="0" smtClean="0"/>
          </a:p>
          <a:p>
            <a:pPr eaLnBrk="1" hangingPunct="1">
              <a:spcBef>
                <a:spcPct val="0"/>
              </a:spcBef>
            </a:pPr>
            <a:endParaRPr lang="en-US" altLang="en-US" sz="1000" dirty="0" smtClean="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D842816-17C7-4AA3-A6C5-D945B3F92E50}" type="slidenum">
              <a:rPr lang="en-PH" altLang="en-US" smtClean="0"/>
              <a:pPr fontAlgn="base">
                <a:spcBef>
                  <a:spcPct val="0"/>
                </a:spcBef>
                <a:spcAft>
                  <a:spcPct val="0"/>
                </a:spcAft>
                <a:defRPr/>
              </a:pPr>
              <a:t>9</a:t>
            </a:fld>
            <a:endParaRPr lang="en-PH"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501109-F109-4F06-92DB-2E5B043A6ABD}" type="slidenum">
              <a:rPr lang="en-GB" smtClean="0"/>
              <a:t>10</a:t>
            </a:fld>
            <a:endParaRPr lang="en-GB"/>
          </a:p>
        </p:txBody>
      </p:sp>
    </p:spTree>
    <p:extLst>
      <p:ext uri="{BB962C8B-B14F-4D97-AF65-F5344CB8AC3E}">
        <p14:creationId xmlns:p14="http://schemas.microsoft.com/office/powerpoint/2010/main" val="246941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BAD5667-E95D-4DAE-B0A8-7054B0E8E284}"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260936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AD5667-E95D-4DAE-B0A8-7054B0E8E284}"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1094030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AD5667-E95D-4DAE-B0A8-7054B0E8E284}"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288973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AD5667-E95D-4DAE-B0A8-7054B0E8E284}"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2346782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D5667-E95D-4DAE-B0A8-7054B0E8E284}" type="datetimeFigureOut">
              <a:rPr lang="en-GB" smtClean="0"/>
              <a:t>30/09/2019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47221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BAD5667-E95D-4DAE-B0A8-7054B0E8E284}" type="datetimeFigureOut">
              <a:rPr lang="en-GB" smtClean="0"/>
              <a:t>30/09/2019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10755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BAD5667-E95D-4DAE-B0A8-7054B0E8E284}" type="datetimeFigureOut">
              <a:rPr lang="en-GB" smtClean="0"/>
              <a:t>30/09/2019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919430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BAD5667-E95D-4DAE-B0A8-7054B0E8E284}" type="datetimeFigureOut">
              <a:rPr lang="en-GB" smtClean="0"/>
              <a:t>30/09/2019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627650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D5667-E95D-4DAE-B0A8-7054B0E8E284}" type="datetimeFigureOut">
              <a:rPr lang="en-GB" smtClean="0"/>
              <a:t>30/09/2019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4285780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D5667-E95D-4DAE-B0A8-7054B0E8E284}" type="datetimeFigureOut">
              <a:rPr lang="en-GB" smtClean="0"/>
              <a:t>30/09/2019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324740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D5667-E95D-4DAE-B0A8-7054B0E8E284}" type="datetimeFigureOut">
              <a:rPr lang="en-GB" smtClean="0"/>
              <a:t>30/09/2019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78AF3E-C2A3-4599-BC5C-A2C664C6E668}" type="slidenum">
              <a:rPr lang="en-GB" smtClean="0"/>
              <a:t>‹#›</a:t>
            </a:fld>
            <a:endParaRPr lang="en-GB"/>
          </a:p>
        </p:txBody>
      </p:sp>
    </p:spTree>
    <p:extLst>
      <p:ext uri="{BB962C8B-B14F-4D97-AF65-F5344CB8AC3E}">
        <p14:creationId xmlns:p14="http://schemas.microsoft.com/office/powerpoint/2010/main" val="68873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BAD5667-E95D-4DAE-B0A8-7054B0E8E284}" type="datetimeFigureOut">
              <a:rPr lang="en-GB" smtClean="0"/>
              <a:t>30/09/2019</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F78AF3E-C2A3-4599-BC5C-A2C664C6E668}" type="slidenum">
              <a:rPr lang="en-GB" smtClean="0"/>
              <a:t>‹#›</a:t>
            </a:fld>
            <a:endParaRPr lang="en-GB"/>
          </a:p>
        </p:txBody>
      </p:sp>
    </p:spTree>
    <p:extLst>
      <p:ext uri="{BB962C8B-B14F-4D97-AF65-F5344CB8AC3E}">
        <p14:creationId xmlns:p14="http://schemas.microsoft.com/office/powerpoint/2010/main" val="4161185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Sample%20Form%203A.doc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Sample%20Form%203B.do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24450"/>
            <a:ext cx="4724400" cy="516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4"/>
          <p:cNvSpPr txBox="1">
            <a:spLocks/>
          </p:cNvSpPr>
          <p:nvPr/>
        </p:nvSpPr>
        <p:spPr>
          <a:xfrm>
            <a:off x="4724400" y="-9460"/>
            <a:ext cx="4800600" cy="5167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latin typeface="Arial Narrow" panose="020B0606020202030204" pitchFamily="34" charset="0"/>
                <a:cs typeface="Arial" panose="020B0604020202020204" pitchFamily="34" charset="0"/>
              </a:rPr>
              <a:t>Orientation on the Guidelines for the Grant of FY 2019 PBB</a:t>
            </a:r>
          </a:p>
          <a:p>
            <a:pPr algn="l"/>
            <a:endParaRPr lang="en-US" sz="3500" b="1" dirty="0" smtClean="0">
              <a:latin typeface="Arial" panose="020B0604020202020204" pitchFamily="34" charset="0"/>
              <a:cs typeface="Arial" panose="020B0604020202020204" pitchFamily="34" charset="0"/>
            </a:endParaRPr>
          </a:p>
          <a:p>
            <a:pPr algn="l"/>
            <a:endParaRPr lang="en-US" sz="3500" b="1" dirty="0" smtClean="0">
              <a:latin typeface="Arial" panose="020B0604020202020204" pitchFamily="34" charset="0"/>
              <a:cs typeface="Arial" panose="020B0604020202020204" pitchFamily="34" charset="0"/>
            </a:endParaRPr>
          </a:p>
          <a:p>
            <a:pPr algn="l"/>
            <a:endParaRPr lang="en-US" sz="3500" b="1" dirty="0">
              <a:latin typeface="Arial" panose="020B0604020202020204" pitchFamily="34" charset="0"/>
              <a:cs typeface="Arial" panose="020B0604020202020204" pitchFamily="34" charset="0"/>
            </a:endParaRPr>
          </a:p>
          <a:p>
            <a:pPr algn="l"/>
            <a:endParaRPr lang="en-US" sz="3500" b="1" dirty="0">
              <a:latin typeface="Arial" panose="020B0604020202020204" pitchFamily="34" charset="0"/>
              <a:cs typeface="Arial" panose="020B0604020202020204" pitchFamily="34" charset="0"/>
            </a:endParaRPr>
          </a:p>
          <a:p>
            <a:pPr algn="l"/>
            <a:r>
              <a:rPr lang="en-US" sz="1200" dirty="0" smtClean="0">
                <a:solidFill>
                  <a:schemeClr val="tx1">
                    <a:lumMod val="75000"/>
                    <a:lumOff val="25000"/>
                  </a:schemeClr>
                </a:solidFill>
                <a:latin typeface="Arial" panose="020B0604020202020204" pitchFamily="34" charset="0"/>
                <a:cs typeface="Arial" panose="020B0604020202020204" pitchFamily="34" charset="0"/>
              </a:rPr>
              <a:t>27 September 2019</a:t>
            </a:r>
          </a:p>
          <a:p>
            <a:pPr algn="l"/>
            <a:r>
              <a:rPr lang="en-US" sz="1200" dirty="0" smtClean="0">
                <a:solidFill>
                  <a:schemeClr val="tx1">
                    <a:lumMod val="75000"/>
                    <a:lumOff val="25000"/>
                  </a:schemeClr>
                </a:solidFill>
                <a:latin typeface="Arial" panose="020B0604020202020204" pitchFamily="34" charset="0"/>
                <a:cs typeface="Arial" panose="020B0604020202020204" pitchFamily="34" charset="0"/>
              </a:rPr>
              <a:t>GT-Toyota </a:t>
            </a:r>
            <a:r>
              <a:rPr lang="en-US" sz="1200" dirty="0">
                <a:solidFill>
                  <a:schemeClr val="tx1">
                    <a:lumMod val="75000"/>
                    <a:lumOff val="25000"/>
                  </a:schemeClr>
                </a:solidFill>
                <a:latin typeface="Arial" panose="020B0604020202020204" pitchFamily="34" charset="0"/>
                <a:cs typeface="Arial" panose="020B0604020202020204" pitchFamily="34" charset="0"/>
              </a:rPr>
              <a:t>Asian Cultural Center, Magsaysay Avenue </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en-US" sz="1200" dirty="0" smtClean="0">
                <a:solidFill>
                  <a:schemeClr val="tx1">
                    <a:lumMod val="75000"/>
                    <a:lumOff val="25000"/>
                  </a:schemeClr>
                </a:solidFill>
                <a:latin typeface="Arial" panose="020B0604020202020204" pitchFamily="34" charset="0"/>
                <a:cs typeface="Arial" panose="020B0604020202020204" pitchFamily="34" charset="0"/>
              </a:rPr>
              <a:t>cor</a:t>
            </a:r>
            <a:r>
              <a:rPr lang="en-US" sz="1200" dirty="0">
                <a:solidFill>
                  <a:schemeClr val="tx1">
                    <a:lumMod val="75000"/>
                    <a:lumOff val="25000"/>
                  </a:schemeClr>
                </a:solidFill>
                <a:latin typeface="Arial" panose="020B0604020202020204" pitchFamily="34" charset="0"/>
                <a:cs typeface="Arial" panose="020B0604020202020204" pitchFamily="34" charset="0"/>
              </a:rPr>
              <a:t>. </a:t>
            </a:r>
            <a:r>
              <a:rPr lang="en-US" sz="1200" dirty="0" err="1">
                <a:solidFill>
                  <a:schemeClr val="tx1">
                    <a:lumMod val="75000"/>
                    <a:lumOff val="25000"/>
                  </a:schemeClr>
                </a:solidFill>
                <a:latin typeface="Arial" panose="020B0604020202020204" pitchFamily="34" charset="0"/>
                <a:cs typeface="Arial" panose="020B0604020202020204" pitchFamily="34" charset="0"/>
              </a:rPr>
              <a:t>Katipunan</a:t>
            </a:r>
            <a:r>
              <a:rPr lang="en-US" sz="1200" dirty="0">
                <a:solidFill>
                  <a:schemeClr val="tx1">
                    <a:lumMod val="75000"/>
                    <a:lumOff val="25000"/>
                  </a:schemeClr>
                </a:solidFill>
                <a:latin typeface="Arial" panose="020B0604020202020204" pitchFamily="34" charset="0"/>
                <a:cs typeface="Arial" panose="020B0604020202020204" pitchFamily="34" charset="0"/>
              </a:rPr>
              <a:t> </a:t>
            </a:r>
            <a:r>
              <a:rPr lang="en-US" sz="1200" dirty="0" smtClean="0">
                <a:solidFill>
                  <a:schemeClr val="tx1">
                    <a:lumMod val="75000"/>
                    <a:lumOff val="25000"/>
                  </a:schemeClr>
                </a:solidFill>
                <a:latin typeface="Arial" panose="020B0604020202020204" pitchFamily="34" charset="0"/>
                <a:cs typeface="Arial" panose="020B0604020202020204" pitchFamily="34" charset="0"/>
              </a:rPr>
              <a:t>Ave., University </a:t>
            </a:r>
            <a:r>
              <a:rPr lang="en-US" sz="1200" dirty="0">
                <a:solidFill>
                  <a:schemeClr val="tx1">
                    <a:lumMod val="75000"/>
                    <a:lumOff val="25000"/>
                  </a:schemeClr>
                </a:solidFill>
                <a:latin typeface="Arial" panose="020B0604020202020204" pitchFamily="34" charset="0"/>
                <a:cs typeface="Arial" panose="020B0604020202020204" pitchFamily="34" charset="0"/>
              </a:rPr>
              <a:t>of the Philippines, </a:t>
            </a:r>
            <a:endParaRPr lang="en-US" sz="1200"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en-US" sz="1200" dirty="0" smtClean="0">
                <a:solidFill>
                  <a:schemeClr val="tx1">
                    <a:lumMod val="75000"/>
                    <a:lumOff val="25000"/>
                  </a:schemeClr>
                </a:solidFill>
                <a:latin typeface="Arial" panose="020B0604020202020204" pitchFamily="34" charset="0"/>
                <a:cs typeface="Arial" panose="020B0604020202020204" pitchFamily="34" charset="0"/>
              </a:rPr>
              <a:t>Diliman</a:t>
            </a:r>
            <a:r>
              <a:rPr lang="en-US" sz="1200" dirty="0">
                <a:solidFill>
                  <a:schemeClr val="tx1">
                    <a:lumMod val="75000"/>
                    <a:lumOff val="25000"/>
                  </a:schemeClr>
                </a:solidFill>
                <a:latin typeface="Arial" panose="020B0604020202020204" pitchFamily="34" charset="0"/>
                <a:cs typeface="Arial" panose="020B0604020202020204" pitchFamily="34" charset="0"/>
              </a:rPr>
              <a:t>, Quezon City</a:t>
            </a:r>
            <a:endParaRPr lang="en-GB" sz="12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320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84738"/>
            <a:ext cx="9144000" cy="584775"/>
          </a:xfrm>
          <a:prstGeom prst="rect">
            <a:avLst/>
          </a:prstGeom>
        </p:spPr>
        <p:txBody>
          <a:bodyPr wrap="square">
            <a:spAutoFit/>
          </a:bodyPr>
          <a:lstStyle/>
          <a:p>
            <a:pPr algn="ctr"/>
            <a:r>
              <a:rPr lang="en-US" sz="3200" b="1" dirty="0" smtClean="0">
                <a:solidFill>
                  <a:schemeClr val="tx1">
                    <a:lumMod val="65000"/>
                    <a:lumOff val="35000"/>
                  </a:schemeClr>
                </a:solidFill>
                <a:latin typeface="Arial" panose="020B0604020202020204" pitchFamily="34" charset="0"/>
                <a:cs typeface="Arial" panose="020B0604020202020204" pitchFamily="34" charset="0"/>
              </a:rPr>
              <a:t>AO 25 Inter-Agency Task Force (IATF)</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Rectangle 5"/>
          <p:cNvSpPr/>
          <p:nvPr/>
        </p:nvSpPr>
        <p:spPr>
          <a:xfrm>
            <a:off x="0" y="1123950"/>
            <a:ext cx="9144000" cy="2954655"/>
          </a:xfrm>
          <a:prstGeom prst="rect">
            <a:avLst/>
          </a:prstGeom>
        </p:spPr>
        <p:txBody>
          <a:bodyPr wrap="square">
            <a:spAutoFit/>
          </a:bodyPr>
          <a:lstStyle/>
          <a:p>
            <a:pPr algn="ctr"/>
            <a:endParaRPr lang="en-US" sz="2000" i="1" dirty="0" smtClean="0">
              <a:latin typeface="Arial" panose="020B0604020202020204" pitchFamily="34" charset="0"/>
              <a:cs typeface="Arial" panose="020B0604020202020204" pitchFamily="34" charset="0"/>
            </a:endParaRPr>
          </a:p>
          <a:p>
            <a:pPr algn="ctr"/>
            <a:endParaRPr lang="en-US" sz="2000" dirty="0" smtClean="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smtClean="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2" name="TextBox 1"/>
          <p:cNvSpPr txBox="1"/>
          <p:nvPr/>
        </p:nvSpPr>
        <p:spPr>
          <a:xfrm>
            <a:off x="52850" y="1044269"/>
            <a:ext cx="2362200" cy="30777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Task Force Members</a:t>
            </a:r>
            <a:endParaRPr lang="en-GB" sz="1400" b="1" dirty="0">
              <a:latin typeface="Arial" panose="020B0604020202020204" pitchFamily="34" charset="0"/>
              <a:cs typeface="Arial" panose="020B0604020202020204" pitchFamily="34" charset="0"/>
            </a:endParaRPr>
          </a:p>
        </p:txBody>
      </p:sp>
      <p:sp>
        <p:nvSpPr>
          <p:cNvPr id="3" name="AutoShape 4" descr="Image result for db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Image result for philippines office of the presiden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Image result for philippines office of the presiden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2" descr="Image result for philippines office of the presiden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p:nvGrpSpPr>
        <p:grpSpPr>
          <a:xfrm>
            <a:off x="2262600" y="954107"/>
            <a:ext cx="4366800" cy="841087"/>
            <a:chOff x="2286000" y="1123950"/>
            <a:chExt cx="4762500" cy="945309"/>
          </a:xfrm>
        </p:grpSpPr>
        <p:pic>
          <p:nvPicPr>
            <p:cNvPr id="3074" name="Picture 2" descr="Image result for neda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1239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db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6200" y="113877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eal of the Office of the President of the Philippines.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000" y="11239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 result for do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115485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presidential management staff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4100" y="1154859"/>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41275" y="1944937"/>
            <a:ext cx="2362200" cy="30777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Oversight Partners</a:t>
            </a:r>
            <a:endParaRPr lang="en-GB" sz="1400" b="1" dirty="0">
              <a:latin typeface="Arial" panose="020B0604020202020204" pitchFamily="34" charset="0"/>
              <a:cs typeface="Arial" panose="020B0604020202020204" pitchFamily="34" charset="0"/>
            </a:endParaRPr>
          </a:p>
        </p:txBody>
      </p:sp>
      <p:grpSp>
        <p:nvGrpSpPr>
          <p:cNvPr id="11" name="Group 10"/>
          <p:cNvGrpSpPr/>
          <p:nvPr/>
        </p:nvGrpSpPr>
        <p:grpSpPr>
          <a:xfrm>
            <a:off x="2262600" y="1962151"/>
            <a:ext cx="3300000" cy="838200"/>
            <a:chOff x="2262600" y="1962150"/>
            <a:chExt cx="3848100" cy="978527"/>
          </a:xfrm>
        </p:grpSpPr>
        <p:pic>
          <p:nvPicPr>
            <p:cNvPr id="3094" name="Picture 22" descr="Image result for csc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2600" y="2003593"/>
              <a:ext cx="914400" cy="859583"/>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mage result for coa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4200" y="1962150"/>
              <a:ext cx="914400" cy="917448"/>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3800" y="1962150"/>
              <a:ext cx="914400" cy="917448"/>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96300" y="1962150"/>
              <a:ext cx="914400" cy="97852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AutoShape 32" descr="Image result for gcg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34" descr="Image result for gcg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p:cNvGrpSpPr/>
          <p:nvPr/>
        </p:nvGrpSpPr>
        <p:grpSpPr>
          <a:xfrm>
            <a:off x="2230800" y="2892072"/>
            <a:ext cx="3402088" cy="762000"/>
            <a:chOff x="2229600" y="2897852"/>
            <a:chExt cx="3918892" cy="960975"/>
          </a:xfrm>
        </p:grpSpPr>
        <p:pic>
          <p:nvPicPr>
            <p:cNvPr id="3102" name="Picture 30" descr="Image result for ched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9600" y="291742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76600" y="2940677"/>
              <a:ext cx="852000" cy="852000"/>
            </a:xfrm>
            <a:prstGeom prst="rect">
              <a:avLst/>
            </a:prstGeom>
          </p:spPr>
        </p:pic>
        <p:pic>
          <p:nvPicPr>
            <p:cNvPr id="3108" name="Picture 36" descr="Image result for lwua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35938" y="2897852"/>
              <a:ext cx="952500" cy="937650"/>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Image result for dilg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34092" y="2944427"/>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AutoShape 42" descr="Image result for GPPB logo"/>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AutoShape 44" descr="Image result for GPPB logo"/>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 name="AutoShape 46" descr="Image result for pcoo logo"/>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0" name="Group 19"/>
          <p:cNvGrpSpPr/>
          <p:nvPr/>
        </p:nvGrpSpPr>
        <p:grpSpPr>
          <a:xfrm>
            <a:off x="5486400" y="1944937"/>
            <a:ext cx="3486884" cy="942656"/>
            <a:chOff x="2172388" y="2863176"/>
            <a:chExt cx="3842403" cy="927774"/>
          </a:xfrm>
        </p:grpSpPr>
        <p:pic>
          <p:nvPicPr>
            <p:cNvPr id="3112" name="Picture 40" descr="Image result for GPPB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72388" y="2863176"/>
              <a:ext cx="1856612" cy="9277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62400" y="2957577"/>
              <a:ext cx="1095683" cy="692188"/>
            </a:xfrm>
            <a:prstGeom prst="rect">
              <a:avLst/>
            </a:prstGeom>
          </p:spPr>
        </p:pic>
        <p:pic>
          <p:nvPicPr>
            <p:cNvPr id="3120" name="Picture 48" descr="Image result for pcoo 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00391" y="2915058"/>
              <a:ext cx="914400" cy="76440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AutoShape 50" descr="Image result for development academy of the philippines logo"/>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124" name="Picture 52" descr="https://www.dap.edu.ph/wp-content/uploads/2019/06/Course-on-Advanced-ME.png"/>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72097" t="16666" r="16660" b="27874"/>
          <a:stretch/>
        </p:blipFill>
        <p:spPr bwMode="auto">
          <a:xfrm>
            <a:off x="2255469" y="3736144"/>
            <a:ext cx="769144" cy="103458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38775" y="3707194"/>
            <a:ext cx="2362200" cy="30777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Technical Secretariat</a:t>
            </a:r>
            <a:endParaRPr lang="en-GB"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4450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2"/>
          <p:cNvSpPr>
            <a:spLocks noGrp="1"/>
          </p:cNvSpPr>
          <p:nvPr>
            <p:ph type="title"/>
          </p:nvPr>
        </p:nvSpPr>
        <p:spPr>
          <a:xfrm>
            <a:off x="0" y="0"/>
            <a:ext cx="9220200" cy="590550"/>
          </a:xfrm>
        </p:spPr>
        <p:txBody>
          <a:bodyPr/>
          <a:lstStyle/>
          <a:p>
            <a:pPr eaLnBrk="1" hangingPunct="1"/>
            <a:r>
              <a:rPr lang="en-US" altLang="en-US" sz="3200" b="1" dirty="0" smtClean="0">
                <a:solidFill>
                  <a:srgbClr val="FBFE94"/>
                </a:solidFill>
                <a:latin typeface="Arial" panose="020B0604020202020204" pitchFamily="34" charset="0"/>
                <a:cs typeface="Arial" panose="020B0604020202020204" pitchFamily="34" charset="0"/>
              </a:rPr>
              <a:t>RBPMS Framework</a:t>
            </a:r>
          </a:p>
        </p:txBody>
      </p:sp>
    </p:spTree>
    <p:extLst>
      <p:ext uri="{BB962C8B-B14F-4D97-AF65-F5344CB8AC3E}">
        <p14:creationId xmlns:p14="http://schemas.microsoft.com/office/powerpoint/2010/main" val="7826932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300" y="89234"/>
            <a:ext cx="9067800" cy="857250"/>
          </a:xfrm>
        </p:spPr>
        <p:txBody>
          <a:bodyPr>
            <a:noAutofit/>
          </a:bodyPr>
          <a:lstStyle/>
          <a:p>
            <a:pPr algn="l"/>
            <a:r>
              <a:rPr lang="en-US" sz="4000" b="1" dirty="0" smtClean="0">
                <a:solidFill>
                  <a:schemeClr val="tx1">
                    <a:lumMod val="65000"/>
                    <a:lumOff val="35000"/>
                  </a:schemeClr>
                </a:solidFill>
                <a:latin typeface="Arial" panose="020B0604020202020204" pitchFamily="34" charset="0"/>
                <a:cs typeface="Arial" panose="020B0604020202020204" pitchFamily="34" charset="0"/>
              </a:rPr>
              <a:t>Phases of RBPMS</a:t>
            </a:r>
            <a:endParaRPr lang="en-GB" sz="4000" b="1"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5" name="Diagram 4"/>
          <p:cNvGraphicFramePr/>
          <p:nvPr>
            <p:extLst>
              <p:ext uri="{D42A27DB-BD31-4B8C-83A1-F6EECF244321}">
                <p14:modId xmlns:p14="http://schemas.microsoft.com/office/powerpoint/2010/main" val="4076881266"/>
              </p:ext>
            </p:extLst>
          </p:nvPr>
        </p:nvGraphicFramePr>
        <p:xfrm>
          <a:off x="685800" y="539750"/>
          <a:ext cx="8229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Group 15"/>
          <p:cNvGrpSpPr/>
          <p:nvPr/>
        </p:nvGrpSpPr>
        <p:grpSpPr>
          <a:xfrm>
            <a:off x="762000" y="2420940"/>
            <a:ext cx="7023000" cy="286432"/>
            <a:chOff x="762000" y="2420940"/>
            <a:chExt cx="7023000" cy="286432"/>
          </a:xfrm>
        </p:grpSpPr>
        <p:sp>
          <p:nvSpPr>
            <p:cNvPr id="6" name="TextBox 5"/>
            <p:cNvSpPr txBox="1"/>
            <p:nvPr/>
          </p:nvSpPr>
          <p:spPr>
            <a:xfrm>
              <a:off x="762000" y="2461151"/>
              <a:ext cx="5046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2012</a:t>
              </a:r>
              <a:endParaRPr lang="en-GB" sz="10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600200" y="2438068"/>
              <a:ext cx="6054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2013</a:t>
              </a:r>
              <a:endParaRPr lang="en-GB" sz="10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382800" y="2444019"/>
              <a:ext cx="533400" cy="246221"/>
            </a:xfrm>
            <a:prstGeom prst="rect">
              <a:avLst/>
            </a:prstGeom>
            <a:noFill/>
          </p:spPr>
          <p:txBody>
            <a:bodyPr wrap="square" rtlCol="0">
              <a:spAutoFit/>
            </a:bodyPr>
            <a:lstStyle/>
            <a:p>
              <a:r>
                <a:rPr lang="en-US" sz="1000" b="1" dirty="0" smtClean="0">
                  <a:latin typeface="Arial" panose="020B0604020202020204" pitchFamily="34" charset="0"/>
                  <a:cs typeface="Arial" panose="020B0604020202020204" pitchFamily="34" charset="0"/>
                </a:rPr>
                <a:t>2015</a:t>
              </a:r>
              <a:endParaRPr lang="en-GB" sz="1000" b="1" dirty="0">
                <a:latin typeface="Arial" panose="020B0604020202020204" pitchFamily="34" charset="0"/>
                <a:cs typeface="Arial" panose="020B0604020202020204" pitchFamily="34" charset="0"/>
              </a:endParaRPr>
            </a:p>
          </p:txBody>
        </p:sp>
        <p:sp>
          <p:nvSpPr>
            <p:cNvPr id="9" name="TextBox 8"/>
            <p:cNvSpPr txBox="1"/>
            <p:nvPr/>
          </p:nvSpPr>
          <p:spPr>
            <a:xfrm>
              <a:off x="2596200" y="2420940"/>
              <a:ext cx="6096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2014</a:t>
              </a:r>
              <a:endParaRPr lang="en-GB" sz="10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4243800" y="2441287"/>
              <a:ext cx="685800" cy="246221"/>
            </a:xfrm>
            <a:prstGeom prst="rect">
              <a:avLst/>
            </a:prstGeom>
            <a:noFill/>
          </p:spPr>
          <p:txBody>
            <a:bodyPr wrap="square" rtlCol="0">
              <a:spAutoFit/>
            </a:bodyPr>
            <a:lstStyle/>
            <a:p>
              <a:r>
                <a:rPr lang="en-US" sz="1000" b="1" dirty="0" smtClean="0">
                  <a:latin typeface="Arial" panose="020B0604020202020204" pitchFamily="34" charset="0"/>
                  <a:cs typeface="Arial" panose="020B0604020202020204" pitchFamily="34" charset="0"/>
                </a:rPr>
                <a:t>2016</a:t>
              </a:r>
              <a:endParaRPr lang="en-GB" sz="1000" b="1" dirty="0">
                <a:latin typeface="Arial" panose="020B0604020202020204" pitchFamily="34" charset="0"/>
                <a:cs typeface="Arial" panose="020B0604020202020204" pitchFamily="34" charset="0"/>
              </a:endParaRPr>
            </a:p>
          </p:txBody>
        </p:sp>
        <p:sp>
          <p:nvSpPr>
            <p:cNvPr id="13" name="TextBox 12"/>
            <p:cNvSpPr txBox="1"/>
            <p:nvPr/>
          </p:nvSpPr>
          <p:spPr>
            <a:xfrm>
              <a:off x="5105400" y="2420940"/>
              <a:ext cx="533400" cy="246221"/>
            </a:xfrm>
            <a:prstGeom prst="rect">
              <a:avLst/>
            </a:prstGeom>
            <a:noFill/>
          </p:spPr>
          <p:txBody>
            <a:bodyPr wrap="square" rtlCol="0">
              <a:spAutoFit/>
            </a:bodyPr>
            <a:lstStyle/>
            <a:p>
              <a:r>
                <a:rPr lang="en-US" sz="1000" b="1" dirty="0" smtClean="0">
                  <a:latin typeface="Arial" panose="020B0604020202020204" pitchFamily="34" charset="0"/>
                  <a:cs typeface="Arial" panose="020B0604020202020204" pitchFamily="34" charset="0"/>
                </a:rPr>
                <a:t>2017</a:t>
              </a:r>
              <a:endParaRPr lang="en-GB" sz="1000" b="1" dirty="0">
                <a:latin typeface="Arial" panose="020B0604020202020204" pitchFamily="34" charset="0"/>
                <a:cs typeface="Arial" panose="020B0604020202020204" pitchFamily="34" charset="0"/>
              </a:endParaRPr>
            </a:p>
          </p:txBody>
        </p:sp>
        <p:sp>
          <p:nvSpPr>
            <p:cNvPr id="14" name="TextBox 13"/>
            <p:cNvSpPr txBox="1"/>
            <p:nvPr/>
          </p:nvSpPr>
          <p:spPr>
            <a:xfrm>
              <a:off x="5995200" y="2420940"/>
              <a:ext cx="609600" cy="246221"/>
            </a:xfrm>
            <a:prstGeom prst="rect">
              <a:avLst/>
            </a:prstGeom>
            <a:noFill/>
          </p:spPr>
          <p:txBody>
            <a:bodyPr wrap="square" rtlCol="0">
              <a:spAutoFit/>
            </a:bodyPr>
            <a:lstStyle/>
            <a:p>
              <a:r>
                <a:rPr lang="en-US" sz="1000" b="1" dirty="0" smtClean="0">
                  <a:latin typeface="Arial" panose="020B0604020202020204" pitchFamily="34" charset="0"/>
                  <a:cs typeface="Arial" panose="020B0604020202020204" pitchFamily="34" charset="0"/>
                </a:rPr>
                <a:t>2018</a:t>
              </a:r>
              <a:endParaRPr lang="en-GB" sz="1000" b="1" dirty="0">
                <a:latin typeface="Arial" panose="020B0604020202020204" pitchFamily="34" charset="0"/>
                <a:cs typeface="Arial" panose="020B0604020202020204" pitchFamily="34" charset="0"/>
              </a:endParaRPr>
            </a:p>
          </p:txBody>
        </p:sp>
        <p:sp>
          <p:nvSpPr>
            <p:cNvPr id="15" name="TextBox 14"/>
            <p:cNvSpPr txBox="1"/>
            <p:nvPr/>
          </p:nvSpPr>
          <p:spPr>
            <a:xfrm>
              <a:off x="7239000" y="2440039"/>
              <a:ext cx="546000" cy="246221"/>
            </a:xfrm>
            <a:prstGeom prst="rect">
              <a:avLst/>
            </a:prstGeom>
            <a:noFill/>
          </p:spPr>
          <p:txBody>
            <a:bodyPr wrap="square" rtlCol="0">
              <a:spAutoFit/>
            </a:bodyPr>
            <a:lstStyle/>
            <a:p>
              <a:r>
                <a:rPr lang="en-US" sz="1000" b="1" dirty="0" smtClean="0">
                  <a:solidFill>
                    <a:schemeClr val="bg1"/>
                  </a:solidFill>
                  <a:latin typeface="Arial" panose="020B0604020202020204" pitchFamily="34" charset="0"/>
                  <a:cs typeface="Arial" panose="020B0604020202020204" pitchFamily="34" charset="0"/>
                </a:rPr>
                <a:t>2019</a:t>
              </a:r>
              <a:endParaRPr lang="en-GB" sz="10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6934200" y="2038350"/>
            <a:ext cx="1035000" cy="9800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838200" y="3943350"/>
            <a:ext cx="7467600"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762000" y="1352550"/>
            <a:ext cx="746760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99852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361" y="57149"/>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High participation rate</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9" name="Chart 8"/>
          <p:cNvGraphicFramePr>
            <a:graphicFrameLocks/>
          </p:cNvGraphicFramePr>
          <p:nvPr>
            <p:extLst>
              <p:ext uri="{D42A27DB-BD31-4B8C-83A1-F6EECF244321}">
                <p14:modId xmlns:p14="http://schemas.microsoft.com/office/powerpoint/2010/main" val="3602263218"/>
              </p:ext>
            </p:extLst>
          </p:nvPr>
        </p:nvGraphicFramePr>
        <p:xfrm>
          <a:off x="-228600" y="794325"/>
          <a:ext cx="2819400" cy="2041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729667383"/>
              </p:ext>
            </p:extLst>
          </p:nvPr>
        </p:nvGraphicFramePr>
        <p:xfrm>
          <a:off x="1981200" y="819150"/>
          <a:ext cx="2743200" cy="2057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101523366"/>
              </p:ext>
            </p:extLst>
          </p:nvPr>
        </p:nvGraphicFramePr>
        <p:xfrm>
          <a:off x="4038600" y="819150"/>
          <a:ext cx="3124200" cy="2057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ext uri="{D42A27DB-BD31-4B8C-83A1-F6EECF244321}">
                <p14:modId xmlns:p14="http://schemas.microsoft.com/office/powerpoint/2010/main" val="3063923261"/>
              </p:ext>
            </p:extLst>
          </p:nvPr>
        </p:nvGraphicFramePr>
        <p:xfrm>
          <a:off x="6172200" y="742950"/>
          <a:ext cx="3352800" cy="2133600"/>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a:off x="6553200" y="3180605"/>
            <a:ext cx="2514600" cy="1323439"/>
          </a:xfrm>
          <a:prstGeom prst="rect">
            <a:avLst/>
          </a:prstGeom>
          <a:noFill/>
        </p:spPr>
        <p:txBody>
          <a:bodyPr wrap="square" rtlCol="0">
            <a:spAutoFit/>
          </a:bodyPr>
          <a:lstStyle/>
          <a:p>
            <a:r>
              <a:rPr lang="en-US" sz="1600" b="1" dirty="0" smtClean="0">
                <a:solidFill>
                  <a:schemeClr val="accent1">
                    <a:lumMod val="75000"/>
                  </a:schemeClr>
                </a:solidFill>
                <a:latin typeface="Arial" panose="020B0604020202020204" pitchFamily="34" charset="0"/>
                <a:cs typeface="Arial" panose="020B0604020202020204" pitchFamily="34" charset="0"/>
              </a:rPr>
              <a:t>Previous years’ participation rate:</a:t>
            </a:r>
          </a:p>
          <a:p>
            <a:r>
              <a:rPr lang="en-US" sz="1600" dirty="0" smtClean="0">
                <a:latin typeface="Arial" panose="020B0604020202020204" pitchFamily="34" charset="0"/>
                <a:cs typeface="Arial" panose="020B0604020202020204" pitchFamily="34" charset="0"/>
              </a:rPr>
              <a:t>FY 2014 – 99%</a:t>
            </a:r>
          </a:p>
          <a:p>
            <a:r>
              <a:rPr lang="en-US" sz="1600" dirty="0" smtClean="0">
                <a:latin typeface="Arial" panose="020B0604020202020204" pitchFamily="34" charset="0"/>
                <a:cs typeface="Arial" panose="020B0604020202020204" pitchFamily="34" charset="0"/>
              </a:rPr>
              <a:t>FY 2013 – 98%</a:t>
            </a:r>
          </a:p>
          <a:p>
            <a:r>
              <a:rPr lang="en-US" sz="1600" dirty="0" smtClean="0">
                <a:latin typeface="Arial" panose="020B0604020202020204" pitchFamily="34" charset="0"/>
                <a:cs typeface="Arial" panose="020B0604020202020204" pitchFamily="34" charset="0"/>
              </a:rPr>
              <a:t>FY 2012 – 96%</a:t>
            </a:r>
          </a:p>
        </p:txBody>
      </p:sp>
      <p:sp>
        <p:nvSpPr>
          <p:cNvPr id="8" name="TextBox 7"/>
          <p:cNvSpPr txBox="1"/>
          <p:nvPr/>
        </p:nvSpPr>
        <p:spPr>
          <a:xfrm>
            <a:off x="117600" y="3257550"/>
            <a:ext cx="6054600" cy="1169551"/>
          </a:xfrm>
          <a:prstGeom prst="rect">
            <a:avLst/>
          </a:prstGeom>
          <a:noFill/>
        </p:spPr>
        <p:txBody>
          <a:bodyPr wrap="square" rtlCol="0">
            <a:spAutoFit/>
          </a:bodyPr>
          <a:lstStyle/>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In </a:t>
            </a:r>
            <a:r>
              <a:rPr lang="en-US" sz="1400" b="1" dirty="0" smtClean="0">
                <a:latin typeface="Arial" panose="020B0604020202020204" pitchFamily="34" charset="0"/>
                <a:cs typeface="Arial" panose="020B0604020202020204" pitchFamily="34" charset="0"/>
              </a:rPr>
              <a:t>2018</a:t>
            </a:r>
            <a:r>
              <a:rPr lang="en-US" sz="1400" dirty="0">
                <a:latin typeface="Arial" panose="020B0604020202020204" pitchFamily="34" charset="0"/>
                <a:cs typeface="Arial" panose="020B0604020202020204" pitchFamily="34" charset="0"/>
              </a:rPr>
              <a:t>, nine (9) OEOs </a:t>
            </a:r>
            <a:r>
              <a:rPr lang="en-US" sz="1400" dirty="0" smtClean="0">
                <a:latin typeface="Arial" panose="020B0604020202020204" pitchFamily="34" charset="0"/>
                <a:cs typeface="Arial" panose="020B0604020202020204" pitchFamily="34" charset="0"/>
              </a:rPr>
              <a:t>were transferred </a:t>
            </a:r>
            <a:r>
              <a:rPr lang="en-US" sz="1400" dirty="0">
                <a:latin typeface="Arial" panose="020B0604020202020204" pitchFamily="34" charset="0"/>
                <a:cs typeface="Arial" panose="020B0604020202020204" pitchFamily="34" charset="0"/>
              </a:rPr>
              <a:t>to Departments </a:t>
            </a:r>
            <a:r>
              <a:rPr lang="en-US" sz="1400" dirty="0" smtClean="0">
                <a:latin typeface="Arial" panose="020B0604020202020204" pitchFamily="34" charset="0"/>
                <a:cs typeface="Arial" panose="020B0604020202020204" pitchFamily="34" charset="0"/>
              </a:rPr>
              <a:t>through EO </a:t>
            </a:r>
            <a:r>
              <a:rPr lang="en-US" sz="1400" dirty="0">
                <a:latin typeface="Arial" panose="020B0604020202020204" pitchFamily="34" charset="0"/>
                <a:cs typeface="Arial" panose="020B0604020202020204" pitchFamily="34" charset="0"/>
              </a:rPr>
              <a:t>No. 62 and EO No. </a:t>
            </a:r>
            <a:r>
              <a:rPr lang="en-US" sz="1400" dirty="0" smtClean="0">
                <a:latin typeface="Arial" panose="020B0604020202020204" pitchFamily="34" charset="0"/>
                <a:cs typeface="Arial" panose="020B0604020202020204" pitchFamily="34" charset="0"/>
              </a:rPr>
              <a:t>67.</a:t>
            </a: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Since </a:t>
            </a:r>
            <a:r>
              <a:rPr lang="en-US" sz="1400" b="1" dirty="0">
                <a:latin typeface="Arial" panose="020B0604020202020204" pitchFamily="34" charset="0"/>
                <a:cs typeface="Arial" panose="020B0604020202020204" pitchFamily="34" charset="0"/>
              </a:rPr>
              <a:t>2015</a:t>
            </a:r>
            <a:r>
              <a:rPr lang="en-US" sz="1400" dirty="0">
                <a:latin typeface="Arial" panose="020B0604020202020204" pitchFamily="34" charset="0"/>
                <a:cs typeface="Arial" panose="020B0604020202020204" pitchFamily="34" charset="0"/>
              </a:rPr>
              <a:t>, attached </a:t>
            </a:r>
            <a:r>
              <a:rPr lang="en-US" sz="1400" dirty="0" smtClean="0">
                <a:latin typeface="Arial" panose="020B0604020202020204" pitchFamily="34" charset="0"/>
                <a:cs typeface="Arial" panose="020B0604020202020204" pitchFamily="34" charset="0"/>
              </a:rPr>
              <a:t>agencies were </a:t>
            </a:r>
            <a:r>
              <a:rPr lang="en-US" sz="1400" dirty="0">
                <a:latin typeface="Arial" panose="020B0604020202020204" pitchFamily="34" charset="0"/>
                <a:cs typeface="Arial" panose="020B0604020202020204" pitchFamily="34" charset="0"/>
              </a:rPr>
              <a:t>validated as unique </a:t>
            </a:r>
            <a:r>
              <a:rPr lang="en-US" sz="1400" dirty="0" smtClean="0">
                <a:latin typeface="Arial" panose="020B0604020202020204" pitchFamily="34" charset="0"/>
                <a:cs typeface="Arial" panose="020B0604020202020204" pitchFamily="34" charset="0"/>
              </a:rPr>
              <a:t>entities.</a:t>
            </a:r>
            <a:endParaRPr lang="en-US" sz="1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dirty="0" smtClean="0">
                <a:latin typeface="Arial" panose="020B0604020202020204" pitchFamily="34" charset="0"/>
                <a:cs typeface="Arial" panose="020B0604020202020204" pitchFamily="34" charset="0"/>
              </a:rPr>
              <a:t>LGUs adapted PBB implementation beginning </a:t>
            </a:r>
            <a:r>
              <a:rPr lang="en-US" sz="1400" b="1" dirty="0" smtClean="0">
                <a:latin typeface="Arial" panose="020B0604020202020204" pitchFamily="34" charset="0"/>
                <a:cs typeface="Arial" panose="020B0604020202020204" pitchFamily="34" charset="0"/>
              </a:rPr>
              <a:t>2017</a:t>
            </a:r>
            <a:r>
              <a:rPr lang="en-US" sz="1400" dirty="0" smtClean="0">
                <a:latin typeface="Arial" panose="020B0604020202020204" pitchFamily="34" charset="0"/>
                <a:cs typeface="Arial" panose="020B0604020202020204" pitchFamily="34" charset="0"/>
              </a:rPr>
              <a:t>. Their </a:t>
            </a:r>
            <a:r>
              <a:rPr lang="en-US" sz="1400" dirty="0">
                <a:latin typeface="Arial" panose="020B0604020202020204" pitchFamily="34" charset="0"/>
                <a:cs typeface="Arial" panose="020B0604020202020204" pitchFamily="34" charset="0"/>
              </a:rPr>
              <a:t>participation is based on </a:t>
            </a:r>
            <a:r>
              <a:rPr lang="en-US" sz="1400" dirty="0" smtClean="0">
                <a:latin typeface="Arial" panose="020B0604020202020204" pitchFamily="34" charset="0"/>
                <a:cs typeface="Arial" panose="020B0604020202020204" pitchFamily="34" charset="0"/>
              </a:rPr>
              <a:t>their compliance </a:t>
            </a:r>
            <a:r>
              <a:rPr lang="en-US" sz="1400" dirty="0">
                <a:latin typeface="Arial" panose="020B0604020202020204" pitchFamily="34" charset="0"/>
                <a:cs typeface="Arial" panose="020B0604020202020204" pitchFamily="34" charset="0"/>
              </a:rPr>
              <a:t>with SGLG core areas</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722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33937702"/>
              </p:ext>
            </p:extLst>
          </p:nvPr>
        </p:nvGraphicFramePr>
        <p:xfrm>
          <a:off x="2350748" y="641922"/>
          <a:ext cx="6692835" cy="4164451"/>
        </p:xfrm>
        <a:graphic>
          <a:graphicData uri="http://schemas.openxmlformats.org/drawingml/2006/table">
            <a:tbl>
              <a:tblPr firstRow="1" bandRow="1">
                <a:tableStyleId>{5C22544A-7EE6-4342-B048-85BDC9FD1C3A}</a:tableStyleId>
              </a:tblPr>
              <a:tblGrid>
                <a:gridCol w="1113443">
                  <a:extLst>
                    <a:ext uri="{9D8B030D-6E8A-4147-A177-3AD203B41FA5}">
                      <a16:colId xmlns:a16="http://schemas.microsoft.com/office/drawing/2014/main" xmlns="" val="20000"/>
                    </a:ext>
                  </a:extLst>
                </a:gridCol>
                <a:gridCol w="720671">
                  <a:extLst>
                    <a:ext uri="{9D8B030D-6E8A-4147-A177-3AD203B41FA5}">
                      <a16:colId xmlns:a16="http://schemas.microsoft.com/office/drawing/2014/main" xmlns="" val="20001"/>
                    </a:ext>
                  </a:extLst>
                </a:gridCol>
                <a:gridCol w="1065575">
                  <a:extLst>
                    <a:ext uri="{9D8B030D-6E8A-4147-A177-3AD203B41FA5}">
                      <a16:colId xmlns:a16="http://schemas.microsoft.com/office/drawing/2014/main" xmlns="" val="20002"/>
                    </a:ext>
                  </a:extLst>
                </a:gridCol>
                <a:gridCol w="858614">
                  <a:extLst>
                    <a:ext uri="{9D8B030D-6E8A-4147-A177-3AD203B41FA5}">
                      <a16:colId xmlns:a16="http://schemas.microsoft.com/office/drawing/2014/main" xmlns="" val="20003"/>
                    </a:ext>
                  </a:extLst>
                </a:gridCol>
                <a:gridCol w="785316">
                  <a:extLst>
                    <a:ext uri="{9D8B030D-6E8A-4147-A177-3AD203B41FA5}">
                      <a16:colId xmlns:a16="http://schemas.microsoft.com/office/drawing/2014/main" xmlns="" val="20004"/>
                    </a:ext>
                  </a:extLst>
                </a:gridCol>
                <a:gridCol w="729224">
                  <a:extLst>
                    <a:ext uri="{9D8B030D-6E8A-4147-A177-3AD203B41FA5}">
                      <a16:colId xmlns:a16="http://schemas.microsoft.com/office/drawing/2014/main" xmlns="" val="20005"/>
                    </a:ext>
                  </a:extLst>
                </a:gridCol>
                <a:gridCol w="709996">
                  <a:extLst>
                    <a:ext uri="{9D8B030D-6E8A-4147-A177-3AD203B41FA5}">
                      <a16:colId xmlns:a16="http://schemas.microsoft.com/office/drawing/2014/main" xmlns="" val="20006"/>
                    </a:ext>
                  </a:extLst>
                </a:gridCol>
                <a:gridCol w="709996"/>
              </a:tblGrid>
              <a:tr h="419674">
                <a:tc>
                  <a:txBody>
                    <a:bodyPr/>
                    <a:lstStyle/>
                    <a:p>
                      <a:pPr algn="ctr"/>
                      <a:r>
                        <a:rPr lang="en-PH" sz="1800" b="1" dirty="0">
                          <a:solidFill>
                            <a:schemeClr val="tx2">
                              <a:lumMod val="75000"/>
                            </a:schemeClr>
                          </a:solidFill>
                          <a:latin typeface="Arial" panose="020B0604020202020204" pitchFamily="34" charset="0"/>
                          <a:cs typeface="Arial" panose="020B0604020202020204" pitchFamily="34" charset="0"/>
                        </a:rPr>
                        <a:t>2011</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b="1" dirty="0">
                          <a:solidFill>
                            <a:schemeClr val="tx2">
                              <a:lumMod val="75000"/>
                            </a:schemeClr>
                          </a:solidFill>
                          <a:latin typeface="Arial" panose="020B0604020202020204" pitchFamily="34" charset="0"/>
                          <a:cs typeface="Arial" panose="020B0604020202020204" pitchFamily="34" charset="0"/>
                        </a:rPr>
                        <a:t>2012</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b="1" dirty="0">
                          <a:solidFill>
                            <a:schemeClr val="tx2">
                              <a:lumMod val="75000"/>
                            </a:schemeClr>
                          </a:solidFill>
                          <a:latin typeface="Arial" panose="020B0604020202020204" pitchFamily="34" charset="0"/>
                          <a:cs typeface="Arial" panose="020B0604020202020204" pitchFamily="34" charset="0"/>
                        </a:rPr>
                        <a:t>2013</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b="1" dirty="0">
                          <a:solidFill>
                            <a:schemeClr val="tx2">
                              <a:lumMod val="75000"/>
                            </a:schemeClr>
                          </a:solidFill>
                          <a:latin typeface="Arial" panose="020B0604020202020204" pitchFamily="34" charset="0"/>
                          <a:cs typeface="Arial" panose="020B0604020202020204" pitchFamily="34" charset="0"/>
                        </a:rPr>
                        <a:t>2014</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b="1" dirty="0">
                          <a:solidFill>
                            <a:schemeClr val="tx2">
                              <a:lumMod val="75000"/>
                            </a:schemeClr>
                          </a:solidFill>
                          <a:latin typeface="Arial" panose="020B0604020202020204" pitchFamily="34" charset="0"/>
                          <a:cs typeface="Arial" panose="020B0604020202020204" pitchFamily="34" charset="0"/>
                        </a:rPr>
                        <a:t>2015</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b="1" dirty="0">
                          <a:solidFill>
                            <a:schemeClr val="tx2">
                              <a:lumMod val="75000"/>
                            </a:schemeClr>
                          </a:solidFill>
                          <a:latin typeface="Arial" panose="020B0604020202020204" pitchFamily="34" charset="0"/>
                          <a:cs typeface="Arial" panose="020B0604020202020204" pitchFamily="34" charset="0"/>
                        </a:rPr>
                        <a:t>2016</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PH" sz="1800" b="1" dirty="0">
                          <a:solidFill>
                            <a:schemeClr val="tx2">
                              <a:lumMod val="75000"/>
                            </a:schemeClr>
                          </a:solidFill>
                          <a:latin typeface="Arial" panose="020B0604020202020204" pitchFamily="34" charset="0"/>
                          <a:cs typeface="Arial" panose="020B0604020202020204" pitchFamily="34" charset="0"/>
                        </a:rPr>
                        <a:t>2017</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PH" sz="1800" b="1" kern="1200" dirty="0" smtClean="0">
                          <a:solidFill>
                            <a:schemeClr val="tx2">
                              <a:lumMod val="75000"/>
                            </a:schemeClr>
                          </a:solidFill>
                          <a:latin typeface="Arial" panose="020B0604020202020204" pitchFamily="34" charset="0"/>
                          <a:ea typeface="+mn-ea"/>
                          <a:cs typeface="Arial" panose="020B0604020202020204" pitchFamily="34" charset="0"/>
                        </a:rPr>
                        <a:t>2018</a:t>
                      </a:r>
                      <a:endParaRPr lang="en-PH" sz="1800" b="1" kern="1200" dirty="0">
                        <a:solidFill>
                          <a:schemeClr val="tx2">
                            <a:lumMod val="75000"/>
                          </a:schemeClr>
                        </a:solidFill>
                        <a:latin typeface="Arial" panose="020B0604020202020204" pitchFamily="34" charset="0"/>
                        <a:ea typeface="+mn-ea"/>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435815">
                <a:tc>
                  <a:txBody>
                    <a:bodyPr/>
                    <a:lstStyle/>
                    <a:p>
                      <a:pPr algn="ctr"/>
                      <a:r>
                        <a:rPr lang="en-PH" sz="900" dirty="0"/>
                        <a:t>Initial year of implementation</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87%</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89%</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98%</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98%</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98%</a:t>
                      </a: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smtClean="0"/>
                        <a:t>77%</a:t>
                      </a:r>
                      <a:endParaRPr lang="en-PH" sz="1400" dirty="0"/>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smtClean="0"/>
                        <a:t>75%</a:t>
                      </a:r>
                      <a:endParaRPr lang="en-PH" sz="1400" dirty="0"/>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1"/>
                  </a:ext>
                </a:extLst>
              </a:tr>
              <a:tr h="710216">
                <a:tc>
                  <a:txBody>
                    <a:bodyPr/>
                    <a:lstStyle/>
                    <a:p>
                      <a:pPr algn="ctr"/>
                      <a:r>
                        <a:rPr lang="en-PH" sz="1500" dirty="0"/>
                        <a:t>32% </a:t>
                      </a:r>
                    </a:p>
                    <a:p>
                      <a:pPr algn="ctr"/>
                      <a:r>
                        <a:rPr lang="en-PH" sz="900" dirty="0"/>
                        <a:t>awards posted </a:t>
                      </a:r>
                    </a:p>
                    <a:p>
                      <a:pPr algn="ctr"/>
                      <a:r>
                        <a:rPr lang="en-PH" sz="900" dirty="0"/>
                        <a:t>vs. total notices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80%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89%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95%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92%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93%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smtClean="0"/>
                        <a:t>79%</a:t>
                      </a:r>
                      <a:endParaRPr lang="en-PH"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smtClean="0"/>
                        <a:t>58%</a:t>
                      </a:r>
                      <a:endParaRPr lang="en-PH"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392771">
                <a:tc>
                  <a:txBody>
                    <a:bodyPr/>
                    <a:lstStyle/>
                    <a:p>
                      <a:pPr algn="ctr"/>
                      <a:r>
                        <a:rPr lang="en-PH" sz="1500" dirty="0"/>
                        <a:t>79.8%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smtClean="0"/>
                        <a:t>90%</a:t>
                      </a:r>
                      <a:endParaRPr lang="en-PH"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smtClean="0"/>
                        <a:t>95%</a:t>
                      </a:r>
                      <a:endParaRPr lang="en-PH" sz="14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3"/>
                  </a:ext>
                </a:extLst>
              </a:tr>
              <a:tr h="4734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200" dirty="0"/>
                        <a:t>-NA-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96%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98%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99%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99%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ts val="700"/>
                        </a:lnSpc>
                        <a:spcBef>
                          <a:spcPts val="0"/>
                        </a:spcBef>
                        <a:spcAft>
                          <a:spcPts val="0"/>
                        </a:spcAft>
                        <a:buClrTx/>
                        <a:buSzTx/>
                        <a:buFontTx/>
                        <a:buNone/>
                        <a:tabLst/>
                        <a:defRPr/>
                      </a:pPr>
                      <a:endParaRPr lang="en-PH" sz="1400" b="0" dirty="0" smtClean="0"/>
                    </a:p>
                    <a:p>
                      <a:pPr marL="0" marR="0" indent="0" algn="ctr" defTabSz="914400" rtl="0" eaLnBrk="1" fontAlgn="auto" latinLnBrk="0" hangingPunct="1">
                        <a:lnSpc>
                          <a:spcPts val="700"/>
                        </a:lnSpc>
                        <a:spcBef>
                          <a:spcPts val="0"/>
                        </a:spcBef>
                        <a:spcAft>
                          <a:spcPts val="0"/>
                        </a:spcAft>
                        <a:buClrTx/>
                        <a:buSzTx/>
                        <a:buFontTx/>
                        <a:buNone/>
                        <a:tabLst/>
                        <a:defRPr/>
                      </a:pPr>
                      <a:r>
                        <a:rPr lang="en-PH" sz="1400" b="0" dirty="0" smtClean="0"/>
                        <a:t>99%</a:t>
                      </a:r>
                      <a:endParaRPr lang="en-PH" sz="14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ts val="700"/>
                        </a:lnSpc>
                        <a:spcBef>
                          <a:spcPts val="0"/>
                        </a:spcBef>
                        <a:spcAft>
                          <a:spcPts val="0"/>
                        </a:spcAft>
                        <a:buClrTx/>
                        <a:buSzTx/>
                        <a:buFontTx/>
                        <a:buNone/>
                        <a:tabLst/>
                        <a:defRPr/>
                      </a:pPr>
                      <a:r>
                        <a:rPr lang="en-PH" sz="800" b="1" dirty="0" smtClean="0"/>
                        <a:t>Validated by SALN Review Committee</a:t>
                      </a:r>
                      <a:endParaRPr lang="en-PH" sz="800" b="1" dirty="0">
                        <a:solidFill>
                          <a:srgbClr val="FF0000"/>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392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-NA-</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97%</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98%</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100%</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99%</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a:t>97%</a:t>
                      </a: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PH" sz="1400" dirty="0" smtClean="0"/>
                        <a:t>90%</a:t>
                      </a:r>
                      <a:endParaRPr lang="en-PH" sz="1400" dirty="0"/>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ts val="700"/>
                        </a:lnSpc>
                        <a:spcBef>
                          <a:spcPts val="0"/>
                        </a:spcBef>
                        <a:spcAft>
                          <a:spcPts val="0"/>
                        </a:spcAft>
                        <a:buClrTx/>
                        <a:buSzTx/>
                        <a:buFontTx/>
                        <a:buNone/>
                        <a:tabLst/>
                        <a:defRPr/>
                      </a:pPr>
                      <a:r>
                        <a:rPr lang="en-PH" sz="800" b="1" kern="1200" dirty="0" smtClean="0">
                          <a:solidFill>
                            <a:schemeClr val="dk1"/>
                          </a:solidFill>
                          <a:latin typeface="+mn-lt"/>
                          <a:ea typeface="+mn-ea"/>
                          <a:cs typeface="+mn-cs"/>
                        </a:rPr>
                        <a:t>Required as Individual</a:t>
                      </a:r>
                      <a:r>
                        <a:rPr lang="en-PH" sz="800" b="1" kern="1200" baseline="0" dirty="0" smtClean="0">
                          <a:solidFill>
                            <a:schemeClr val="dk1"/>
                          </a:solidFill>
                          <a:latin typeface="+mn-lt"/>
                          <a:ea typeface="+mn-ea"/>
                          <a:cs typeface="+mn-cs"/>
                        </a:rPr>
                        <a:t> eligibility</a:t>
                      </a:r>
                      <a:endParaRPr lang="en-PH" sz="800" b="1" kern="1200" dirty="0">
                        <a:solidFill>
                          <a:schemeClr val="dk1"/>
                        </a:solidFill>
                        <a:latin typeface="+mn-lt"/>
                        <a:ea typeface="+mn-ea"/>
                        <a:cs typeface="+mn-cs"/>
                      </a:endParaRPr>
                    </a:p>
                  </a:txBody>
                  <a:tcPr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5"/>
                  </a:ext>
                </a:extLst>
              </a:tr>
              <a:tr h="1614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PH" sz="200" dirty="0"/>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PH" sz="100" dirty="0"/>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PH" sz="100" dirty="0"/>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PH" sz="100" dirty="0"/>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00" dirty="0"/>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00" dirty="0"/>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200" dirty="0"/>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PH" sz="400" dirty="0">
                        <a:solidFill>
                          <a:srgbClr val="FF0000"/>
                        </a:solidFill>
                      </a:endParaRPr>
                    </a:p>
                  </a:txBody>
                  <a:tcPr>
                    <a:lnL w="12700" cmpd="sng">
                      <a:noFill/>
                    </a:lnL>
                    <a:lnR w="12700" cmpd="sng">
                      <a:noFill/>
                    </a:ln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392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-NA-</a:t>
                      </a:r>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dirty="0"/>
                        <a:t>-NA-</a:t>
                      </a:r>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dirty="0"/>
                        <a:t>-NA-</a:t>
                      </a:r>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dirty="0"/>
                        <a:t>-NA-</a:t>
                      </a:r>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PH" sz="1400" dirty="0"/>
                        <a:t>97%</a:t>
                      </a:r>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PH" sz="1400" dirty="0"/>
                        <a:t>83%</a:t>
                      </a:r>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PH" sz="1400" dirty="0" smtClean="0"/>
                        <a:t>55%</a:t>
                      </a:r>
                      <a:endParaRPr lang="en-PH" sz="1400" dirty="0"/>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PH" sz="1400" dirty="0" smtClean="0"/>
                        <a:t>65%</a:t>
                      </a:r>
                      <a:endParaRPr lang="en-PH" sz="1400" dirty="0"/>
                    </a:p>
                  </a:txBody>
                  <a:tcP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r h="392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a:t>-NA-</a:t>
                      </a:r>
                      <a:endParaRPr lang="en-PH"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a:t>-NA-</a:t>
                      </a:r>
                      <a:endParaRPr lang="en-PH"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dirty="0"/>
                        <a:t>-NA-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88%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93%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smtClean="0"/>
                        <a:t>41%</a:t>
                      </a:r>
                      <a:endParaRPr lang="en-PH"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8"/>
                  </a:ext>
                </a:extLst>
              </a:tr>
              <a:tr h="392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400" dirty="0"/>
                        <a:t>-NA-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a:t>-NA-</a:t>
                      </a:r>
                      <a:endParaRPr lang="en-PH"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dirty="0"/>
                        <a:t>-NA-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dirty="0"/>
                        <a:t>-NA-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a:t>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smtClean="0"/>
                        <a:t>83%</a:t>
                      </a:r>
                      <a:endParaRPr lang="en-PH"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PH" sz="1400" dirty="0" smtClean="0"/>
                        <a:t>88%</a:t>
                      </a:r>
                      <a:endParaRPr lang="en-PH"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9"/>
                  </a:ext>
                </a:extLst>
              </a:tr>
            </a:tbl>
          </a:graphicData>
        </a:graphic>
      </p:graphicFrame>
      <p:grpSp>
        <p:nvGrpSpPr>
          <p:cNvPr id="3" name="Group 2"/>
          <p:cNvGrpSpPr/>
          <p:nvPr/>
        </p:nvGrpSpPr>
        <p:grpSpPr>
          <a:xfrm>
            <a:off x="178810" y="1170707"/>
            <a:ext cx="2437990" cy="2338663"/>
            <a:chOff x="155730" y="2502997"/>
            <a:chExt cx="3863812" cy="302021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817" y="2502997"/>
              <a:ext cx="520144" cy="520144"/>
            </a:xfrm>
            <a:prstGeom prst="rect">
              <a:avLst/>
            </a:prstGeom>
          </p:spPr>
        </p:pic>
        <p:sp>
          <p:nvSpPr>
            <p:cNvPr id="9" name="TextBox 8"/>
            <p:cNvSpPr txBox="1"/>
            <p:nvPr/>
          </p:nvSpPr>
          <p:spPr>
            <a:xfrm>
              <a:off x="653241" y="2502997"/>
              <a:ext cx="3350515" cy="437721"/>
            </a:xfrm>
            <a:prstGeom prst="rect">
              <a:avLst/>
            </a:prstGeom>
            <a:noFill/>
          </p:spPr>
          <p:txBody>
            <a:bodyPr wrap="square" lIns="121917" tIns="60958" rIns="121917" bIns="60958" rtlCol="0">
              <a:spAutoFit/>
            </a:bodyPr>
            <a:lstStyle/>
            <a:p>
              <a:pPr>
                <a:lnSpc>
                  <a:spcPts val="1600"/>
                </a:lnSpc>
              </a:pPr>
              <a:r>
                <a:rPr lang="en-PH" sz="1600" b="1" dirty="0"/>
                <a:t>Transparency Seal</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209" y="3112481"/>
              <a:ext cx="510289" cy="510289"/>
            </a:xfrm>
            <a:prstGeom prst="rect">
              <a:avLst/>
            </a:prstGeom>
          </p:spPr>
        </p:pic>
        <p:sp>
          <p:nvSpPr>
            <p:cNvPr id="11" name="TextBox 10"/>
            <p:cNvSpPr txBox="1"/>
            <p:nvPr/>
          </p:nvSpPr>
          <p:spPr>
            <a:xfrm>
              <a:off x="693241" y="3182801"/>
              <a:ext cx="1337111" cy="437721"/>
            </a:xfrm>
            <a:prstGeom prst="rect">
              <a:avLst/>
            </a:prstGeom>
            <a:noFill/>
          </p:spPr>
          <p:txBody>
            <a:bodyPr wrap="none" lIns="121917" tIns="60958" rIns="121917" bIns="60958" rtlCol="0">
              <a:spAutoFit/>
            </a:bodyPr>
            <a:lstStyle/>
            <a:p>
              <a:pPr>
                <a:lnSpc>
                  <a:spcPts val="1600"/>
                </a:lnSpc>
              </a:pPr>
              <a:r>
                <a:rPr lang="en-PH" sz="1600" b="1" dirty="0" err="1"/>
                <a:t>PhilGEPS</a:t>
              </a:r>
              <a:endParaRPr lang="en-PH" sz="1600" b="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730" y="3709940"/>
              <a:ext cx="486072" cy="48607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701" y="4225150"/>
              <a:ext cx="486072" cy="48607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956" y="4754512"/>
              <a:ext cx="486072" cy="486072"/>
            </a:xfrm>
            <a:prstGeom prst="rect">
              <a:avLst/>
            </a:prstGeom>
          </p:spPr>
        </p:pic>
        <p:sp>
          <p:nvSpPr>
            <p:cNvPr id="15" name="TextBox 14"/>
            <p:cNvSpPr txBox="1"/>
            <p:nvPr/>
          </p:nvSpPr>
          <p:spPr>
            <a:xfrm>
              <a:off x="641804" y="3795560"/>
              <a:ext cx="2166141" cy="437721"/>
            </a:xfrm>
            <a:prstGeom prst="rect">
              <a:avLst/>
            </a:prstGeom>
            <a:noFill/>
          </p:spPr>
          <p:txBody>
            <a:bodyPr wrap="none" lIns="121917" tIns="60958" rIns="121917" bIns="60958" rtlCol="0">
              <a:spAutoFit/>
            </a:bodyPr>
            <a:lstStyle/>
            <a:p>
              <a:pPr>
                <a:lnSpc>
                  <a:spcPts val="1600"/>
                </a:lnSpc>
              </a:pPr>
              <a:r>
                <a:rPr lang="en-PH" sz="1600" b="1" dirty="0"/>
                <a:t>Citizen’s Charter</a:t>
              </a:r>
            </a:p>
          </p:txBody>
        </p:sp>
        <p:sp>
          <p:nvSpPr>
            <p:cNvPr id="16" name="TextBox 15"/>
            <p:cNvSpPr txBox="1"/>
            <p:nvPr/>
          </p:nvSpPr>
          <p:spPr>
            <a:xfrm>
              <a:off x="668517" y="4316791"/>
              <a:ext cx="2272066" cy="437721"/>
            </a:xfrm>
            <a:prstGeom prst="rect">
              <a:avLst/>
            </a:prstGeom>
            <a:noFill/>
          </p:spPr>
          <p:txBody>
            <a:bodyPr wrap="none" lIns="121917" tIns="60958" rIns="121917" bIns="60958" rtlCol="0">
              <a:spAutoFit/>
            </a:bodyPr>
            <a:lstStyle/>
            <a:p>
              <a:pPr>
                <a:lnSpc>
                  <a:spcPts val="1600"/>
                </a:lnSpc>
              </a:pPr>
              <a:r>
                <a:rPr lang="en-PH" sz="1600" b="1" dirty="0"/>
                <a:t>SALN Submission</a:t>
              </a:r>
            </a:p>
          </p:txBody>
        </p:sp>
        <p:sp>
          <p:nvSpPr>
            <p:cNvPr id="17" name="TextBox 16"/>
            <p:cNvSpPr txBox="1"/>
            <p:nvPr/>
          </p:nvSpPr>
          <p:spPr>
            <a:xfrm>
              <a:off x="659169" y="4850265"/>
              <a:ext cx="3360373" cy="672948"/>
            </a:xfrm>
            <a:prstGeom prst="rect">
              <a:avLst/>
            </a:prstGeom>
            <a:noFill/>
          </p:spPr>
          <p:txBody>
            <a:bodyPr wrap="square" lIns="121917" tIns="60958" rIns="121917" bIns="60958" rtlCol="0">
              <a:spAutoFit/>
            </a:bodyPr>
            <a:lstStyle/>
            <a:p>
              <a:pPr>
                <a:lnSpc>
                  <a:spcPts val="1600"/>
                </a:lnSpc>
              </a:pPr>
              <a:r>
                <a:rPr lang="en-PH" sz="1600" b="1" dirty="0"/>
                <a:t>Report on </a:t>
              </a:r>
              <a:endParaRPr lang="en-PH" sz="1600" b="1" dirty="0" smtClean="0"/>
            </a:p>
            <a:p>
              <a:pPr>
                <a:lnSpc>
                  <a:spcPts val="1600"/>
                </a:lnSpc>
              </a:pPr>
              <a:r>
                <a:rPr lang="en-PH" sz="1600" b="1" dirty="0" smtClean="0"/>
                <a:t>Ageing </a:t>
              </a:r>
              <a:r>
                <a:rPr lang="en-PH" sz="1600" b="1" dirty="0"/>
                <a:t>of CA</a:t>
              </a:r>
            </a:p>
          </p:txBody>
        </p:sp>
      </p:grpSp>
      <p:sp>
        <p:nvSpPr>
          <p:cNvPr id="18" name="TextBox 17"/>
          <p:cNvSpPr txBox="1"/>
          <p:nvPr/>
        </p:nvSpPr>
        <p:spPr>
          <a:xfrm>
            <a:off x="691625" y="3638550"/>
            <a:ext cx="1535933" cy="1118255"/>
          </a:xfrm>
          <a:prstGeom prst="rect">
            <a:avLst/>
          </a:prstGeom>
          <a:noFill/>
        </p:spPr>
        <p:txBody>
          <a:bodyPr wrap="square" lIns="91438" tIns="45719" rIns="91438" bIns="45719" rtlCol="0">
            <a:spAutoFit/>
          </a:bodyPr>
          <a:lstStyle/>
          <a:p>
            <a:pPr>
              <a:lnSpc>
                <a:spcPts val="1600"/>
              </a:lnSpc>
            </a:pPr>
            <a:r>
              <a:rPr lang="en-PH" sz="1600" b="1" dirty="0"/>
              <a:t>QMS</a:t>
            </a:r>
          </a:p>
          <a:p>
            <a:pPr>
              <a:lnSpc>
                <a:spcPts val="1600"/>
              </a:lnSpc>
            </a:pPr>
            <a:endParaRPr lang="en-PH" sz="1600" b="1" dirty="0"/>
          </a:p>
          <a:p>
            <a:pPr>
              <a:lnSpc>
                <a:spcPts val="1600"/>
              </a:lnSpc>
            </a:pPr>
            <a:r>
              <a:rPr lang="en-PH" sz="1600" b="1" dirty="0"/>
              <a:t>APP</a:t>
            </a:r>
          </a:p>
          <a:p>
            <a:pPr>
              <a:lnSpc>
                <a:spcPts val="1600"/>
              </a:lnSpc>
            </a:pPr>
            <a:endParaRPr lang="en-PH" sz="1600" b="1" dirty="0"/>
          </a:p>
          <a:p>
            <a:pPr>
              <a:lnSpc>
                <a:spcPts val="1600"/>
              </a:lnSpc>
            </a:pPr>
            <a:r>
              <a:rPr lang="en-PH" sz="1600" b="1" dirty="0"/>
              <a:t>APCPI</a:t>
            </a:r>
          </a:p>
        </p:txBody>
      </p:sp>
      <p:cxnSp>
        <p:nvCxnSpPr>
          <p:cNvPr id="19" name="Straight Connector 18"/>
          <p:cNvCxnSpPr/>
          <p:nvPr/>
        </p:nvCxnSpPr>
        <p:spPr>
          <a:xfrm flipH="1">
            <a:off x="442481" y="3503670"/>
            <a:ext cx="1746591" cy="0"/>
          </a:xfrm>
          <a:prstGeom prst="line">
            <a:avLst/>
          </a:prstGeom>
          <a:ln/>
        </p:spPr>
        <p:style>
          <a:lnRef idx="2">
            <a:schemeClr val="dk1"/>
          </a:lnRef>
          <a:fillRef idx="0">
            <a:schemeClr val="dk1"/>
          </a:fillRef>
          <a:effectRef idx="1">
            <a:schemeClr val="dk1"/>
          </a:effectRef>
          <a:fontRef idx="minor">
            <a:schemeClr val="tx1"/>
          </a:fontRef>
        </p:style>
      </p:cxnSp>
      <p:sp>
        <p:nvSpPr>
          <p:cNvPr id="20" name="Rectangle 19"/>
          <p:cNvSpPr/>
          <p:nvPr/>
        </p:nvSpPr>
        <p:spPr>
          <a:xfrm>
            <a:off x="-25800" y="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Compliance to Good Governance Conditions</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658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962150"/>
            <a:ext cx="7934400" cy="769441"/>
          </a:xfrm>
          <a:prstGeom prst="rect">
            <a:avLst/>
          </a:prstGeom>
          <a:noFill/>
          <a:ln>
            <a:noFill/>
          </a:ln>
        </p:spPr>
        <p:txBody>
          <a:bodyPr wrap="square">
            <a:spAutoFit/>
          </a:bodyPr>
          <a:lstStyle/>
          <a:p>
            <a:pPr algn="ctr" eaLnBrk="1" fontAlgn="auto" hangingPunct="1">
              <a:spcBef>
                <a:spcPts val="0"/>
              </a:spcBef>
              <a:spcAft>
                <a:spcPts val="0"/>
              </a:spcAft>
              <a:defRPr/>
            </a:pPr>
            <a:r>
              <a:rPr lang="en-US" sz="4400" b="1" dirty="0" smtClean="0">
                <a:solidFill>
                  <a:schemeClr val="tx1">
                    <a:lumMod val="65000"/>
                    <a:lumOff val="35000"/>
                  </a:schemeClr>
                </a:solidFill>
                <a:latin typeface="Arial" panose="020B0604020202020204" pitchFamily="34" charset="0"/>
                <a:cs typeface="Arial" panose="020B0604020202020204" pitchFamily="34" charset="0"/>
              </a:rPr>
              <a:t>Status of FY 2018 PBB</a:t>
            </a:r>
            <a:endParaRPr lang="en-US" sz="44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3" name="Group 2"/>
          <p:cNvGrpSpPr/>
          <p:nvPr/>
        </p:nvGrpSpPr>
        <p:grpSpPr>
          <a:xfrm>
            <a:off x="-11399" y="111094"/>
            <a:ext cx="1339960" cy="3434606"/>
            <a:chOff x="-11399" y="111094"/>
            <a:chExt cx="1339960" cy="3434606"/>
          </a:xfrm>
        </p:grpSpPr>
        <p:sp>
          <p:nvSpPr>
            <p:cNvPr id="2" name="Isosceles Triangle 1"/>
            <p:cNvSpPr/>
            <p:nvPr/>
          </p:nvSpPr>
          <p:spPr>
            <a:xfrm rot="6505972">
              <a:off x="-119239" y="492094"/>
              <a:ext cx="1828800" cy="1066800"/>
            </a:xfrm>
            <a:prstGeom prst="triangle">
              <a:avLst/>
            </a:prstGeom>
            <a:solidFill>
              <a:srgbClr val="00B050"/>
            </a:solid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 name="Isosceles Triangle 5"/>
            <p:cNvSpPr/>
            <p:nvPr/>
          </p:nvSpPr>
          <p:spPr>
            <a:xfrm rot="5400000">
              <a:off x="-392399" y="2097900"/>
              <a:ext cx="1828800" cy="1066800"/>
            </a:xfrm>
            <a:prstGeom prst="triangle">
              <a:avLst/>
            </a:prstGeom>
            <a:solidFill>
              <a:schemeClr val="accent1">
                <a:lumMod val="75000"/>
              </a:schemeClr>
            </a:solid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960853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1999" y="4400550"/>
            <a:ext cx="45720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endParaRPr lang="en-US" altLang="en-US" sz="1400" dirty="0">
              <a:latin typeface="Arial Narrow" pitchFamily="34" charset="0"/>
            </a:endParaRPr>
          </a:p>
          <a:p>
            <a:pPr algn="r" eaLnBrk="1" hangingPunct="1">
              <a:spcBef>
                <a:spcPct val="0"/>
              </a:spcBef>
              <a:buFontTx/>
              <a:buNone/>
            </a:pPr>
            <a:r>
              <a:rPr lang="en-US" altLang="en-US" sz="1400" i="1" u="sng" dirty="0">
                <a:solidFill>
                  <a:srgbClr val="1208E2"/>
                </a:solidFill>
                <a:latin typeface="Arial Narrow" pitchFamily="34" charset="0"/>
              </a:rPr>
              <a:t>http://www.dap.edu.ph/rbpms/agency-performance/</a:t>
            </a:r>
            <a:endParaRPr lang="en-PH" altLang="en-US" sz="1400" i="1" u="sng" dirty="0">
              <a:solidFill>
                <a:srgbClr val="1208E2"/>
              </a:solidFill>
              <a:latin typeface="Arial Narrow" pitchFamily="34" charset="0"/>
            </a:endParaRPr>
          </a:p>
        </p:txBody>
      </p:sp>
      <p:sp>
        <p:nvSpPr>
          <p:cNvPr id="5" name="Rectangle 4"/>
          <p:cNvSpPr/>
          <p:nvPr/>
        </p:nvSpPr>
        <p:spPr>
          <a:xfrm>
            <a:off x="-25800" y="-14850"/>
            <a:ext cx="9169800" cy="830997"/>
          </a:xfrm>
          <a:prstGeom prst="rect">
            <a:avLst/>
          </a:prstGeom>
        </p:spPr>
        <p:txBody>
          <a:bodyPr wrap="square">
            <a:spAutoFit/>
          </a:bodyPr>
          <a:lstStyle/>
          <a:p>
            <a:pPr algn="ctr"/>
            <a:r>
              <a:rPr lang="en-US" sz="3200" b="1" dirty="0" smtClean="0">
                <a:solidFill>
                  <a:schemeClr val="tx1">
                    <a:lumMod val="65000"/>
                    <a:lumOff val="35000"/>
                  </a:schemeClr>
                </a:solidFill>
                <a:latin typeface="Arial" panose="020B0604020202020204" pitchFamily="34" charset="0"/>
                <a:cs typeface="Arial" panose="020B0604020202020204" pitchFamily="34" charset="0"/>
              </a:rPr>
              <a:t>Heightened transparency of agencies</a:t>
            </a:r>
          </a:p>
          <a:p>
            <a:pPr algn="ctr"/>
            <a:r>
              <a:rPr lang="en-US" sz="1600" b="1" i="1" dirty="0" smtClean="0">
                <a:solidFill>
                  <a:schemeClr val="tx1">
                    <a:lumMod val="65000"/>
                    <a:lumOff val="35000"/>
                  </a:schemeClr>
                </a:solidFill>
                <a:latin typeface="Arial" panose="020B0604020202020204" pitchFamily="34" charset="0"/>
                <a:cs typeface="Arial" panose="020B0604020202020204" pitchFamily="34" charset="0"/>
              </a:rPr>
              <a:t>thru the Online </a:t>
            </a:r>
            <a:r>
              <a:rPr lang="en-US" sz="1600" b="1" i="1" dirty="0">
                <a:solidFill>
                  <a:schemeClr val="tx1">
                    <a:lumMod val="65000"/>
                    <a:lumOff val="35000"/>
                  </a:schemeClr>
                </a:solidFill>
                <a:latin typeface="Arial" panose="020B0604020202020204" pitchFamily="34" charset="0"/>
                <a:cs typeface="Arial" panose="020B0604020202020204" pitchFamily="34" charset="0"/>
              </a:rPr>
              <a:t>Monitoring System of Agency Compliance and Performance </a:t>
            </a:r>
            <a:r>
              <a:rPr lang="en-US" sz="1600" b="1" i="1" dirty="0" smtClean="0">
                <a:solidFill>
                  <a:schemeClr val="tx1">
                    <a:lumMod val="65000"/>
                    <a:lumOff val="35000"/>
                  </a:schemeClr>
                </a:solidFill>
                <a:latin typeface="Arial" panose="020B0604020202020204" pitchFamily="34" charset="0"/>
                <a:cs typeface="Arial" panose="020B0604020202020204" pitchFamily="34" charset="0"/>
              </a:rPr>
              <a:t>Scorecards</a:t>
            </a:r>
            <a:endParaRPr lang="en-US" sz="1600" b="1"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73" t="14010" r="19168" b="7820"/>
          <a:stretch/>
        </p:blipFill>
        <p:spPr bwMode="auto">
          <a:xfrm>
            <a:off x="272999" y="1047750"/>
            <a:ext cx="4299000" cy="3216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676820" y="1067979"/>
            <a:ext cx="4191000" cy="3176065"/>
            <a:chOff x="4876800" y="1090320"/>
            <a:chExt cx="3600000" cy="2863054"/>
          </a:xfrm>
        </p:grpSpPr>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6721" t="18446" r="14066" b="11975"/>
            <a:stretch/>
          </p:blipFill>
          <p:spPr bwMode="auto">
            <a:xfrm>
              <a:off x="4876800" y="1090320"/>
              <a:ext cx="3600000" cy="2863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928700" y="1343400"/>
              <a:ext cx="3810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038224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084262"/>
              </p:ext>
            </p:extLst>
          </p:nvPr>
        </p:nvGraphicFramePr>
        <p:xfrm>
          <a:off x="304800" y="609888"/>
          <a:ext cx="8610600" cy="4260068"/>
        </p:xfrm>
        <a:graphic>
          <a:graphicData uri="http://schemas.openxmlformats.org/drawingml/2006/table">
            <a:tbl>
              <a:tblPr firstRow="1" bandRow="1">
                <a:tableStyleId>{073A0DAA-6AF3-43AB-8588-CEC1D06C72B9}</a:tableStyleId>
              </a:tblPr>
              <a:tblGrid>
                <a:gridCol w="2057400"/>
                <a:gridCol w="1600200"/>
                <a:gridCol w="1600200"/>
                <a:gridCol w="1676400"/>
                <a:gridCol w="1676400"/>
              </a:tblGrid>
              <a:tr h="365841">
                <a:tc>
                  <a:txBody>
                    <a:bodyPr/>
                    <a:lstStyle/>
                    <a:p>
                      <a:endParaRPr lang="en-PH" sz="1400" dirty="0">
                        <a:latin typeface="Arial" panose="020B0604020202020204" pitchFamily="34" charset="0"/>
                        <a:cs typeface="Arial" panose="020B0604020202020204" pitchFamily="34" charset="0"/>
                      </a:endParaRPr>
                    </a:p>
                  </a:txBody>
                  <a:tcPr marT="45730" marB="45730">
                    <a:solidFill>
                      <a:schemeClr val="tx1">
                        <a:lumMod val="75000"/>
                        <a:lumOff val="25000"/>
                      </a:schemeClr>
                    </a:solidFill>
                  </a:tcPr>
                </a:tc>
                <a:tc>
                  <a:txBody>
                    <a:bodyPr/>
                    <a:lstStyle/>
                    <a:p>
                      <a:pPr algn="ctr"/>
                      <a:r>
                        <a:rPr lang="en-PH" sz="1400" dirty="0" smtClean="0">
                          <a:latin typeface="Arial" panose="020B0604020202020204" pitchFamily="34" charset="0"/>
                          <a:cs typeface="Arial" panose="020B0604020202020204" pitchFamily="34" charset="0"/>
                        </a:rPr>
                        <a:t>TS</a:t>
                      </a:r>
                      <a:endParaRPr lang="en-PH" sz="1400" dirty="0">
                        <a:latin typeface="Arial" panose="020B0604020202020204" pitchFamily="34" charset="0"/>
                        <a:cs typeface="Arial" panose="020B0604020202020204" pitchFamily="34" charset="0"/>
                      </a:endParaRPr>
                    </a:p>
                  </a:txBody>
                  <a:tcPr marT="45730" marB="45730">
                    <a:solidFill>
                      <a:schemeClr val="tx1">
                        <a:lumMod val="75000"/>
                        <a:lumOff val="25000"/>
                      </a:schemeClr>
                    </a:solidFill>
                  </a:tcPr>
                </a:tc>
                <a:tc>
                  <a:txBody>
                    <a:bodyPr/>
                    <a:lstStyle/>
                    <a:p>
                      <a:pPr algn="ctr"/>
                      <a:r>
                        <a:rPr lang="en-PH" sz="1400" dirty="0" smtClean="0">
                          <a:latin typeface="Arial" panose="020B0604020202020204" pitchFamily="34" charset="0"/>
                          <a:cs typeface="Arial" panose="020B0604020202020204" pitchFamily="34" charset="0"/>
                        </a:rPr>
                        <a:t>PhilGEPS</a:t>
                      </a:r>
                      <a:endParaRPr lang="en-PH" sz="1400" dirty="0">
                        <a:latin typeface="Arial" panose="020B0604020202020204" pitchFamily="34" charset="0"/>
                        <a:cs typeface="Arial" panose="020B0604020202020204" pitchFamily="34" charset="0"/>
                      </a:endParaRPr>
                    </a:p>
                  </a:txBody>
                  <a:tcPr marT="45730" marB="45730">
                    <a:solidFill>
                      <a:schemeClr val="tx1">
                        <a:lumMod val="75000"/>
                        <a:lumOff val="25000"/>
                      </a:schemeClr>
                    </a:solidFill>
                  </a:tcPr>
                </a:tc>
                <a:tc>
                  <a:txBody>
                    <a:bodyPr/>
                    <a:lstStyle/>
                    <a:p>
                      <a:pPr algn="ctr"/>
                      <a:r>
                        <a:rPr lang="en-PH" sz="1400" dirty="0" smtClean="0">
                          <a:latin typeface="Arial" panose="020B0604020202020204" pitchFamily="34" charset="0"/>
                          <a:cs typeface="Arial" panose="020B0604020202020204" pitchFamily="34" charset="0"/>
                        </a:rPr>
                        <a:t>ARTA</a:t>
                      </a:r>
                      <a:endParaRPr lang="en-PH" sz="1400" dirty="0">
                        <a:latin typeface="Arial" panose="020B0604020202020204" pitchFamily="34" charset="0"/>
                        <a:cs typeface="Arial" panose="020B0604020202020204" pitchFamily="34" charset="0"/>
                      </a:endParaRPr>
                    </a:p>
                  </a:txBody>
                  <a:tcPr marT="45730" marB="45730">
                    <a:solidFill>
                      <a:schemeClr val="tx1">
                        <a:lumMod val="75000"/>
                        <a:lumOff val="25000"/>
                      </a:schemeClr>
                    </a:solidFill>
                  </a:tcPr>
                </a:tc>
                <a:tc>
                  <a:txBody>
                    <a:bodyPr/>
                    <a:lstStyle/>
                    <a:p>
                      <a:pPr algn="ctr"/>
                      <a:r>
                        <a:rPr lang="en-PH" sz="1400" dirty="0" smtClean="0">
                          <a:latin typeface="Arial" panose="020B0604020202020204" pitchFamily="34" charset="0"/>
                          <a:cs typeface="Arial" panose="020B0604020202020204" pitchFamily="34" charset="0"/>
                        </a:rPr>
                        <a:t>ISO-QMS</a:t>
                      </a:r>
                      <a:endParaRPr lang="en-PH" sz="1400" dirty="0">
                        <a:latin typeface="Arial" panose="020B0604020202020204" pitchFamily="34" charset="0"/>
                        <a:cs typeface="Arial" panose="020B0604020202020204" pitchFamily="34" charset="0"/>
                      </a:endParaRPr>
                    </a:p>
                  </a:txBody>
                  <a:tcPr marT="45730" marB="45730">
                    <a:solidFill>
                      <a:schemeClr val="tx1">
                        <a:lumMod val="75000"/>
                        <a:lumOff val="25000"/>
                      </a:schemeClr>
                    </a:solidFill>
                  </a:tcPr>
                </a:tc>
              </a:tr>
              <a:tr h="495410">
                <a:tc>
                  <a:txBody>
                    <a:bodyPr/>
                    <a:lstStyle/>
                    <a:p>
                      <a:pPr algn="l"/>
                      <a:r>
                        <a:rPr lang="en-PH" sz="1400" dirty="0" smtClean="0">
                          <a:latin typeface="Arial" panose="020B0604020202020204" pitchFamily="34" charset="0"/>
                          <a:cs typeface="Arial" panose="020B0604020202020204" pitchFamily="34" charset="0"/>
                        </a:rPr>
                        <a:t>Depts &amp;</a:t>
                      </a:r>
                      <a:r>
                        <a:rPr lang="en-PH" sz="1400" baseline="0" dirty="0" smtClean="0">
                          <a:latin typeface="Arial" panose="020B0604020202020204" pitchFamily="34" charset="0"/>
                          <a:cs typeface="Arial" panose="020B0604020202020204" pitchFamily="34" charset="0"/>
                        </a:rPr>
                        <a:t> A</a:t>
                      </a:r>
                      <a:r>
                        <a:rPr lang="en-PH" sz="1400" dirty="0" smtClean="0">
                          <a:latin typeface="Arial" panose="020B0604020202020204" pitchFamily="34" charset="0"/>
                          <a:cs typeface="Arial" panose="020B0604020202020204" pitchFamily="34" charset="0"/>
                        </a:rPr>
                        <a:t>ttached Agencies</a:t>
                      </a:r>
                      <a:endParaRPr lang="en-PH" sz="1400" b="1" i="1" dirty="0">
                        <a:latin typeface="Arial" panose="020B0604020202020204" pitchFamily="34" charset="0"/>
                        <a:cs typeface="Arial" panose="020B0604020202020204" pitchFamily="34" charset="0"/>
                      </a:endParaRPr>
                    </a:p>
                  </a:txBody>
                  <a:tcPr marT="34297" marB="34297" anchor="ctr"/>
                </a:tc>
                <a:tc>
                  <a:txBody>
                    <a:bodyPr/>
                    <a:lstStyle/>
                    <a:p>
                      <a:pPr algn="ctr"/>
                      <a:r>
                        <a:rPr lang="en-PH" sz="1400" b="1" i="0" dirty="0" smtClean="0">
                          <a:latin typeface="Arial" panose="020B0604020202020204" pitchFamily="34" charset="0"/>
                          <a:cs typeface="Arial" panose="020B0604020202020204" pitchFamily="34" charset="0"/>
                        </a:rPr>
                        <a:t>93%</a:t>
                      </a:r>
                    </a:p>
                  </a:txBody>
                  <a:tcPr marT="45730" marB="45730"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63%</a:t>
                      </a:r>
                    </a:p>
                  </a:txBody>
                  <a:tcPr marT="45730" marB="45730" anchor="ctr"/>
                </a:tc>
                <a:tc>
                  <a:txBody>
                    <a:bodyPr/>
                    <a:lstStyle/>
                    <a:p>
                      <a:pPr algn="ctr"/>
                      <a:r>
                        <a:rPr lang="en-PH" sz="1400" b="1" dirty="0" smtClean="0">
                          <a:latin typeface="Arial" panose="020B0604020202020204" pitchFamily="34" charset="0"/>
                          <a:cs typeface="Arial" panose="020B0604020202020204" pitchFamily="34" charset="0"/>
                        </a:rPr>
                        <a:t>96%</a:t>
                      </a:r>
                    </a:p>
                    <a:p>
                      <a:pPr algn="ctr"/>
                      <a:endParaRPr lang="en-PH" sz="1400" dirty="0" smtClean="0">
                        <a:latin typeface="Arial" panose="020B0604020202020204" pitchFamily="34" charset="0"/>
                        <a:cs typeface="Arial" panose="020B0604020202020204" pitchFamily="34" charset="0"/>
                      </a:endParaRPr>
                    </a:p>
                  </a:txBody>
                  <a:tcPr marT="45730" marB="45730" anchor="ctr"/>
                </a:tc>
                <a:tc>
                  <a:txBody>
                    <a:bodyPr/>
                    <a:lstStyle/>
                    <a:p>
                      <a:pPr algn="ctr"/>
                      <a:r>
                        <a:rPr lang="en-PH" sz="1400" b="1" dirty="0" smtClean="0">
                          <a:latin typeface="Arial" panose="020B0604020202020204" pitchFamily="34" charset="0"/>
                          <a:cs typeface="Arial" panose="020B0604020202020204" pitchFamily="34" charset="0"/>
                        </a:rPr>
                        <a:t>68%</a:t>
                      </a:r>
                    </a:p>
                  </a:txBody>
                  <a:tcPr marT="45730" marB="45730" anchor="ctr"/>
                </a:tc>
              </a:tr>
              <a:tr h="472487">
                <a:tc>
                  <a:txBody>
                    <a:bodyPr/>
                    <a:lstStyle/>
                    <a:p>
                      <a:pPr algn="l"/>
                      <a:r>
                        <a:rPr lang="en-PH" sz="1400" dirty="0" smtClean="0">
                          <a:latin typeface="Arial" panose="020B0604020202020204" pitchFamily="34" charset="0"/>
                          <a:cs typeface="Arial" panose="020B0604020202020204" pitchFamily="34" charset="0"/>
                        </a:rPr>
                        <a:t>COs</a:t>
                      </a:r>
                      <a:r>
                        <a:rPr lang="en-PH" sz="1400" baseline="0" dirty="0" smtClean="0">
                          <a:latin typeface="Arial" panose="020B0604020202020204" pitchFamily="34" charset="0"/>
                          <a:cs typeface="Arial" panose="020B0604020202020204" pitchFamily="34" charset="0"/>
                        </a:rPr>
                        <a:t> and others</a:t>
                      </a:r>
                      <a:endParaRPr lang="en-PH" sz="1400" b="1" i="1" dirty="0">
                        <a:latin typeface="Arial" panose="020B0604020202020204" pitchFamily="34" charset="0"/>
                        <a:cs typeface="Arial" panose="020B0604020202020204" pitchFamily="34" charset="0"/>
                      </a:endParaRPr>
                    </a:p>
                  </a:txBody>
                  <a:tcPr marT="34297" marB="34297" anchor="ctr"/>
                </a:tc>
                <a:tc>
                  <a:txBody>
                    <a:bodyPr/>
                    <a:lstStyle/>
                    <a:p>
                      <a:pPr algn="ctr"/>
                      <a:r>
                        <a:rPr lang="en-PH" sz="1400" b="1" i="0" u="none" kern="1200" dirty="0" smtClean="0">
                          <a:latin typeface="Arial" panose="020B0604020202020204" pitchFamily="34" charset="0"/>
                          <a:cs typeface="Arial" panose="020B0604020202020204" pitchFamily="34" charset="0"/>
                        </a:rPr>
                        <a:t>80%</a:t>
                      </a:r>
                    </a:p>
                  </a:txBody>
                  <a:tcPr marT="45730" marB="45730"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60%</a:t>
                      </a:r>
                    </a:p>
                  </a:txBody>
                  <a:tcPr marT="45730" marB="45730" anchor="ctr"/>
                </a:tc>
                <a:tc>
                  <a:txBody>
                    <a:bodyPr/>
                    <a:lstStyle/>
                    <a:p>
                      <a:pPr algn="ctr"/>
                      <a:r>
                        <a:rPr lang="en-PH" sz="1400" b="1" dirty="0" smtClean="0">
                          <a:latin typeface="Arial" panose="020B0604020202020204" pitchFamily="34" charset="0"/>
                          <a:cs typeface="Arial" panose="020B0604020202020204" pitchFamily="34" charset="0"/>
                        </a:rPr>
                        <a:t>100%</a:t>
                      </a:r>
                    </a:p>
                  </a:txBody>
                  <a:tcPr marT="45730" marB="45730" anchor="ctr"/>
                </a:tc>
                <a:tc>
                  <a:txBody>
                    <a:bodyPr/>
                    <a:lstStyle/>
                    <a:p>
                      <a:pPr algn="ctr"/>
                      <a:r>
                        <a:rPr lang="en-PH" sz="1400" b="1" dirty="0" smtClean="0">
                          <a:latin typeface="Arial" panose="020B0604020202020204" pitchFamily="34" charset="0"/>
                          <a:cs typeface="Arial" panose="020B0604020202020204" pitchFamily="34" charset="0"/>
                        </a:rPr>
                        <a:t>80%</a:t>
                      </a:r>
                    </a:p>
                  </a:txBody>
                  <a:tcPr marT="45730" marB="45730" anchor="ctr"/>
                </a:tc>
              </a:tr>
              <a:tr h="472487">
                <a:tc>
                  <a:txBody>
                    <a:bodyPr/>
                    <a:lstStyle/>
                    <a:p>
                      <a:pPr algn="l"/>
                      <a:r>
                        <a:rPr lang="en-PH" sz="1400" dirty="0" smtClean="0">
                          <a:latin typeface="Arial" panose="020B0604020202020204" pitchFamily="34" charset="0"/>
                          <a:cs typeface="Arial" panose="020B0604020202020204" pitchFamily="34" charset="0"/>
                        </a:rPr>
                        <a:t>OEOs</a:t>
                      </a:r>
                      <a:endParaRPr lang="en-PH" sz="1400" b="1" i="1" dirty="0">
                        <a:latin typeface="Arial" panose="020B0604020202020204" pitchFamily="34" charset="0"/>
                        <a:cs typeface="Arial" panose="020B0604020202020204" pitchFamily="34" charset="0"/>
                      </a:endParaRPr>
                    </a:p>
                  </a:txBody>
                  <a:tcPr marT="34297" marB="34297"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93%</a:t>
                      </a:r>
                    </a:p>
                  </a:txBody>
                  <a:tcPr marT="45730" marB="45730"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67%</a:t>
                      </a:r>
                    </a:p>
                  </a:txBody>
                  <a:tcPr marT="45730" marB="45730" anchor="ctr"/>
                </a:tc>
                <a:tc>
                  <a:txBody>
                    <a:bodyPr/>
                    <a:lstStyle/>
                    <a:p>
                      <a:pPr algn="ctr"/>
                      <a:r>
                        <a:rPr lang="en-PH" sz="1400" b="1" dirty="0" smtClean="0">
                          <a:latin typeface="Arial" panose="020B0604020202020204" pitchFamily="34" charset="0"/>
                          <a:cs typeface="Arial" panose="020B0604020202020204" pitchFamily="34" charset="0"/>
                        </a:rPr>
                        <a:t>100%</a:t>
                      </a:r>
                    </a:p>
                  </a:txBody>
                  <a:tcPr marT="45730" marB="45730"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50%</a:t>
                      </a:r>
                    </a:p>
                  </a:txBody>
                  <a:tcPr marT="45730" marB="45730" anchor="ctr"/>
                </a:tc>
              </a:tr>
              <a:tr h="472487">
                <a:tc>
                  <a:txBody>
                    <a:bodyPr/>
                    <a:lstStyle/>
                    <a:p>
                      <a:pPr algn="l"/>
                      <a:r>
                        <a:rPr lang="en-PH" sz="1400" dirty="0" smtClean="0">
                          <a:latin typeface="Arial" panose="020B0604020202020204" pitchFamily="34" charset="0"/>
                          <a:cs typeface="Arial" panose="020B0604020202020204" pitchFamily="34" charset="0"/>
                        </a:rPr>
                        <a:t>GOCCs covered</a:t>
                      </a:r>
                      <a:r>
                        <a:rPr lang="en-PH" sz="1400" baseline="0" dirty="0" smtClean="0">
                          <a:latin typeface="Arial" panose="020B0604020202020204" pitchFamily="34" charset="0"/>
                          <a:cs typeface="Arial" panose="020B0604020202020204" pitchFamily="34" charset="0"/>
                        </a:rPr>
                        <a:t> by DBM</a:t>
                      </a:r>
                      <a:endParaRPr lang="en-PH" sz="1400" b="1" i="1" dirty="0">
                        <a:latin typeface="Arial" panose="020B0604020202020204" pitchFamily="34" charset="0"/>
                        <a:cs typeface="Arial" panose="020B0604020202020204" pitchFamily="34" charset="0"/>
                      </a:endParaRPr>
                    </a:p>
                  </a:txBody>
                  <a:tcPr marT="34297" marB="34297"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80%</a:t>
                      </a:r>
                    </a:p>
                  </a:txBody>
                  <a:tcPr marT="45730" marB="45730"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67%</a:t>
                      </a:r>
                    </a:p>
                  </a:txBody>
                  <a:tcPr marT="45730" marB="45730" anchor="ctr"/>
                </a:tc>
                <a:tc>
                  <a:txBody>
                    <a:bodyPr/>
                    <a:lstStyle/>
                    <a:p>
                      <a:pPr algn="ctr"/>
                      <a:r>
                        <a:rPr lang="en-PH" sz="1400" b="1" dirty="0" smtClean="0">
                          <a:latin typeface="Arial" panose="020B0604020202020204" pitchFamily="34" charset="0"/>
                          <a:cs typeface="Arial" panose="020B0604020202020204" pitchFamily="34" charset="0"/>
                        </a:rPr>
                        <a:t>93%</a:t>
                      </a:r>
                    </a:p>
                  </a:txBody>
                  <a:tcPr marT="45730" marB="45730" anchor="ctr"/>
                </a:tc>
                <a:tc>
                  <a:txBody>
                    <a:bodyPr/>
                    <a:lstStyle/>
                    <a:p>
                      <a:pPr algn="ctr"/>
                      <a:r>
                        <a:rPr lang="en-PH" sz="1400" b="1" kern="1200" dirty="0" smtClean="0">
                          <a:latin typeface="Arial" panose="020B0604020202020204" pitchFamily="34" charset="0"/>
                          <a:cs typeface="Arial" panose="020B0604020202020204" pitchFamily="34" charset="0"/>
                        </a:rPr>
                        <a:t>67%</a:t>
                      </a:r>
                    </a:p>
                  </a:txBody>
                  <a:tcPr marT="45730" marB="45730" anchor="ctr"/>
                </a:tc>
              </a:tr>
              <a:tr h="472487">
                <a:tc>
                  <a:txBody>
                    <a:bodyPr/>
                    <a:lstStyle/>
                    <a:p>
                      <a:pPr algn="l"/>
                      <a:r>
                        <a:rPr lang="en-PH" sz="1400" dirty="0" smtClean="0">
                          <a:latin typeface="Arial" panose="020B0604020202020204" pitchFamily="34" charset="0"/>
                          <a:cs typeface="Arial" panose="020B0604020202020204" pitchFamily="34" charset="0"/>
                        </a:rPr>
                        <a:t>SUCs</a:t>
                      </a:r>
                      <a:endParaRPr lang="en-PH" sz="1400" b="1" i="1" dirty="0">
                        <a:latin typeface="Arial" panose="020B0604020202020204" pitchFamily="34" charset="0"/>
                        <a:cs typeface="Arial" panose="020B0604020202020204" pitchFamily="34" charset="0"/>
                      </a:endParaRPr>
                    </a:p>
                  </a:txBody>
                  <a:tcPr marT="45730" marB="45730" anchor="ct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84%</a:t>
                      </a:r>
                    </a:p>
                    <a:p>
                      <a:pPr algn="ctr"/>
                      <a:endParaRPr lang="en-PH" sz="1400" dirty="0">
                        <a:latin typeface="Arial" panose="020B0604020202020204" pitchFamily="34" charset="0"/>
                        <a:cs typeface="Arial" panose="020B0604020202020204" pitchFamily="34" charset="0"/>
                      </a:endParaRPr>
                    </a:p>
                  </a:txBody>
                  <a:tcPr marT="45730" marB="45730" anchor="ctr"/>
                </a:tc>
                <a:tc>
                  <a:txBody>
                    <a:bodyPr/>
                    <a:lstStyle/>
                    <a:p>
                      <a:pPr algn="ctr"/>
                      <a:r>
                        <a:rPr lang="en-PH" sz="1400" b="1" kern="1200" dirty="0" smtClean="0">
                          <a:latin typeface="Arial" panose="020B0604020202020204" pitchFamily="34" charset="0"/>
                          <a:cs typeface="Arial" panose="020B0604020202020204" pitchFamily="34" charset="0"/>
                        </a:rPr>
                        <a:t>51%</a:t>
                      </a:r>
                    </a:p>
                    <a:p>
                      <a:pPr algn="ctr"/>
                      <a:endParaRPr lang="en-PH" sz="1400" dirty="0">
                        <a:latin typeface="Arial" panose="020B0604020202020204" pitchFamily="34" charset="0"/>
                        <a:cs typeface="Arial" panose="020B0604020202020204" pitchFamily="34" charset="0"/>
                      </a:endParaRPr>
                    </a:p>
                  </a:txBody>
                  <a:tcPr marT="45730" marB="45730" anchor="ctr"/>
                </a:tc>
                <a:tc>
                  <a:txBody>
                    <a:bodyPr/>
                    <a:lstStyle/>
                    <a:p>
                      <a:pPr algn="ctr"/>
                      <a:r>
                        <a:rPr lang="en-PH" sz="1400" b="1" dirty="0" smtClean="0">
                          <a:latin typeface="Arial" panose="020B0604020202020204" pitchFamily="34" charset="0"/>
                          <a:cs typeface="Arial" panose="020B0604020202020204" pitchFamily="34" charset="0"/>
                        </a:rPr>
                        <a:t>92%</a:t>
                      </a:r>
                    </a:p>
                  </a:txBody>
                  <a:tcPr marT="45730" marB="45730" anchor="ctr"/>
                </a:tc>
                <a:tc>
                  <a:txBody>
                    <a:bodyPr/>
                    <a:lstStyle/>
                    <a:p>
                      <a:pPr algn="ctr"/>
                      <a:r>
                        <a:rPr lang="en-PH" sz="1400" b="1" kern="1200" dirty="0" smtClean="0">
                          <a:latin typeface="Arial" panose="020B0604020202020204" pitchFamily="34" charset="0"/>
                          <a:cs typeface="Arial" panose="020B0604020202020204" pitchFamily="34" charset="0"/>
                        </a:rPr>
                        <a:t>60%</a:t>
                      </a:r>
                    </a:p>
                  </a:txBody>
                  <a:tcPr marT="45730" marB="45730" anchor="ctr"/>
                </a:tc>
              </a:tr>
              <a:tr h="472487">
                <a:tc>
                  <a:txBody>
                    <a:bodyPr/>
                    <a:lstStyle/>
                    <a:p>
                      <a:pPr algn="l"/>
                      <a:r>
                        <a:rPr lang="en-PH" sz="1400" b="1" dirty="0" smtClean="0">
                          <a:solidFill>
                            <a:schemeClr val="bg1"/>
                          </a:solidFill>
                          <a:latin typeface="Arial" panose="020B0604020202020204" pitchFamily="34" charset="0"/>
                          <a:cs typeface="Arial" panose="020B0604020202020204" pitchFamily="34" charset="0"/>
                        </a:rPr>
                        <a:t>TOTAL</a:t>
                      </a:r>
                      <a:endParaRPr lang="en-PH" sz="1400" b="1" dirty="0">
                        <a:solidFill>
                          <a:schemeClr val="bg1"/>
                        </a:solidFill>
                        <a:latin typeface="Arial" panose="020B0604020202020204" pitchFamily="34" charset="0"/>
                        <a:cs typeface="Arial" panose="020B0604020202020204" pitchFamily="34" charset="0"/>
                      </a:endParaRPr>
                    </a:p>
                  </a:txBody>
                  <a:tcPr marT="45730" marB="45730" anchor="ctr">
                    <a:solidFill>
                      <a:schemeClr val="tx1">
                        <a:lumMod val="85000"/>
                        <a:lumOff val="15000"/>
                      </a:schemeClr>
                    </a:solidFill>
                  </a:tcPr>
                </a:tc>
                <a:tc>
                  <a:txBody>
                    <a:bodyPr/>
                    <a:lstStyle/>
                    <a:p>
                      <a:pPr algn="ctr"/>
                      <a:r>
                        <a:rPr lang="en-PH" sz="1400" b="1" dirty="0" smtClean="0">
                          <a:solidFill>
                            <a:schemeClr val="bg1"/>
                          </a:solidFill>
                          <a:latin typeface="Arial" panose="020B0604020202020204" pitchFamily="34" charset="0"/>
                          <a:cs typeface="Arial" panose="020B0604020202020204" pitchFamily="34" charset="0"/>
                        </a:rPr>
                        <a:t>89%</a:t>
                      </a:r>
                    </a:p>
                  </a:txBody>
                  <a:tcPr marT="45730" marB="45730" anchor="ctr">
                    <a:solidFill>
                      <a:schemeClr val="tx1">
                        <a:lumMod val="85000"/>
                        <a:lumOff val="15000"/>
                      </a:schemeClr>
                    </a:solidFill>
                  </a:tcPr>
                </a:tc>
                <a:tc>
                  <a:txBody>
                    <a:bodyPr/>
                    <a:lstStyle/>
                    <a:p>
                      <a:pPr algn="ctr"/>
                      <a:r>
                        <a:rPr lang="en-PH" sz="1400" b="1" dirty="0" smtClean="0">
                          <a:solidFill>
                            <a:schemeClr val="bg1"/>
                          </a:solidFill>
                          <a:latin typeface="Arial" panose="020B0604020202020204" pitchFamily="34" charset="0"/>
                          <a:cs typeface="Arial" panose="020B0604020202020204" pitchFamily="34" charset="0"/>
                        </a:rPr>
                        <a:t>59%</a:t>
                      </a:r>
                    </a:p>
                  </a:txBody>
                  <a:tcPr marT="45730" marB="45730" anchor="ctr">
                    <a:solidFill>
                      <a:schemeClr val="tx1">
                        <a:lumMod val="85000"/>
                        <a:lumOff val="15000"/>
                      </a:schemeClr>
                    </a:solidFill>
                  </a:tcPr>
                </a:tc>
                <a:tc>
                  <a:txBody>
                    <a:bodyPr/>
                    <a:lstStyle/>
                    <a:p>
                      <a:pPr algn="ctr"/>
                      <a:r>
                        <a:rPr lang="en-PH" sz="1400" b="1" dirty="0" smtClean="0">
                          <a:solidFill>
                            <a:schemeClr val="bg1"/>
                          </a:solidFill>
                          <a:latin typeface="Arial" panose="020B0604020202020204" pitchFamily="34" charset="0"/>
                          <a:cs typeface="Arial" panose="020B0604020202020204" pitchFamily="34" charset="0"/>
                        </a:rPr>
                        <a:t>95%</a:t>
                      </a:r>
                    </a:p>
                  </a:txBody>
                  <a:tcPr marT="45730" marB="45730" anchor="ctr">
                    <a:solidFill>
                      <a:schemeClr val="tx1">
                        <a:lumMod val="85000"/>
                        <a:lumOff val="15000"/>
                      </a:schemeClr>
                    </a:solidFill>
                  </a:tcPr>
                </a:tc>
                <a:tc>
                  <a:txBody>
                    <a:bodyPr/>
                    <a:lstStyle/>
                    <a:p>
                      <a:pPr algn="ctr"/>
                      <a:r>
                        <a:rPr lang="en-PH" sz="1400" b="1" dirty="0" smtClean="0">
                          <a:solidFill>
                            <a:schemeClr val="bg1"/>
                          </a:solidFill>
                          <a:latin typeface="Arial" panose="020B0604020202020204" pitchFamily="34" charset="0"/>
                          <a:cs typeface="Arial" panose="020B0604020202020204" pitchFamily="34" charset="0"/>
                        </a:rPr>
                        <a:t>64%</a:t>
                      </a:r>
                    </a:p>
                  </a:txBody>
                  <a:tcPr marT="45730" marB="45730" anchor="ctr">
                    <a:solidFill>
                      <a:schemeClr val="tx1">
                        <a:lumMod val="85000"/>
                        <a:lumOff val="15000"/>
                      </a:schemeClr>
                    </a:solidFill>
                  </a:tcPr>
                </a:tc>
              </a:tr>
              <a:tr h="472546">
                <a:tc>
                  <a:txBody>
                    <a:bodyPr/>
                    <a:lstStyle/>
                    <a:p>
                      <a:pPr algn="l"/>
                      <a:r>
                        <a:rPr lang="en-PH" sz="1400" i="1" dirty="0" smtClean="0">
                          <a:latin typeface="Arial" panose="020B0604020202020204" pitchFamily="34" charset="0"/>
                          <a:cs typeface="Arial" panose="020B0604020202020204" pitchFamily="34" charset="0"/>
                        </a:rPr>
                        <a:t>GOCCs under GCG</a:t>
                      </a:r>
                      <a:endParaRPr lang="en-PH" sz="1400" b="1" i="1" dirty="0">
                        <a:latin typeface="Arial" panose="020B0604020202020204" pitchFamily="34" charset="0"/>
                        <a:cs typeface="Arial" panose="020B0604020202020204" pitchFamily="34" charset="0"/>
                      </a:endParaRPr>
                    </a:p>
                  </a:txBody>
                  <a:tcPr marT="45730" marB="45730" anchor="ctr">
                    <a:solidFill>
                      <a:schemeClr val="accent1">
                        <a:lumMod val="40000"/>
                        <a:lumOff val="60000"/>
                      </a:schemeClr>
                    </a:solidFill>
                  </a:tcPr>
                </a:tc>
                <a:tc>
                  <a:txBody>
                    <a:bodyPr/>
                    <a:lstStyle/>
                    <a:p>
                      <a:pPr algn="ctr"/>
                      <a:r>
                        <a:rPr lang="en-PH" sz="1400" b="1" dirty="0" smtClean="0">
                          <a:latin typeface="Arial" panose="020B0604020202020204" pitchFamily="34" charset="0"/>
                          <a:cs typeface="Arial" panose="020B0604020202020204" pitchFamily="34" charset="0"/>
                        </a:rPr>
                        <a:t>42%</a:t>
                      </a:r>
                    </a:p>
                  </a:txBody>
                  <a:tcPr marT="45730" marB="45730" anchor="ctr">
                    <a:solidFill>
                      <a:schemeClr val="accent1">
                        <a:lumMod val="40000"/>
                        <a:lumOff val="60000"/>
                      </a:schemeClr>
                    </a:solidFill>
                  </a:tcPr>
                </a:tc>
                <a:tc>
                  <a:txBody>
                    <a:bodyPr/>
                    <a:lstStyle/>
                    <a:p>
                      <a:pPr algn="ctr"/>
                      <a:r>
                        <a:rPr lang="en-PH" sz="1400" b="1" dirty="0" smtClean="0">
                          <a:latin typeface="Arial" panose="020B0604020202020204" pitchFamily="34" charset="0"/>
                          <a:cs typeface="Arial" panose="020B0604020202020204" pitchFamily="34" charset="0"/>
                        </a:rPr>
                        <a:t>63%</a:t>
                      </a:r>
                    </a:p>
                  </a:txBody>
                  <a:tcPr marT="45730" marB="45730" anchor="ctr">
                    <a:solidFill>
                      <a:schemeClr val="accent1">
                        <a:lumMod val="40000"/>
                        <a:lumOff val="60000"/>
                      </a:schemeClr>
                    </a:solidFill>
                  </a:tcP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67%</a:t>
                      </a:r>
                    </a:p>
                  </a:txBody>
                  <a:tcPr marT="45730" marB="45730" anchor="ctr">
                    <a:solidFill>
                      <a:schemeClr val="accent1">
                        <a:lumMod val="40000"/>
                        <a:lumOff val="60000"/>
                      </a:schemeClr>
                    </a:solidFill>
                  </a:tcP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57%</a:t>
                      </a:r>
                    </a:p>
                  </a:txBody>
                  <a:tcPr marT="45730" marB="45730" anchor="ctr">
                    <a:solidFill>
                      <a:schemeClr val="accent1">
                        <a:lumMod val="40000"/>
                        <a:lumOff val="60000"/>
                      </a:schemeClr>
                    </a:solidFill>
                  </a:tcPr>
                </a:tc>
              </a:tr>
              <a:tr h="472546">
                <a:tc>
                  <a:txBody>
                    <a:bodyPr/>
                    <a:lstStyle/>
                    <a:p>
                      <a:pPr algn="l"/>
                      <a:r>
                        <a:rPr lang="en-PH" sz="1400" i="1" dirty="0" smtClean="0">
                          <a:latin typeface="Arial" panose="020B0604020202020204" pitchFamily="34" charset="0"/>
                          <a:cs typeface="Arial" panose="020B0604020202020204" pitchFamily="34" charset="0"/>
                        </a:rPr>
                        <a:t>LWDs</a:t>
                      </a:r>
                      <a:endParaRPr lang="en-PH" sz="1400" b="1" i="1" dirty="0">
                        <a:latin typeface="Arial" panose="020B0604020202020204" pitchFamily="34" charset="0"/>
                        <a:cs typeface="Arial" panose="020B0604020202020204" pitchFamily="34" charset="0"/>
                      </a:endParaRPr>
                    </a:p>
                  </a:txBody>
                  <a:tcPr marT="45730" marB="45730" anchor="ctr">
                    <a:solidFill>
                      <a:schemeClr val="accent1">
                        <a:lumMod val="40000"/>
                        <a:lumOff val="60000"/>
                      </a:schemeClr>
                    </a:solidFill>
                  </a:tcPr>
                </a:tc>
                <a:tc>
                  <a:txBody>
                    <a:bodyPr/>
                    <a:lstStyle/>
                    <a:p>
                      <a:pPr algn="ctr"/>
                      <a:r>
                        <a:rPr lang="en-PH" sz="1400" b="1" dirty="0" smtClean="0">
                          <a:latin typeface="Arial" panose="020B0604020202020204" pitchFamily="34" charset="0"/>
                          <a:cs typeface="Arial" panose="020B0604020202020204" pitchFamily="34" charset="0"/>
                        </a:rPr>
                        <a:t>49%</a:t>
                      </a:r>
                    </a:p>
                  </a:txBody>
                  <a:tcPr marT="45730" marB="45730" anchor="ctr">
                    <a:solidFill>
                      <a:schemeClr val="accent1">
                        <a:lumMod val="40000"/>
                        <a:lumOff val="60000"/>
                      </a:schemeClr>
                    </a:solidFill>
                  </a:tcPr>
                </a:tc>
                <a:tc>
                  <a:txBody>
                    <a:bodyPr/>
                    <a:lstStyle/>
                    <a:p>
                      <a:pPr algn="ctr"/>
                      <a:r>
                        <a:rPr lang="en-PH" sz="1400" b="1" dirty="0" smtClean="0">
                          <a:latin typeface="Arial" panose="020B0604020202020204" pitchFamily="34" charset="0"/>
                          <a:cs typeface="Arial" panose="020B0604020202020204" pitchFamily="34" charset="0"/>
                        </a:rPr>
                        <a:t>83%</a:t>
                      </a:r>
                    </a:p>
                  </a:txBody>
                  <a:tcPr marT="45730" marB="45730" anchor="ctr">
                    <a:solidFill>
                      <a:schemeClr val="accent1">
                        <a:lumMod val="40000"/>
                        <a:lumOff val="60000"/>
                      </a:schemeClr>
                    </a:solidFill>
                  </a:tcP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80%</a:t>
                      </a:r>
                    </a:p>
                  </a:txBody>
                  <a:tcPr marT="45730" marB="45730" anchor="ctr">
                    <a:solidFill>
                      <a:schemeClr val="accent1">
                        <a:lumMod val="40000"/>
                        <a:lumOff val="60000"/>
                      </a:schemeClr>
                    </a:solidFill>
                  </a:tcPr>
                </a:tc>
                <a:tc>
                  <a:txBody>
                    <a:bodyPr/>
                    <a:lstStyle/>
                    <a:p>
                      <a:pPr marL="0" algn="ctr" defTabSz="914400" rtl="0" eaLnBrk="1" latinLnBrk="0" hangingPunct="1"/>
                      <a:r>
                        <a:rPr lang="en-PH" sz="1400" b="1" kern="1200" dirty="0" smtClean="0">
                          <a:latin typeface="Arial" panose="020B0604020202020204" pitchFamily="34" charset="0"/>
                          <a:cs typeface="Arial" panose="020B0604020202020204" pitchFamily="34" charset="0"/>
                        </a:rPr>
                        <a:t>94%</a:t>
                      </a:r>
                    </a:p>
                  </a:txBody>
                  <a:tcPr marT="45730" marB="45730" anchor="ctr">
                    <a:solidFill>
                      <a:schemeClr val="accent1">
                        <a:lumMod val="40000"/>
                        <a:lumOff val="60000"/>
                      </a:schemeClr>
                    </a:solidFill>
                  </a:tcPr>
                </a:tc>
              </a:tr>
            </a:tbl>
          </a:graphicData>
        </a:graphic>
      </p:graphicFrame>
      <p:sp>
        <p:nvSpPr>
          <p:cNvPr id="6208" name="Title 1"/>
          <p:cNvSpPr>
            <a:spLocks noGrp="1"/>
          </p:cNvSpPr>
          <p:nvPr>
            <p:ph type="title"/>
          </p:nvPr>
        </p:nvSpPr>
        <p:spPr>
          <a:xfrm>
            <a:off x="-31750" y="-95250"/>
            <a:ext cx="9145588" cy="857250"/>
          </a:xfrm>
        </p:spPr>
        <p:txBody>
          <a:bodyPr>
            <a:normAutofit/>
          </a:bodyPr>
          <a:lstStyle/>
          <a:p>
            <a:pPr algn="l" eaLnBrk="1" hangingPunct="1"/>
            <a:r>
              <a:rPr lang="en-PH" altLang="en-US" sz="3200" b="1" dirty="0" smtClean="0">
                <a:solidFill>
                  <a:schemeClr val="tx1">
                    <a:lumMod val="65000"/>
                    <a:lumOff val="35000"/>
                  </a:schemeClr>
                </a:solidFill>
                <a:latin typeface="Arial" panose="020B0604020202020204" pitchFamily="34" charset="0"/>
                <a:cs typeface="Arial" panose="020B0604020202020204" pitchFamily="34" charset="0"/>
              </a:rPr>
              <a:t>FY 2018 GGC Compliance</a:t>
            </a:r>
          </a:p>
        </p:txBody>
      </p:sp>
      <p:sp>
        <p:nvSpPr>
          <p:cNvPr id="6209" name="TextBox 4"/>
          <p:cNvSpPr txBox="1">
            <a:spLocks noChangeArrowheads="1"/>
          </p:cNvSpPr>
          <p:nvPr/>
        </p:nvSpPr>
        <p:spPr bwMode="auto">
          <a:xfrm>
            <a:off x="5029200" y="4840288"/>
            <a:ext cx="3962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PH" altLang="en-US" sz="1200" i="1" dirty="0">
                <a:latin typeface="Arial Narrow" pitchFamily="34" charset="0"/>
              </a:rPr>
              <a:t>*as of </a:t>
            </a:r>
            <a:r>
              <a:rPr lang="en-PH" altLang="en-US" sz="1200" i="1" dirty="0" smtClean="0">
                <a:latin typeface="Arial Narrow" pitchFamily="34" charset="0"/>
              </a:rPr>
              <a:t>September 26, </a:t>
            </a:r>
            <a:r>
              <a:rPr lang="en-PH" altLang="en-US" sz="1200" i="1" dirty="0">
                <a:latin typeface="Arial Narrow" pitchFamily="34" charset="0"/>
              </a:rPr>
              <a:t>2019</a:t>
            </a:r>
          </a:p>
        </p:txBody>
      </p:sp>
    </p:spTree>
    <p:extLst>
      <p:ext uri="{BB962C8B-B14F-4D97-AF65-F5344CB8AC3E}">
        <p14:creationId xmlns:p14="http://schemas.microsoft.com/office/powerpoint/2010/main" val="1320559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27271144"/>
              </p:ext>
            </p:extLst>
          </p:nvPr>
        </p:nvGraphicFramePr>
        <p:xfrm>
          <a:off x="263419" y="485731"/>
          <a:ext cx="8550276" cy="4454254"/>
        </p:xfrm>
        <a:graphic>
          <a:graphicData uri="http://schemas.openxmlformats.org/drawingml/2006/table">
            <a:tbl>
              <a:tblPr firstRow="1" bandRow="1">
                <a:tableStyleId>{073A0DAA-6AF3-43AB-8588-CEC1D06C72B9}</a:tableStyleId>
              </a:tblPr>
              <a:tblGrid>
                <a:gridCol w="2083159"/>
                <a:gridCol w="1312816"/>
                <a:gridCol w="1328775"/>
                <a:gridCol w="820820"/>
                <a:gridCol w="1312939"/>
                <a:gridCol w="1691767"/>
              </a:tblGrid>
              <a:tr h="671079">
                <a:tc>
                  <a:txBody>
                    <a:bodyPr/>
                    <a:lstStyle/>
                    <a:p>
                      <a:endParaRPr lang="en-PH" sz="1300" dirty="0">
                        <a:latin typeface="Arial" panose="020B0604020202020204" pitchFamily="34" charset="0"/>
                        <a:cs typeface="Arial" panose="020B0604020202020204" pitchFamily="34" charset="0"/>
                      </a:endParaRPr>
                    </a:p>
                  </a:txBody>
                  <a:tcPr marL="91447" marR="91447" marT="45715" marB="45715">
                    <a:solidFill>
                      <a:schemeClr val="tx1">
                        <a:lumMod val="75000"/>
                        <a:lumOff val="25000"/>
                      </a:schemeClr>
                    </a:solidFill>
                  </a:tcPr>
                </a:tc>
                <a:tc>
                  <a:txBody>
                    <a:bodyPr/>
                    <a:lstStyle/>
                    <a:p>
                      <a:pPr algn="ctr"/>
                      <a:r>
                        <a:rPr lang="en-PH" sz="1300" dirty="0" smtClean="0">
                          <a:latin typeface="Arial" panose="020B0604020202020204" pitchFamily="34" charset="0"/>
                          <a:cs typeface="Arial" panose="020B0604020202020204" pitchFamily="34" charset="0"/>
                        </a:rPr>
                        <a:t>2018 </a:t>
                      </a:r>
                    </a:p>
                    <a:p>
                      <a:pPr algn="ctr"/>
                      <a:r>
                        <a:rPr lang="en-PH" sz="1300" dirty="0" smtClean="0">
                          <a:latin typeface="Arial" panose="020B0604020202020204" pitchFamily="34" charset="0"/>
                          <a:cs typeface="Arial" panose="020B0604020202020204" pitchFamily="34" charset="0"/>
                        </a:rPr>
                        <a:t>APP Non-CSE</a:t>
                      </a:r>
                      <a:endParaRPr lang="en-PH" sz="1300" dirty="0">
                        <a:latin typeface="Arial" panose="020B0604020202020204" pitchFamily="34" charset="0"/>
                        <a:cs typeface="Arial" panose="020B0604020202020204" pitchFamily="34" charset="0"/>
                      </a:endParaRPr>
                    </a:p>
                  </a:txBody>
                  <a:tcPr marL="91447" marR="91447" marT="45715" marB="45715" anchor="ctr">
                    <a:solidFill>
                      <a:schemeClr val="tx1">
                        <a:lumMod val="75000"/>
                        <a:lumOff val="25000"/>
                      </a:schemeClr>
                    </a:solidFill>
                  </a:tcPr>
                </a:tc>
                <a:tc>
                  <a:txBody>
                    <a:bodyPr/>
                    <a:lstStyle/>
                    <a:p>
                      <a:pPr algn="ctr"/>
                      <a:r>
                        <a:rPr lang="en-PH" sz="1300" dirty="0" smtClean="0">
                          <a:latin typeface="Arial" panose="020B0604020202020204" pitchFamily="34" charset="0"/>
                          <a:cs typeface="Arial" panose="020B0604020202020204" pitchFamily="34" charset="0"/>
                        </a:rPr>
                        <a:t>Indicative</a:t>
                      </a:r>
                      <a:r>
                        <a:rPr lang="en-PH" sz="1300" baseline="0" dirty="0" smtClean="0">
                          <a:latin typeface="Arial" panose="020B0604020202020204" pitchFamily="34" charset="0"/>
                          <a:cs typeface="Arial" panose="020B0604020202020204" pitchFamily="34" charset="0"/>
                        </a:rPr>
                        <a:t> 2019 APP Non-CSE</a:t>
                      </a:r>
                      <a:endParaRPr lang="en-PH" sz="1300" dirty="0">
                        <a:latin typeface="Arial" panose="020B0604020202020204" pitchFamily="34" charset="0"/>
                        <a:cs typeface="Arial" panose="020B0604020202020204" pitchFamily="34" charset="0"/>
                      </a:endParaRPr>
                    </a:p>
                  </a:txBody>
                  <a:tcPr marL="91447" marR="91447" marT="45715" marB="45715" anchor="ctr">
                    <a:solidFill>
                      <a:schemeClr val="tx1">
                        <a:lumMod val="75000"/>
                        <a:lumOff val="25000"/>
                      </a:schemeClr>
                    </a:solidFill>
                  </a:tcPr>
                </a:tc>
                <a:tc>
                  <a:txBody>
                    <a:bodyPr/>
                    <a:lstStyle/>
                    <a:p>
                      <a:pPr algn="ctr"/>
                      <a:r>
                        <a:rPr lang="en-PH" sz="1300" dirty="0" smtClean="0">
                          <a:latin typeface="Arial" panose="020B0604020202020204" pitchFamily="34" charset="0"/>
                          <a:cs typeface="Arial" panose="020B0604020202020204" pitchFamily="34" charset="0"/>
                        </a:rPr>
                        <a:t>APCPI</a:t>
                      </a:r>
                      <a:endParaRPr lang="en-PH" sz="1300" dirty="0">
                        <a:latin typeface="Arial" panose="020B0604020202020204" pitchFamily="34" charset="0"/>
                        <a:cs typeface="Arial" panose="020B0604020202020204" pitchFamily="34" charset="0"/>
                      </a:endParaRPr>
                    </a:p>
                  </a:txBody>
                  <a:tcPr marL="91447" marR="91447" marT="45715" marB="45715" anchor="ctr">
                    <a:solidFill>
                      <a:schemeClr val="tx1">
                        <a:lumMod val="75000"/>
                        <a:lumOff val="25000"/>
                      </a:schemeClr>
                    </a:solidFill>
                  </a:tcPr>
                </a:tc>
                <a:tc>
                  <a:txBody>
                    <a:bodyPr/>
                    <a:lstStyle/>
                    <a:p>
                      <a:pPr algn="ctr"/>
                      <a:r>
                        <a:rPr lang="en-PH" sz="1300" dirty="0" smtClean="0">
                          <a:latin typeface="Arial" panose="020B0604020202020204" pitchFamily="34" charset="0"/>
                          <a:cs typeface="Arial" panose="020B0604020202020204" pitchFamily="34" charset="0"/>
                        </a:rPr>
                        <a:t>2019 APP CSE</a:t>
                      </a:r>
                      <a:endParaRPr lang="en-PH" sz="1300" dirty="0">
                        <a:latin typeface="Arial" panose="020B0604020202020204" pitchFamily="34" charset="0"/>
                        <a:cs typeface="Arial" panose="020B0604020202020204" pitchFamily="34" charset="0"/>
                      </a:endParaRPr>
                    </a:p>
                  </a:txBody>
                  <a:tcPr marL="91447" marR="91447" marT="45715" marB="45715" anchor="ctr">
                    <a:solidFill>
                      <a:schemeClr val="tx1">
                        <a:lumMod val="75000"/>
                        <a:lumOff val="25000"/>
                      </a:schemeClr>
                    </a:solidFill>
                  </a:tcPr>
                </a:tc>
                <a:tc>
                  <a:txBody>
                    <a:bodyPr/>
                    <a:lstStyle/>
                    <a:p>
                      <a:pPr algn="ctr"/>
                      <a:r>
                        <a:rPr lang="en-PH" sz="1300" dirty="0" smtClean="0">
                          <a:latin typeface="Arial" panose="020B0604020202020204" pitchFamily="34" charset="0"/>
                          <a:cs typeface="Arial" panose="020B0604020202020204" pitchFamily="34" charset="0"/>
                        </a:rPr>
                        <a:t>50% Early Procurement</a:t>
                      </a:r>
                      <a:r>
                        <a:rPr lang="en-PH" sz="1300" baseline="0" dirty="0" smtClean="0">
                          <a:latin typeface="Arial" panose="020B0604020202020204" pitchFamily="34" charset="0"/>
                          <a:cs typeface="Arial" panose="020B0604020202020204" pitchFamily="34" charset="0"/>
                        </a:rPr>
                        <a:t> Activities (</a:t>
                      </a:r>
                      <a:r>
                        <a:rPr lang="en-PH" sz="1300" dirty="0" smtClean="0">
                          <a:latin typeface="Arial" panose="020B0604020202020204" pitchFamily="34" charset="0"/>
                          <a:cs typeface="Arial" panose="020B0604020202020204" pitchFamily="34" charset="0"/>
                        </a:rPr>
                        <a:t>EPA)</a:t>
                      </a:r>
                      <a:endParaRPr lang="en-PH" sz="1300" dirty="0">
                        <a:latin typeface="Arial" panose="020B0604020202020204" pitchFamily="34" charset="0"/>
                        <a:cs typeface="Arial" panose="020B0604020202020204" pitchFamily="34" charset="0"/>
                      </a:endParaRPr>
                    </a:p>
                  </a:txBody>
                  <a:tcPr marL="91447" marR="91447" marT="45715" marB="45715" anchor="ctr">
                    <a:solidFill>
                      <a:schemeClr val="tx1">
                        <a:lumMod val="75000"/>
                        <a:lumOff val="25000"/>
                      </a:schemeClr>
                    </a:solidFill>
                  </a:tcPr>
                </a:tc>
              </a:tr>
              <a:tr h="484667">
                <a:tc>
                  <a:txBody>
                    <a:bodyPr/>
                    <a:lstStyle/>
                    <a:p>
                      <a:pPr algn="l"/>
                      <a:r>
                        <a:rPr lang="en-PH" sz="1300" dirty="0" smtClean="0">
                          <a:latin typeface="Arial" panose="020B0604020202020204" pitchFamily="34" charset="0"/>
                          <a:cs typeface="Arial" panose="020B0604020202020204" pitchFamily="34" charset="0"/>
                        </a:rPr>
                        <a:t>Depts &amp;</a:t>
                      </a:r>
                      <a:r>
                        <a:rPr lang="en-PH" sz="1300" baseline="0" dirty="0" smtClean="0">
                          <a:latin typeface="Arial" panose="020B0604020202020204" pitchFamily="34" charset="0"/>
                          <a:cs typeface="Arial" panose="020B0604020202020204" pitchFamily="34" charset="0"/>
                        </a:rPr>
                        <a:t> A</a:t>
                      </a:r>
                      <a:r>
                        <a:rPr lang="en-PH" sz="1300" dirty="0" smtClean="0">
                          <a:latin typeface="Arial" panose="020B0604020202020204" pitchFamily="34" charset="0"/>
                          <a:cs typeface="Arial" panose="020B0604020202020204" pitchFamily="34" charset="0"/>
                        </a:rPr>
                        <a:t>ttached Agencies</a:t>
                      </a:r>
                      <a:endParaRPr lang="en-PH" sz="1300" b="1" i="1" dirty="0">
                        <a:latin typeface="Arial" panose="020B0604020202020204" pitchFamily="34" charset="0"/>
                        <a:cs typeface="Arial" panose="020B0604020202020204" pitchFamily="34" charset="0"/>
                      </a:endParaRPr>
                    </a:p>
                  </a:txBody>
                  <a:tcPr marL="91447" marR="91447" marT="34286" marB="34286" anchor="ctr"/>
                </a:tc>
                <a:tc>
                  <a:txBody>
                    <a:bodyPr/>
                    <a:lstStyle/>
                    <a:p>
                      <a:pPr algn="ctr"/>
                      <a:r>
                        <a:rPr lang="en-PH" sz="1300" b="1" dirty="0" smtClean="0">
                          <a:latin typeface="Arial" panose="020B0604020202020204" pitchFamily="34" charset="0"/>
                          <a:cs typeface="Arial" panose="020B0604020202020204" pitchFamily="34" charset="0"/>
                        </a:rPr>
                        <a:t>41%</a:t>
                      </a:r>
                    </a:p>
                  </a:txBody>
                  <a:tcPr marL="91447" marR="91447" marT="45715" marB="45715" anchor="ctr"/>
                </a:tc>
                <a:tc>
                  <a:txBody>
                    <a:bodyPr/>
                    <a:lstStyle/>
                    <a:p>
                      <a:pPr marL="0" algn="ctr" defTabSz="914400" rtl="0" eaLnBrk="1" latinLnBrk="0" hangingPunct="1"/>
                      <a:r>
                        <a:rPr lang="en-PH" sz="1300" b="1" dirty="0" smtClean="0">
                          <a:latin typeface="Arial" panose="020B0604020202020204" pitchFamily="34" charset="0"/>
                          <a:cs typeface="Arial" panose="020B0604020202020204" pitchFamily="34" charset="0"/>
                        </a:rPr>
                        <a:t>98%</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91%</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97%</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a:t>
                      </a:r>
                      <a:endParaRPr lang="en-PH" sz="1300" b="1" dirty="0">
                        <a:latin typeface="Arial" panose="020B0604020202020204" pitchFamily="34" charset="0"/>
                        <a:cs typeface="Arial" panose="020B0604020202020204" pitchFamily="34" charset="0"/>
                      </a:endParaRPr>
                    </a:p>
                  </a:txBody>
                  <a:tcPr marL="91447" marR="91447" marT="45715" marB="45715" anchor="ctr"/>
                </a:tc>
              </a:tr>
              <a:tr h="462296">
                <a:tc>
                  <a:txBody>
                    <a:bodyPr/>
                    <a:lstStyle/>
                    <a:p>
                      <a:pPr algn="l"/>
                      <a:r>
                        <a:rPr lang="en-PH" sz="1300" dirty="0" smtClean="0">
                          <a:latin typeface="Arial" panose="020B0604020202020204" pitchFamily="34" charset="0"/>
                          <a:cs typeface="Arial" panose="020B0604020202020204" pitchFamily="34" charset="0"/>
                        </a:rPr>
                        <a:t>COs</a:t>
                      </a:r>
                      <a:r>
                        <a:rPr lang="en-PH" sz="1300" baseline="0" dirty="0" smtClean="0">
                          <a:latin typeface="Arial" panose="020B0604020202020204" pitchFamily="34" charset="0"/>
                          <a:cs typeface="Arial" panose="020B0604020202020204" pitchFamily="34" charset="0"/>
                        </a:rPr>
                        <a:t> and others</a:t>
                      </a:r>
                      <a:endParaRPr lang="en-PH" sz="1300" b="1" i="1" dirty="0">
                        <a:latin typeface="Arial" panose="020B0604020202020204" pitchFamily="34" charset="0"/>
                        <a:cs typeface="Arial" panose="020B0604020202020204" pitchFamily="34" charset="0"/>
                      </a:endParaRPr>
                    </a:p>
                  </a:txBody>
                  <a:tcPr marL="91447" marR="91447" marT="34286" marB="34286" anchor="ctr"/>
                </a:tc>
                <a:tc>
                  <a:txBody>
                    <a:bodyPr/>
                    <a:lstStyle/>
                    <a:p>
                      <a:pPr algn="ctr"/>
                      <a:r>
                        <a:rPr lang="en-PH" sz="1300" b="1" kern="1200" dirty="0" smtClean="0">
                          <a:latin typeface="Arial" panose="020B0604020202020204" pitchFamily="34" charset="0"/>
                          <a:cs typeface="Arial" panose="020B0604020202020204" pitchFamily="34" charset="0"/>
                        </a:rPr>
                        <a:t>0%</a:t>
                      </a:r>
                    </a:p>
                  </a:txBody>
                  <a:tcPr marL="91447" marR="91447" marT="45715" marB="45715" anchor="ctr"/>
                </a:tc>
                <a:tc>
                  <a:txBody>
                    <a:bodyPr/>
                    <a:lstStyle/>
                    <a:p>
                      <a:pPr marL="0" algn="ctr" defTabSz="914400" rtl="0" eaLnBrk="1" latinLnBrk="0" hangingPunct="1"/>
                      <a:r>
                        <a:rPr lang="en-PH" sz="1300" b="1" dirty="0" smtClean="0">
                          <a:latin typeface="Arial" panose="020B0604020202020204" pitchFamily="34" charset="0"/>
                          <a:cs typeface="Arial" panose="020B0604020202020204" pitchFamily="34" charset="0"/>
                        </a:rPr>
                        <a:t>80%</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80%</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100%</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a:t>
                      </a:r>
                      <a:endParaRPr lang="en-PH" sz="1300" b="1" dirty="0">
                        <a:latin typeface="Arial" panose="020B0604020202020204" pitchFamily="34" charset="0"/>
                        <a:cs typeface="Arial" panose="020B0604020202020204" pitchFamily="34" charset="0"/>
                      </a:endParaRPr>
                    </a:p>
                  </a:txBody>
                  <a:tcPr marL="91447" marR="91447" marT="45715" marB="45715" anchor="ctr"/>
                </a:tc>
              </a:tr>
              <a:tr h="462296">
                <a:tc>
                  <a:txBody>
                    <a:bodyPr/>
                    <a:lstStyle/>
                    <a:p>
                      <a:pPr algn="l"/>
                      <a:r>
                        <a:rPr lang="en-PH" sz="1300" dirty="0" smtClean="0">
                          <a:latin typeface="Arial" panose="020B0604020202020204" pitchFamily="34" charset="0"/>
                          <a:cs typeface="Arial" panose="020B0604020202020204" pitchFamily="34" charset="0"/>
                        </a:rPr>
                        <a:t>OEOs</a:t>
                      </a:r>
                      <a:endParaRPr lang="en-PH" sz="1300" b="1" i="1" dirty="0">
                        <a:latin typeface="Arial" panose="020B0604020202020204" pitchFamily="34" charset="0"/>
                        <a:cs typeface="Arial" panose="020B0604020202020204" pitchFamily="34" charset="0"/>
                      </a:endParaRPr>
                    </a:p>
                  </a:txBody>
                  <a:tcPr marL="91447" marR="91447" marT="34286" marB="34286" anchor="ctr"/>
                </a:tc>
                <a:tc>
                  <a:txBody>
                    <a:bodyPr/>
                    <a:lstStyle/>
                    <a:p>
                      <a:pPr marL="0" algn="ctr" defTabSz="914400" rtl="0" eaLnBrk="1" latinLnBrk="0" hangingPunct="1"/>
                      <a:r>
                        <a:rPr lang="en-PH" sz="1300" b="1" kern="1200" dirty="0" smtClean="0">
                          <a:latin typeface="Arial" panose="020B0604020202020204" pitchFamily="34" charset="0"/>
                          <a:cs typeface="Arial" panose="020B0604020202020204" pitchFamily="34" charset="0"/>
                        </a:rPr>
                        <a:t>40%</a:t>
                      </a:r>
                    </a:p>
                  </a:txBody>
                  <a:tcPr marL="91447" marR="91447" marT="45715" marB="45715" anchor="ctr"/>
                </a:tc>
                <a:tc>
                  <a:txBody>
                    <a:bodyPr/>
                    <a:lstStyle/>
                    <a:p>
                      <a:pPr marL="0" algn="ctr" defTabSz="914400" rtl="0" eaLnBrk="1" latinLnBrk="0" hangingPunct="1"/>
                      <a:r>
                        <a:rPr lang="en-PH" sz="1300" b="1" dirty="0" smtClean="0">
                          <a:latin typeface="Arial" panose="020B0604020202020204" pitchFamily="34" charset="0"/>
                          <a:cs typeface="Arial" panose="020B0604020202020204" pitchFamily="34" charset="0"/>
                        </a:rPr>
                        <a:t>97%</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73%</a:t>
                      </a:r>
                    </a:p>
                  </a:txBody>
                  <a:tcPr marL="91447" marR="91447" marT="45715" marB="45715" anchor="ctr"/>
                </a:tc>
                <a:tc>
                  <a:txBody>
                    <a:bodyPr/>
                    <a:lstStyle/>
                    <a:p>
                      <a:pPr marL="0" algn="ctr" defTabSz="914400" rtl="0" eaLnBrk="1" latinLnBrk="0" hangingPunct="1"/>
                      <a:r>
                        <a:rPr lang="en-PH" sz="1300" b="1" kern="1200" dirty="0" smtClean="0">
                          <a:latin typeface="Arial" panose="020B0604020202020204" pitchFamily="34" charset="0"/>
                          <a:cs typeface="Arial" panose="020B0604020202020204" pitchFamily="34" charset="0"/>
                        </a:rPr>
                        <a:t>93%</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a:t>
                      </a:r>
                      <a:endParaRPr lang="en-PH" sz="1300" b="1" dirty="0">
                        <a:latin typeface="Arial" panose="020B0604020202020204" pitchFamily="34" charset="0"/>
                        <a:cs typeface="Arial" panose="020B0604020202020204" pitchFamily="34" charset="0"/>
                      </a:endParaRPr>
                    </a:p>
                  </a:txBody>
                  <a:tcPr marL="91447" marR="91447" marT="45715" marB="45715" anchor="ctr"/>
                </a:tc>
              </a:tr>
              <a:tr h="484667">
                <a:tc>
                  <a:txBody>
                    <a:bodyPr/>
                    <a:lstStyle/>
                    <a:p>
                      <a:pPr algn="l"/>
                      <a:r>
                        <a:rPr lang="en-PH" sz="1300" dirty="0" smtClean="0">
                          <a:latin typeface="Arial" panose="020B0604020202020204" pitchFamily="34" charset="0"/>
                          <a:cs typeface="Arial" panose="020B0604020202020204" pitchFamily="34" charset="0"/>
                        </a:rPr>
                        <a:t>GOCCs covered</a:t>
                      </a:r>
                      <a:r>
                        <a:rPr lang="en-PH" sz="1300" baseline="0" dirty="0" smtClean="0">
                          <a:latin typeface="Arial" panose="020B0604020202020204" pitchFamily="34" charset="0"/>
                          <a:cs typeface="Arial" panose="020B0604020202020204" pitchFamily="34" charset="0"/>
                        </a:rPr>
                        <a:t> by DBM</a:t>
                      </a:r>
                      <a:endParaRPr lang="en-PH" sz="1300" b="1" i="1" dirty="0">
                        <a:latin typeface="Arial" panose="020B0604020202020204" pitchFamily="34" charset="0"/>
                        <a:cs typeface="Arial" panose="020B0604020202020204" pitchFamily="34" charset="0"/>
                      </a:endParaRPr>
                    </a:p>
                  </a:txBody>
                  <a:tcPr marL="91447" marR="91447" marT="34286" marB="34286" anchor="ctr"/>
                </a:tc>
                <a:tc>
                  <a:txBody>
                    <a:bodyPr/>
                    <a:lstStyle/>
                    <a:p>
                      <a:pPr marL="0" algn="ctr" defTabSz="914400" rtl="0" eaLnBrk="1" latinLnBrk="0" hangingPunct="1"/>
                      <a:r>
                        <a:rPr lang="en-PH" sz="1300" b="1" kern="1200" dirty="0" smtClean="0">
                          <a:latin typeface="Arial" panose="020B0604020202020204" pitchFamily="34" charset="0"/>
                          <a:cs typeface="Arial" panose="020B0604020202020204" pitchFamily="34" charset="0"/>
                        </a:rPr>
                        <a:t>53%</a:t>
                      </a:r>
                    </a:p>
                  </a:txBody>
                  <a:tcPr marL="91447" marR="91447" marT="45715" marB="45715" anchor="ctr"/>
                </a:tc>
                <a:tc>
                  <a:txBody>
                    <a:bodyPr/>
                    <a:lstStyle/>
                    <a:p>
                      <a:pPr marL="0" algn="ctr" defTabSz="914400" rtl="0" eaLnBrk="1" latinLnBrk="0" hangingPunct="1"/>
                      <a:r>
                        <a:rPr lang="en-PH" sz="1300" b="1" dirty="0" smtClean="0">
                          <a:latin typeface="Arial" panose="020B0604020202020204" pitchFamily="34" charset="0"/>
                          <a:cs typeface="Arial" panose="020B0604020202020204" pitchFamily="34" charset="0"/>
                        </a:rPr>
                        <a:t>93%</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93%</a:t>
                      </a:r>
                    </a:p>
                  </a:txBody>
                  <a:tcPr marL="91447" marR="91447" marT="45715" marB="45715" anchor="ctr"/>
                </a:tc>
                <a:tc>
                  <a:txBody>
                    <a:bodyPr/>
                    <a:lstStyle/>
                    <a:p>
                      <a:pPr algn="ctr"/>
                      <a:r>
                        <a:rPr lang="en-PH" sz="1300" b="1" kern="1200" dirty="0" smtClean="0">
                          <a:latin typeface="Arial" panose="020B0604020202020204" pitchFamily="34" charset="0"/>
                          <a:cs typeface="Arial" panose="020B0604020202020204" pitchFamily="34" charset="0"/>
                        </a:rPr>
                        <a:t>87%</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a:t>
                      </a:r>
                      <a:endParaRPr lang="en-PH" sz="1300" b="1" dirty="0">
                        <a:latin typeface="Arial" panose="020B0604020202020204" pitchFamily="34" charset="0"/>
                        <a:cs typeface="Arial" panose="020B0604020202020204" pitchFamily="34" charset="0"/>
                      </a:endParaRPr>
                    </a:p>
                  </a:txBody>
                  <a:tcPr marL="91447" marR="91447" marT="45715" marB="45715" anchor="ctr"/>
                </a:tc>
              </a:tr>
              <a:tr h="462296">
                <a:tc>
                  <a:txBody>
                    <a:bodyPr/>
                    <a:lstStyle/>
                    <a:p>
                      <a:pPr algn="l"/>
                      <a:r>
                        <a:rPr lang="en-PH" sz="1300" dirty="0" smtClean="0">
                          <a:latin typeface="Arial" panose="020B0604020202020204" pitchFamily="34" charset="0"/>
                          <a:cs typeface="Arial" panose="020B0604020202020204" pitchFamily="34" charset="0"/>
                        </a:rPr>
                        <a:t>SUCs</a:t>
                      </a:r>
                      <a:endParaRPr lang="en-PH" sz="1300" b="1" i="1" dirty="0">
                        <a:latin typeface="Arial" panose="020B0604020202020204" pitchFamily="34" charset="0"/>
                        <a:cs typeface="Arial" panose="020B0604020202020204" pitchFamily="34" charset="0"/>
                      </a:endParaRPr>
                    </a:p>
                  </a:txBody>
                  <a:tcPr marL="91447" marR="91447" marT="45715" marB="45715" anchor="ctr"/>
                </a:tc>
                <a:tc>
                  <a:txBody>
                    <a:bodyPr/>
                    <a:lstStyle/>
                    <a:p>
                      <a:pPr marL="0" algn="ctr" defTabSz="914400" rtl="0" eaLnBrk="1" latinLnBrk="0" hangingPunct="1"/>
                      <a:r>
                        <a:rPr lang="en-PH" sz="1300" b="1" kern="1200" dirty="0" smtClean="0">
                          <a:latin typeface="Arial" panose="020B0604020202020204" pitchFamily="34" charset="0"/>
                          <a:cs typeface="Arial" panose="020B0604020202020204" pitchFamily="34" charset="0"/>
                        </a:rPr>
                        <a:t>33%</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95%</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91%</a:t>
                      </a:r>
                    </a:p>
                  </a:txBody>
                  <a:tcPr marL="91447" marR="91447" marT="45715" marB="45715" anchor="ctr"/>
                </a:tc>
                <a:tc>
                  <a:txBody>
                    <a:bodyPr/>
                    <a:lstStyle/>
                    <a:p>
                      <a:pPr algn="ctr"/>
                      <a:r>
                        <a:rPr lang="en-PH" sz="1300" b="1" kern="1200" dirty="0" smtClean="0">
                          <a:latin typeface="Arial" panose="020B0604020202020204" pitchFamily="34" charset="0"/>
                          <a:cs typeface="Arial" panose="020B0604020202020204" pitchFamily="34" charset="0"/>
                        </a:rPr>
                        <a:t>79%</a:t>
                      </a:r>
                    </a:p>
                  </a:txBody>
                  <a:tcPr marL="91447" marR="91447" marT="45715" marB="45715" anchor="ctr"/>
                </a:tc>
                <a:tc>
                  <a:txBody>
                    <a:bodyPr/>
                    <a:lstStyle/>
                    <a:p>
                      <a:pPr algn="ctr"/>
                      <a:r>
                        <a:rPr lang="en-PH" sz="1300" b="1" dirty="0" smtClean="0">
                          <a:latin typeface="Arial" panose="020B0604020202020204" pitchFamily="34" charset="0"/>
                          <a:cs typeface="Arial" panose="020B0604020202020204" pitchFamily="34" charset="0"/>
                        </a:rPr>
                        <a:t>-</a:t>
                      </a:r>
                      <a:endParaRPr lang="en-PH" sz="1300" b="1" dirty="0">
                        <a:latin typeface="Arial" panose="020B0604020202020204" pitchFamily="34" charset="0"/>
                        <a:cs typeface="Arial" panose="020B0604020202020204" pitchFamily="34" charset="0"/>
                      </a:endParaRPr>
                    </a:p>
                  </a:txBody>
                  <a:tcPr marL="91447" marR="91447" marT="45715" marB="45715" anchor="ctr"/>
                </a:tc>
              </a:tr>
              <a:tr h="462276">
                <a:tc>
                  <a:txBody>
                    <a:bodyPr/>
                    <a:lstStyle/>
                    <a:p>
                      <a:pPr algn="l"/>
                      <a:r>
                        <a:rPr lang="en-PH" sz="1300" b="1" dirty="0" smtClean="0">
                          <a:solidFill>
                            <a:schemeClr val="bg1"/>
                          </a:solidFill>
                          <a:latin typeface="Arial" panose="020B0604020202020204" pitchFamily="34" charset="0"/>
                          <a:cs typeface="Arial" panose="020B0604020202020204" pitchFamily="34" charset="0"/>
                        </a:rPr>
                        <a:t>TOTAL</a:t>
                      </a:r>
                      <a:endParaRPr lang="en-PH" sz="1300" b="1" dirty="0">
                        <a:solidFill>
                          <a:schemeClr val="bg1"/>
                        </a:solidFill>
                        <a:latin typeface="Arial" panose="020B0604020202020204" pitchFamily="34" charset="0"/>
                        <a:cs typeface="Arial" panose="020B0604020202020204" pitchFamily="34" charset="0"/>
                      </a:endParaRPr>
                    </a:p>
                  </a:txBody>
                  <a:tcPr marL="91447" marR="91447" marT="45715" marB="45715" anchor="ctr">
                    <a:solidFill>
                      <a:schemeClr val="tx1">
                        <a:lumMod val="85000"/>
                        <a:lumOff val="15000"/>
                      </a:schemeClr>
                    </a:solidFill>
                  </a:tcPr>
                </a:tc>
                <a:tc>
                  <a:txBody>
                    <a:bodyPr/>
                    <a:lstStyle/>
                    <a:p>
                      <a:pPr algn="ctr"/>
                      <a:r>
                        <a:rPr lang="en-PH" sz="1300" b="1" dirty="0" smtClean="0">
                          <a:solidFill>
                            <a:schemeClr val="bg1"/>
                          </a:solidFill>
                          <a:latin typeface="Arial" panose="020B0604020202020204" pitchFamily="34" charset="0"/>
                          <a:cs typeface="Arial" panose="020B0604020202020204" pitchFamily="34" charset="0"/>
                        </a:rPr>
                        <a:t>38%</a:t>
                      </a:r>
                    </a:p>
                  </a:txBody>
                  <a:tcPr marL="91447" marR="91447" marT="45715" marB="45715" anchor="ctr">
                    <a:solidFill>
                      <a:schemeClr val="tx1">
                        <a:lumMod val="85000"/>
                        <a:lumOff val="15000"/>
                      </a:schemeClr>
                    </a:solidFill>
                  </a:tcPr>
                </a:tc>
                <a:tc>
                  <a:txBody>
                    <a:bodyPr/>
                    <a:lstStyle/>
                    <a:p>
                      <a:pPr algn="ctr"/>
                      <a:r>
                        <a:rPr lang="en-PH" sz="1300" b="1" dirty="0" smtClean="0">
                          <a:solidFill>
                            <a:schemeClr val="bg1"/>
                          </a:solidFill>
                          <a:latin typeface="Arial" panose="020B0604020202020204" pitchFamily="34" charset="0"/>
                          <a:cs typeface="Arial" panose="020B0604020202020204" pitchFamily="34" charset="0"/>
                        </a:rPr>
                        <a:t>96%</a:t>
                      </a:r>
                    </a:p>
                  </a:txBody>
                  <a:tcPr marL="91447" marR="91447" marT="45715" marB="45715" anchor="ctr">
                    <a:solidFill>
                      <a:schemeClr val="tx1">
                        <a:lumMod val="85000"/>
                        <a:lumOff val="15000"/>
                      </a:schemeClr>
                    </a:solidFill>
                  </a:tcPr>
                </a:tc>
                <a:tc>
                  <a:txBody>
                    <a:bodyPr/>
                    <a:lstStyle/>
                    <a:p>
                      <a:pPr algn="ctr"/>
                      <a:r>
                        <a:rPr lang="en-PH" sz="1300" b="1" dirty="0" smtClean="0">
                          <a:solidFill>
                            <a:schemeClr val="bg1"/>
                          </a:solidFill>
                          <a:latin typeface="Arial" panose="020B0604020202020204" pitchFamily="34" charset="0"/>
                          <a:cs typeface="Arial" panose="020B0604020202020204" pitchFamily="34" charset="0"/>
                        </a:rPr>
                        <a:t>89%</a:t>
                      </a:r>
                    </a:p>
                  </a:txBody>
                  <a:tcPr marL="91447" marR="91447" marT="45715" marB="45715" anchor="ctr">
                    <a:solidFill>
                      <a:schemeClr val="tx1">
                        <a:lumMod val="85000"/>
                        <a:lumOff val="15000"/>
                      </a:schemeClr>
                    </a:solidFill>
                  </a:tcPr>
                </a:tc>
                <a:tc>
                  <a:txBody>
                    <a:bodyPr/>
                    <a:lstStyle/>
                    <a:p>
                      <a:pPr algn="ctr"/>
                      <a:r>
                        <a:rPr lang="en-PH" sz="1300" b="1" dirty="0" smtClean="0">
                          <a:solidFill>
                            <a:schemeClr val="bg1"/>
                          </a:solidFill>
                          <a:latin typeface="Arial" panose="020B0604020202020204" pitchFamily="34" charset="0"/>
                          <a:cs typeface="Arial" panose="020B0604020202020204" pitchFamily="34" charset="0"/>
                        </a:rPr>
                        <a:t>90%</a:t>
                      </a:r>
                    </a:p>
                  </a:txBody>
                  <a:tcPr marL="91447" marR="91447" marT="45715" marB="45715" anchor="ctr">
                    <a:solidFill>
                      <a:schemeClr val="tx1">
                        <a:lumMod val="85000"/>
                        <a:lumOff val="15000"/>
                      </a:schemeClr>
                    </a:solidFill>
                  </a:tcPr>
                </a:tc>
                <a:tc>
                  <a:txBody>
                    <a:bodyPr/>
                    <a:lstStyle/>
                    <a:p>
                      <a:pPr algn="ctr"/>
                      <a:endParaRPr lang="en-PH" sz="1300" b="1" dirty="0">
                        <a:solidFill>
                          <a:schemeClr val="bg1"/>
                        </a:solidFill>
                        <a:latin typeface="Arial" panose="020B0604020202020204" pitchFamily="34" charset="0"/>
                        <a:cs typeface="Arial" panose="020B0604020202020204" pitchFamily="34" charset="0"/>
                      </a:endParaRPr>
                    </a:p>
                  </a:txBody>
                  <a:tcPr marL="91447" marR="91447" marT="45715" marB="45715" anchor="ctr">
                    <a:solidFill>
                      <a:schemeClr val="tx1">
                        <a:lumMod val="85000"/>
                        <a:lumOff val="15000"/>
                      </a:schemeClr>
                    </a:solidFill>
                  </a:tcPr>
                </a:tc>
              </a:tr>
              <a:tr h="462296">
                <a:tc>
                  <a:txBody>
                    <a:bodyPr/>
                    <a:lstStyle/>
                    <a:p>
                      <a:pPr algn="l"/>
                      <a:r>
                        <a:rPr lang="en-PH" sz="1300" i="1" dirty="0" smtClean="0">
                          <a:latin typeface="Arial" panose="020B0604020202020204" pitchFamily="34" charset="0"/>
                          <a:cs typeface="Arial" panose="020B0604020202020204" pitchFamily="34" charset="0"/>
                        </a:rPr>
                        <a:t>GOCCs under GCG</a:t>
                      </a:r>
                      <a:endParaRPr lang="en-PH" sz="1300" b="1" i="1" dirty="0">
                        <a:latin typeface="Arial" panose="020B0604020202020204" pitchFamily="34" charset="0"/>
                        <a:cs typeface="Arial" panose="020B0604020202020204" pitchFamily="34" charset="0"/>
                      </a:endParaRPr>
                    </a:p>
                  </a:txBody>
                  <a:tcPr marL="91447" marR="91447" marT="45715" marB="45715" anchor="ctr">
                    <a:solidFill>
                      <a:schemeClr val="accent1">
                        <a:lumMod val="40000"/>
                        <a:lumOff val="60000"/>
                      </a:schemeClr>
                    </a:solidFill>
                  </a:tcPr>
                </a:tc>
                <a:tc>
                  <a:txBody>
                    <a:bodyPr/>
                    <a:lstStyle/>
                    <a:p>
                      <a:pPr algn="ctr"/>
                      <a:r>
                        <a:rPr lang="en-PH" sz="1300" b="1" dirty="0" smtClean="0">
                          <a:latin typeface="Arial" panose="020B0604020202020204" pitchFamily="34" charset="0"/>
                          <a:cs typeface="Arial" panose="020B0604020202020204" pitchFamily="34" charset="0"/>
                        </a:rPr>
                        <a:t>42%</a:t>
                      </a:r>
                    </a:p>
                  </a:txBody>
                  <a:tcPr marL="91447" marR="91447" marT="45715" marB="45715" anchor="ctr">
                    <a:solidFill>
                      <a:schemeClr val="accent1">
                        <a:lumMod val="40000"/>
                        <a:lumOff val="60000"/>
                      </a:schemeClr>
                    </a:solidFill>
                  </a:tcPr>
                </a:tc>
                <a:tc>
                  <a:txBody>
                    <a:bodyPr/>
                    <a:lstStyle/>
                    <a:p>
                      <a:pPr algn="ctr"/>
                      <a:r>
                        <a:rPr lang="en-PH" sz="1300" b="1" dirty="0" smtClean="0">
                          <a:latin typeface="Arial" panose="020B0604020202020204" pitchFamily="34" charset="0"/>
                          <a:cs typeface="Arial" panose="020B0604020202020204" pitchFamily="34" charset="0"/>
                        </a:rPr>
                        <a:t>63%</a:t>
                      </a:r>
                    </a:p>
                  </a:txBody>
                  <a:tcPr marL="91447" marR="91447" marT="45715" marB="45715" anchor="ctr">
                    <a:solidFill>
                      <a:schemeClr val="accent1">
                        <a:lumMod val="40000"/>
                        <a:lumOff val="60000"/>
                      </a:schemeClr>
                    </a:solidFill>
                  </a:tcPr>
                </a:tc>
                <a:tc>
                  <a:txBody>
                    <a:bodyPr/>
                    <a:lstStyle/>
                    <a:p>
                      <a:pPr marL="0" algn="ctr" defTabSz="914400" rtl="0" eaLnBrk="1" latinLnBrk="0" hangingPunct="1"/>
                      <a:r>
                        <a:rPr lang="en-PH" sz="1300" b="1" kern="1200" dirty="0" smtClean="0">
                          <a:latin typeface="Arial" panose="020B0604020202020204" pitchFamily="34" charset="0"/>
                          <a:cs typeface="Arial" panose="020B0604020202020204" pitchFamily="34" charset="0"/>
                        </a:rPr>
                        <a:t>75%</a:t>
                      </a:r>
                    </a:p>
                  </a:txBody>
                  <a:tcPr marL="91447" marR="91447" marT="45715" marB="45715" anchor="ctr">
                    <a:solidFill>
                      <a:schemeClr val="accent1">
                        <a:lumMod val="40000"/>
                        <a:lumOff val="60000"/>
                      </a:schemeClr>
                    </a:solidFill>
                  </a:tcPr>
                </a:tc>
                <a:tc>
                  <a:txBody>
                    <a:bodyPr/>
                    <a:lstStyle/>
                    <a:p>
                      <a:pPr marL="0" algn="ctr" defTabSz="914400" rtl="0" eaLnBrk="1" latinLnBrk="0" hangingPunct="1"/>
                      <a:r>
                        <a:rPr lang="en-PH" sz="1300" b="1" kern="1200" dirty="0" smtClean="0">
                          <a:latin typeface="Arial" panose="020B0604020202020204" pitchFamily="34" charset="0"/>
                          <a:cs typeface="Arial" panose="020B0604020202020204" pitchFamily="34" charset="0"/>
                        </a:rPr>
                        <a:t>65%</a:t>
                      </a:r>
                    </a:p>
                  </a:txBody>
                  <a:tcPr marL="91447" marR="91447" marT="45715" marB="45715" anchor="ctr">
                    <a:solidFill>
                      <a:schemeClr val="accent1">
                        <a:lumMod val="40000"/>
                        <a:lumOff val="60000"/>
                      </a:schemeClr>
                    </a:solidFill>
                  </a:tcPr>
                </a:tc>
                <a:tc>
                  <a:txBody>
                    <a:bodyPr/>
                    <a:lstStyle/>
                    <a:p>
                      <a:pPr algn="ctr"/>
                      <a:r>
                        <a:rPr lang="en-PH" sz="1300" b="1" dirty="0" smtClean="0">
                          <a:latin typeface="Arial" panose="020B0604020202020204" pitchFamily="34" charset="0"/>
                          <a:cs typeface="Arial" panose="020B0604020202020204" pitchFamily="34" charset="0"/>
                        </a:rPr>
                        <a:t>Awaiting validating result</a:t>
                      </a:r>
                      <a:endParaRPr lang="en-PH" sz="1300" b="1" dirty="0">
                        <a:latin typeface="Arial" panose="020B0604020202020204" pitchFamily="34" charset="0"/>
                        <a:cs typeface="Arial" panose="020B0604020202020204" pitchFamily="34" charset="0"/>
                      </a:endParaRPr>
                    </a:p>
                  </a:txBody>
                  <a:tcPr marL="91447" marR="91447" marT="45715" marB="45715" anchor="ctr">
                    <a:solidFill>
                      <a:schemeClr val="accent1">
                        <a:lumMod val="40000"/>
                        <a:lumOff val="60000"/>
                      </a:schemeClr>
                    </a:solidFill>
                  </a:tcPr>
                </a:tc>
              </a:tr>
              <a:tr h="462296">
                <a:tc>
                  <a:txBody>
                    <a:bodyPr/>
                    <a:lstStyle/>
                    <a:p>
                      <a:pPr algn="l"/>
                      <a:r>
                        <a:rPr lang="en-PH" sz="1300" i="1" dirty="0" smtClean="0">
                          <a:latin typeface="Arial" panose="020B0604020202020204" pitchFamily="34" charset="0"/>
                          <a:cs typeface="Arial" panose="020B0604020202020204" pitchFamily="34" charset="0"/>
                        </a:rPr>
                        <a:t>LWDs</a:t>
                      </a:r>
                      <a:endParaRPr lang="en-PH" sz="1300" b="1" i="1" dirty="0">
                        <a:latin typeface="Arial" panose="020B0604020202020204" pitchFamily="34" charset="0"/>
                        <a:cs typeface="Arial" panose="020B0604020202020204" pitchFamily="34" charset="0"/>
                      </a:endParaRPr>
                    </a:p>
                  </a:txBody>
                  <a:tcPr marL="91447" marR="91447" marT="45715" marB="45715" anchor="ctr">
                    <a:solidFill>
                      <a:schemeClr val="accent1">
                        <a:lumMod val="40000"/>
                        <a:lumOff val="60000"/>
                      </a:schemeClr>
                    </a:solidFill>
                  </a:tcPr>
                </a:tc>
                <a:tc>
                  <a:txBody>
                    <a:bodyPr/>
                    <a:lstStyle/>
                    <a:p>
                      <a:pPr algn="ctr"/>
                      <a:r>
                        <a:rPr lang="en-PH" sz="1300" b="1" dirty="0" smtClean="0">
                          <a:latin typeface="Arial" panose="020B0604020202020204" pitchFamily="34" charset="0"/>
                          <a:cs typeface="Arial" panose="020B0604020202020204" pitchFamily="34" charset="0"/>
                        </a:rPr>
                        <a:t>59%</a:t>
                      </a:r>
                    </a:p>
                  </a:txBody>
                  <a:tcPr marL="91447" marR="91447" marT="45715" marB="45715"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300" b="1" dirty="0" smtClean="0">
                          <a:latin typeface="Arial" panose="020B0604020202020204" pitchFamily="34" charset="0"/>
                          <a:cs typeface="Arial" panose="020B0604020202020204" pitchFamily="34" charset="0"/>
                        </a:rPr>
                        <a:t>69%</a:t>
                      </a:r>
                    </a:p>
                  </a:txBody>
                  <a:tcPr marL="91447" marR="91447" marT="45715" marB="45715" anchor="ctr">
                    <a:solidFill>
                      <a:schemeClr val="accent1">
                        <a:lumMod val="40000"/>
                        <a:lumOff val="60000"/>
                      </a:schemeClr>
                    </a:solidFill>
                  </a:tcPr>
                </a:tc>
                <a:tc>
                  <a:txBody>
                    <a:bodyPr/>
                    <a:lstStyle/>
                    <a:p>
                      <a:pPr algn="ctr"/>
                      <a:r>
                        <a:rPr lang="en-PH" sz="1300" b="1" dirty="0" smtClean="0">
                          <a:latin typeface="Arial" panose="020B0604020202020204" pitchFamily="34" charset="0"/>
                          <a:cs typeface="Arial" panose="020B0604020202020204" pitchFamily="34" charset="0"/>
                        </a:rPr>
                        <a:t>N/A</a:t>
                      </a:r>
                      <a:endParaRPr lang="en-PH" sz="1300" b="1" dirty="0">
                        <a:latin typeface="Arial" panose="020B0604020202020204" pitchFamily="34" charset="0"/>
                        <a:cs typeface="Arial" panose="020B0604020202020204" pitchFamily="34" charset="0"/>
                      </a:endParaRPr>
                    </a:p>
                  </a:txBody>
                  <a:tcPr marL="91447" marR="91447" marT="45715" marB="45715" anchor="ctr">
                    <a:solidFill>
                      <a:schemeClr val="accent1">
                        <a:lumMod val="40000"/>
                        <a:lumOff val="60000"/>
                      </a:schemeClr>
                    </a:solidFill>
                  </a:tcPr>
                </a:tc>
                <a:tc>
                  <a:txBody>
                    <a:bodyPr/>
                    <a:lstStyle/>
                    <a:p>
                      <a:pPr algn="ctr"/>
                      <a:r>
                        <a:rPr lang="en-PH" sz="1300" b="1" dirty="0" smtClean="0">
                          <a:latin typeface="Arial" panose="020B0604020202020204" pitchFamily="34" charset="0"/>
                          <a:cs typeface="Arial" panose="020B0604020202020204" pitchFamily="34" charset="0"/>
                        </a:rPr>
                        <a:t>78%</a:t>
                      </a:r>
                    </a:p>
                  </a:txBody>
                  <a:tcPr marL="91447" marR="91447" marT="45715" marB="45715" anchor="ctr">
                    <a:solidFill>
                      <a:schemeClr val="accent1">
                        <a:lumMod val="40000"/>
                        <a:lumOff val="60000"/>
                      </a:schemeClr>
                    </a:solidFill>
                  </a:tcPr>
                </a:tc>
                <a:tc>
                  <a:txBody>
                    <a:bodyPr/>
                    <a:lstStyle/>
                    <a:p>
                      <a:pPr algn="ctr"/>
                      <a:r>
                        <a:rPr lang="en-PH" sz="1300" b="1" dirty="0" smtClean="0">
                          <a:latin typeface="Arial" panose="020B0604020202020204" pitchFamily="34" charset="0"/>
                          <a:cs typeface="Arial" panose="020B0604020202020204" pitchFamily="34" charset="0"/>
                        </a:rPr>
                        <a:t>N/A</a:t>
                      </a:r>
                      <a:endParaRPr lang="en-PH" sz="1300" b="1" dirty="0">
                        <a:latin typeface="Arial" panose="020B0604020202020204" pitchFamily="34" charset="0"/>
                        <a:cs typeface="Arial" panose="020B0604020202020204" pitchFamily="34" charset="0"/>
                      </a:endParaRPr>
                    </a:p>
                  </a:txBody>
                  <a:tcPr marL="91447" marR="91447" marT="45715" marB="45715" anchor="ctr">
                    <a:solidFill>
                      <a:schemeClr val="accent1">
                        <a:lumMod val="40000"/>
                        <a:lumOff val="60000"/>
                      </a:schemeClr>
                    </a:solidFill>
                  </a:tcPr>
                </a:tc>
              </a:tr>
            </a:tbl>
          </a:graphicData>
        </a:graphic>
      </p:graphicFrame>
      <p:sp>
        <p:nvSpPr>
          <p:cNvPr id="7242" name="Title 1"/>
          <p:cNvSpPr>
            <a:spLocks noGrp="1"/>
          </p:cNvSpPr>
          <p:nvPr>
            <p:ph type="title"/>
          </p:nvPr>
        </p:nvSpPr>
        <p:spPr>
          <a:xfrm>
            <a:off x="-1588" y="-25296"/>
            <a:ext cx="9145588" cy="609600"/>
          </a:xfrm>
        </p:spPr>
        <p:txBody>
          <a:bodyPr>
            <a:normAutofit fontScale="90000"/>
          </a:bodyPr>
          <a:lstStyle/>
          <a:p>
            <a:pPr algn="l" eaLnBrk="1" hangingPunct="1"/>
            <a:r>
              <a:rPr lang="en-PH" altLang="en-US" sz="3200" b="1" dirty="0" smtClean="0">
                <a:solidFill>
                  <a:schemeClr val="tx1">
                    <a:lumMod val="65000"/>
                    <a:lumOff val="35000"/>
                  </a:schemeClr>
                </a:solidFill>
                <a:latin typeface="Arial" panose="020B0604020202020204" pitchFamily="34" charset="0"/>
                <a:cs typeface="Arial" panose="020B0604020202020204" pitchFamily="34" charset="0"/>
              </a:rPr>
              <a:t>FY 2018 Procurement Requirement Compliance </a:t>
            </a:r>
          </a:p>
        </p:txBody>
      </p:sp>
      <p:sp>
        <p:nvSpPr>
          <p:cNvPr id="5" name="TextBox 4"/>
          <p:cNvSpPr txBox="1">
            <a:spLocks noChangeArrowheads="1"/>
          </p:cNvSpPr>
          <p:nvPr/>
        </p:nvSpPr>
        <p:spPr bwMode="auto">
          <a:xfrm>
            <a:off x="4876800" y="4840288"/>
            <a:ext cx="3962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PH" altLang="en-US" sz="1200" i="1" dirty="0">
                <a:latin typeface="Arial Narrow" pitchFamily="34" charset="0"/>
              </a:rPr>
              <a:t>*as of </a:t>
            </a:r>
            <a:r>
              <a:rPr lang="en-PH" altLang="en-US" sz="1200" i="1" dirty="0" smtClean="0">
                <a:latin typeface="Arial Narrow" pitchFamily="34" charset="0"/>
              </a:rPr>
              <a:t>September 26, </a:t>
            </a:r>
            <a:r>
              <a:rPr lang="en-PH" altLang="en-US" sz="1200" i="1" dirty="0">
                <a:latin typeface="Arial Narrow" pitchFamily="34" charset="0"/>
              </a:rPr>
              <a:t>2019</a:t>
            </a:r>
          </a:p>
        </p:txBody>
      </p:sp>
    </p:spTree>
    <p:extLst>
      <p:ext uri="{BB962C8B-B14F-4D97-AF65-F5344CB8AC3E}">
        <p14:creationId xmlns:p14="http://schemas.microsoft.com/office/powerpoint/2010/main" val="32745180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59615554"/>
              </p:ext>
            </p:extLst>
          </p:nvPr>
        </p:nvGraphicFramePr>
        <p:xfrm>
          <a:off x="304800" y="524905"/>
          <a:ext cx="8534399" cy="4418442"/>
        </p:xfrm>
        <a:graphic>
          <a:graphicData uri="http://schemas.openxmlformats.org/drawingml/2006/table">
            <a:tbl>
              <a:tblPr firstRow="1" bandRow="1">
                <a:tableStyleId>{073A0DAA-6AF3-43AB-8588-CEC1D06C72B9}</a:tableStyleId>
              </a:tblPr>
              <a:tblGrid>
                <a:gridCol w="2133601"/>
                <a:gridCol w="1032387"/>
                <a:gridCol w="1376516"/>
                <a:gridCol w="1101213"/>
                <a:gridCol w="1366683"/>
                <a:gridCol w="1523999"/>
              </a:tblGrid>
              <a:tr h="802432">
                <a:tc>
                  <a:txBody>
                    <a:bodyPr/>
                    <a:lstStyle/>
                    <a:p>
                      <a:endParaRPr lang="en-PH" sz="1200" dirty="0">
                        <a:latin typeface="Arial" panose="020B0604020202020204" pitchFamily="34" charset="0"/>
                        <a:cs typeface="Arial" panose="020B0604020202020204" pitchFamily="34" charset="0"/>
                      </a:endParaRPr>
                    </a:p>
                  </a:txBody>
                  <a:tcPr marT="45734" marB="45734">
                    <a:solidFill>
                      <a:schemeClr val="tx1">
                        <a:lumMod val="75000"/>
                        <a:lumOff val="25000"/>
                      </a:schemeClr>
                    </a:solidFill>
                  </a:tcPr>
                </a:tc>
                <a:tc>
                  <a:txBody>
                    <a:bodyPr/>
                    <a:lstStyle/>
                    <a:p>
                      <a:pPr algn="ctr"/>
                      <a:r>
                        <a:rPr lang="en-PH" sz="1200" dirty="0" smtClean="0">
                          <a:latin typeface="Arial" panose="020B0604020202020204" pitchFamily="34" charset="0"/>
                          <a:cs typeface="Arial" panose="020B0604020202020204" pitchFamily="34" charset="0"/>
                        </a:rPr>
                        <a:t>COA FS</a:t>
                      </a:r>
                      <a:endParaRPr lang="en-PH" sz="1200" dirty="0">
                        <a:latin typeface="Arial" panose="020B0604020202020204" pitchFamily="34" charset="0"/>
                        <a:cs typeface="Arial" panose="020B0604020202020204" pitchFamily="34" charset="0"/>
                      </a:endParaRPr>
                    </a:p>
                  </a:txBody>
                  <a:tcPr marT="45734" marB="45734" anchor="ctr">
                    <a:solidFill>
                      <a:schemeClr val="tx1">
                        <a:lumMod val="75000"/>
                        <a:lumOff val="25000"/>
                      </a:schemeClr>
                    </a:solidFill>
                  </a:tcPr>
                </a:tc>
                <a:tc>
                  <a:txBody>
                    <a:bodyPr/>
                    <a:lstStyle/>
                    <a:p>
                      <a:pPr algn="ctr"/>
                      <a:r>
                        <a:rPr lang="en-PH" sz="1200" dirty="0" smtClean="0">
                          <a:latin typeface="Arial" panose="020B0604020202020204" pitchFamily="34" charset="0"/>
                          <a:cs typeface="Arial" panose="020B0604020202020204" pitchFamily="34" charset="0"/>
                        </a:rPr>
                        <a:t>Sustained Compliance to AAR</a:t>
                      </a:r>
                      <a:endParaRPr lang="en-PH" sz="1200" dirty="0">
                        <a:latin typeface="Arial" panose="020B0604020202020204" pitchFamily="34" charset="0"/>
                        <a:cs typeface="Arial" panose="020B0604020202020204" pitchFamily="34" charset="0"/>
                      </a:endParaRPr>
                    </a:p>
                  </a:txBody>
                  <a:tcPr marT="45734" marB="45734" anchor="ctr">
                    <a:solidFill>
                      <a:schemeClr val="tx1">
                        <a:lumMod val="75000"/>
                        <a:lumOff val="25000"/>
                      </a:schemeClr>
                    </a:solidFill>
                  </a:tcPr>
                </a:tc>
                <a:tc>
                  <a:txBody>
                    <a:bodyPr/>
                    <a:lstStyle/>
                    <a:p>
                      <a:pPr algn="ctr"/>
                      <a:r>
                        <a:rPr lang="en-PH" sz="1200" dirty="0" smtClean="0">
                          <a:latin typeface="Arial" panose="020B0604020202020204" pitchFamily="34" charset="0"/>
                          <a:cs typeface="Arial" panose="020B0604020202020204" pitchFamily="34" charset="0"/>
                        </a:rPr>
                        <a:t>FOI Program</a:t>
                      </a:r>
                      <a:endParaRPr lang="en-PH" sz="1200" dirty="0">
                        <a:latin typeface="Arial" panose="020B0604020202020204" pitchFamily="34" charset="0"/>
                        <a:cs typeface="Arial" panose="020B0604020202020204" pitchFamily="34" charset="0"/>
                      </a:endParaRPr>
                    </a:p>
                  </a:txBody>
                  <a:tcPr marT="45734" marB="45734" anchor="ctr">
                    <a:solidFill>
                      <a:schemeClr val="tx1">
                        <a:lumMod val="75000"/>
                        <a:lumOff val="25000"/>
                      </a:schemeClr>
                    </a:solidFill>
                  </a:tcPr>
                </a:tc>
                <a:tc>
                  <a:txBody>
                    <a:bodyPr/>
                    <a:lstStyle/>
                    <a:p>
                      <a:pPr algn="ctr"/>
                      <a:r>
                        <a:rPr lang="en-PH" sz="1200" dirty="0" smtClean="0">
                          <a:latin typeface="Arial" panose="020B0604020202020204" pitchFamily="34" charset="0"/>
                          <a:cs typeface="Arial" panose="020B0604020202020204" pitchFamily="34" charset="0"/>
                        </a:rPr>
                        <a:t>Review</a:t>
                      </a:r>
                      <a:r>
                        <a:rPr lang="en-PH" sz="1200" baseline="0" dirty="0" smtClean="0">
                          <a:latin typeface="Arial" panose="020B0604020202020204" pitchFamily="34" charset="0"/>
                          <a:cs typeface="Arial" panose="020B0604020202020204" pitchFamily="34" charset="0"/>
                        </a:rPr>
                        <a:t> </a:t>
                      </a:r>
                    </a:p>
                    <a:p>
                      <a:pPr algn="ctr"/>
                      <a:r>
                        <a:rPr lang="en-PH" sz="1200" baseline="0" dirty="0" smtClean="0">
                          <a:latin typeface="Arial" panose="020B0604020202020204" pitchFamily="34" charset="0"/>
                          <a:cs typeface="Arial" panose="020B0604020202020204" pitchFamily="34" charset="0"/>
                        </a:rPr>
                        <a:t>and Compliance Procedure of </a:t>
                      </a:r>
                      <a:r>
                        <a:rPr lang="en-PH" sz="1200" dirty="0" smtClean="0">
                          <a:latin typeface="Arial" panose="020B0604020202020204" pitchFamily="34" charset="0"/>
                          <a:cs typeface="Arial" panose="020B0604020202020204" pitchFamily="34" charset="0"/>
                        </a:rPr>
                        <a:t>SALN</a:t>
                      </a:r>
                      <a:endParaRPr lang="en-PH" sz="1200" dirty="0">
                        <a:latin typeface="Arial" panose="020B0604020202020204" pitchFamily="34" charset="0"/>
                        <a:cs typeface="Arial" panose="020B0604020202020204" pitchFamily="34" charset="0"/>
                      </a:endParaRPr>
                    </a:p>
                  </a:txBody>
                  <a:tcPr marT="45734" marB="45734" anchor="ctr">
                    <a:solidFill>
                      <a:schemeClr val="tx1">
                        <a:lumMod val="75000"/>
                        <a:lumOff val="25000"/>
                      </a:schemeClr>
                    </a:solidFill>
                  </a:tcPr>
                </a:tc>
                <a:tc>
                  <a:txBody>
                    <a:bodyPr/>
                    <a:lstStyle/>
                    <a:p>
                      <a:pPr algn="ctr"/>
                      <a:r>
                        <a:rPr lang="en-PH" sz="1200" baseline="0" dirty="0" smtClean="0">
                          <a:latin typeface="Arial" panose="020B0604020202020204" pitchFamily="34" charset="0"/>
                          <a:cs typeface="Arial" panose="020B0604020202020204" pitchFamily="34" charset="0"/>
                        </a:rPr>
                        <a:t>S</a:t>
                      </a:r>
                      <a:r>
                        <a:rPr lang="en-PH" sz="1200" dirty="0" smtClean="0">
                          <a:latin typeface="Arial" panose="020B0604020202020204" pitchFamily="34" charset="0"/>
                          <a:cs typeface="Arial" panose="020B0604020202020204" pitchFamily="34" charset="0"/>
                        </a:rPr>
                        <a:t>RR</a:t>
                      </a:r>
                      <a:endParaRPr lang="en-PH" sz="1200" dirty="0">
                        <a:latin typeface="Arial" panose="020B0604020202020204" pitchFamily="34" charset="0"/>
                        <a:cs typeface="Arial" panose="020B0604020202020204" pitchFamily="34" charset="0"/>
                      </a:endParaRPr>
                    </a:p>
                  </a:txBody>
                  <a:tcPr marT="45734" marB="45734" anchor="ctr">
                    <a:solidFill>
                      <a:schemeClr val="tx1">
                        <a:lumMod val="75000"/>
                        <a:lumOff val="25000"/>
                      </a:schemeClr>
                    </a:solidFill>
                  </a:tcPr>
                </a:tc>
              </a:tr>
              <a:tr h="445807">
                <a:tc>
                  <a:txBody>
                    <a:bodyPr/>
                    <a:lstStyle/>
                    <a:p>
                      <a:pPr algn="l"/>
                      <a:r>
                        <a:rPr lang="en-PH" sz="1200" dirty="0" smtClean="0">
                          <a:latin typeface="Arial" panose="020B0604020202020204" pitchFamily="34" charset="0"/>
                          <a:cs typeface="Arial" panose="020B0604020202020204" pitchFamily="34" charset="0"/>
                        </a:rPr>
                        <a:t>Depts &amp;</a:t>
                      </a:r>
                      <a:r>
                        <a:rPr lang="en-PH" sz="1200" baseline="0" dirty="0" smtClean="0">
                          <a:latin typeface="Arial" panose="020B0604020202020204" pitchFamily="34" charset="0"/>
                          <a:cs typeface="Arial" panose="020B0604020202020204" pitchFamily="34" charset="0"/>
                        </a:rPr>
                        <a:t> A</a:t>
                      </a:r>
                      <a:r>
                        <a:rPr lang="en-PH" sz="1200" dirty="0" smtClean="0">
                          <a:latin typeface="Arial" panose="020B0604020202020204" pitchFamily="34" charset="0"/>
                          <a:cs typeface="Arial" panose="020B0604020202020204" pitchFamily="34" charset="0"/>
                        </a:rPr>
                        <a:t>ttached Agencies</a:t>
                      </a:r>
                      <a:endParaRPr lang="en-PH" sz="1200" b="1" i="1" dirty="0">
                        <a:latin typeface="Arial" panose="020B0604020202020204" pitchFamily="34" charset="0"/>
                        <a:cs typeface="Arial" panose="020B0604020202020204" pitchFamily="34" charset="0"/>
                      </a:endParaRPr>
                    </a:p>
                  </a:txBody>
                  <a:tcPr marT="34300" marB="34300" anchor="ctr"/>
                </a:tc>
                <a:tc>
                  <a:txBody>
                    <a:bodyPr/>
                    <a:lstStyle/>
                    <a:p>
                      <a:pPr algn="ctr"/>
                      <a:r>
                        <a:rPr lang="en-PH" sz="1200" b="1" dirty="0" smtClean="0">
                          <a:latin typeface="Arial" panose="020B0604020202020204" pitchFamily="34" charset="0"/>
                          <a:cs typeface="Arial" panose="020B0604020202020204" pitchFamily="34" charset="0"/>
                        </a:rPr>
                        <a:t>99%</a:t>
                      </a:r>
                    </a:p>
                  </a:txBody>
                  <a:tcPr marT="45734" marB="45734" anchor="ctr"/>
                </a:tc>
                <a:tc>
                  <a:txBody>
                    <a:bodyPr/>
                    <a:lstStyle/>
                    <a:p>
                      <a:pPr marL="0" algn="ctr" defTabSz="914400" rtl="0" eaLnBrk="1" latinLnBrk="0" hangingPunct="1"/>
                      <a:r>
                        <a:rPr lang="en-PH" sz="1200" b="1" dirty="0" smtClean="0">
                          <a:latin typeface="Arial" panose="020B0604020202020204" pitchFamily="34" charset="0"/>
                          <a:cs typeface="Arial" panose="020B0604020202020204" pitchFamily="34" charset="0"/>
                        </a:rPr>
                        <a:t>95%</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91%</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a:t>
                      </a:r>
                      <a:endParaRPr lang="en-PH" sz="1200" b="1" dirty="0">
                        <a:latin typeface="Arial" panose="020B0604020202020204" pitchFamily="34" charset="0"/>
                        <a:cs typeface="Arial" panose="020B0604020202020204" pitchFamily="34" charset="0"/>
                      </a:endParaRP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80%</a:t>
                      </a:r>
                    </a:p>
                    <a:p>
                      <a:pPr algn="ctr"/>
                      <a:endParaRPr lang="en-PH" sz="1200" b="1" dirty="0">
                        <a:latin typeface="Arial" panose="020B0604020202020204" pitchFamily="34" charset="0"/>
                        <a:cs typeface="Arial" panose="020B0604020202020204" pitchFamily="34" charset="0"/>
                      </a:endParaRPr>
                    </a:p>
                  </a:txBody>
                  <a:tcPr marT="45734" marB="45734" anchor="ctr"/>
                </a:tc>
              </a:tr>
              <a:tr h="445807">
                <a:tc>
                  <a:txBody>
                    <a:bodyPr/>
                    <a:lstStyle/>
                    <a:p>
                      <a:pPr algn="l"/>
                      <a:r>
                        <a:rPr lang="en-PH" sz="1200" dirty="0" smtClean="0">
                          <a:latin typeface="Arial" panose="020B0604020202020204" pitchFamily="34" charset="0"/>
                          <a:cs typeface="Arial" panose="020B0604020202020204" pitchFamily="34" charset="0"/>
                        </a:rPr>
                        <a:t>COs</a:t>
                      </a:r>
                      <a:r>
                        <a:rPr lang="en-PH" sz="1200" baseline="0" dirty="0" smtClean="0">
                          <a:latin typeface="Arial" panose="020B0604020202020204" pitchFamily="34" charset="0"/>
                          <a:cs typeface="Arial" panose="020B0604020202020204" pitchFamily="34" charset="0"/>
                        </a:rPr>
                        <a:t> and others</a:t>
                      </a:r>
                      <a:endParaRPr lang="en-PH" sz="1200" b="1" i="1" dirty="0">
                        <a:latin typeface="Arial" panose="020B0604020202020204" pitchFamily="34" charset="0"/>
                        <a:cs typeface="Arial" panose="020B0604020202020204" pitchFamily="34" charset="0"/>
                      </a:endParaRPr>
                    </a:p>
                  </a:txBody>
                  <a:tcPr marT="34300" marB="34300" anchor="ctr"/>
                </a:tc>
                <a:tc>
                  <a:txBody>
                    <a:bodyPr/>
                    <a:lstStyle/>
                    <a:p>
                      <a:pPr algn="ctr"/>
                      <a:r>
                        <a:rPr lang="en-PH" sz="1200" b="1" kern="1200" dirty="0" smtClean="0">
                          <a:latin typeface="Arial" panose="020B0604020202020204" pitchFamily="34" charset="0"/>
                          <a:cs typeface="Arial" panose="020B0604020202020204" pitchFamily="34" charset="0"/>
                        </a:rPr>
                        <a:t>100%</a:t>
                      </a:r>
                    </a:p>
                  </a:txBody>
                  <a:tcPr marT="45734" marB="45734" anchor="ctr"/>
                </a:tc>
                <a:tc>
                  <a:txBody>
                    <a:bodyPr/>
                    <a:lstStyle/>
                    <a:p>
                      <a:pPr marL="0" algn="ctr" defTabSz="914400" rtl="0" eaLnBrk="1" latinLnBrk="0" hangingPunct="1"/>
                      <a:r>
                        <a:rPr lang="en-PH" sz="1200" b="1" dirty="0" smtClean="0">
                          <a:latin typeface="Arial" panose="020B0604020202020204" pitchFamily="34" charset="0"/>
                          <a:cs typeface="Arial" panose="020B0604020202020204" pitchFamily="34" charset="0"/>
                        </a:rPr>
                        <a:t>80%</a:t>
                      </a:r>
                    </a:p>
                  </a:txBody>
                  <a:tcPr marT="45734" marB="45734" anchor="ctr"/>
                </a:tc>
                <a:tc>
                  <a:txBody>
                    <a:bodyPr/>
                    <a:lstStyle/>
                    <a:p>
                      <a:pPr algn="ctr"/>
                      <a:r>
                        <a:rPr lang="en-PH" sz="1200" b="1" i="1" dirty="0" smtClean="0">
                          <a:latin typeface="Arial" panose="020B0604020202020204" pitchFamily="34" charset="0"/>
                          <a:cs typeface="Arial" panose="020B0604020202020204" pitchFamily="34" charset="0"/>
                        </a:rPr>
                        <a:t>Not covered</a:t>
                      </a:r>
                      <a:r>
                        <a:rPr lang="en-PH" sz="1200" b="1" i="1" baseline="0" dirty="0" smtClean="0">
                          <a:latin typeface="Arial" panose="020B0604020202020204" pitchFamily="34" charset="0"/>
                          <a:cs typeface="Arial" panose="020B0604020202020204" pitchFamily="34" charset="0"/>
                        </a:rPr>
                        <a:t> by FOI</a:t>
                      </a:r>
                      <a:endParaRPr lang="en-PH" sz="1200" b="1" i="1" dirty="0">
                        <a:latin typeface="Arial" panose="020B0604020202020204" pitchFamily="34" charset="0"/>
                        <a:cs typeface="Arial" panose="020B0604020202020204" pitchFamily="34" charset="0"/>
                      </a:endParaRP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a:t>
                      </a:r>
                      <a:endParaRPr lang="en-PH" sz="1200" b="1" dirty="0">
                        <a:latin typeface="Arial" panose="020B0604020202020204" pitchFamily="34" charset="0"/>
                        <a:cs typeface="Arial" panose="020B0604020202020204" pitchFamily="34" charset="0"/>
                      </a:endParaRP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80%</a:t>
                      </a:r>
                    </a:p>
                  </a:txBody>
                  <a:tcPr marT="45734" marB="45734" anchor="ctr"/>
                </a:tc>
              </a:tr>
              <a:tr h="445807">
                <a:tc>
                  <a:txBody>
                    <a:bodyPr/>
                    <a:lstStyle/>
                    <a:p>
                      <a:pPr algn="l"/>
                      <a:r>
                        <a:rPr lang="en-PH" sz="1200" dirty="0" smtClean="0">
                          <a:latin typeface="Arial" panose="020B0604020202020204" pitchFamily="34" charset="0"/>
                          <a:cs typeface="Arial" panose="020B0604020202020204" pitchFamily="34" charset="0"/>
                        </a:rPr>
                        <a:t>OEOs</a:t>
                      </a:r>
                      <a:endParaRPr lang="en-PH" sz="1200" b="1" i="1" dirty="0">
                        <a:latin typeface="Arial" panose="020B0604020202020204" pitchFamily="34" charset="0"/>
                        <a:cs typeface="Arial" panose="020B0604020202020204" pitchFamily="34" charset="0"/>
                      </a:endParaRPr>
                    </a:p>
                  </a:txBody>
                  <a:tcPr marT="34300" marB="34300" anchor="ctr"/>
                </a:tc>
                <a:tc>
                  <a:txBody>
                    <a:bodyPr/>
                    <a:lstStyle/>
                    <a:p>
                      <a:pPr marL="0" algn="ctr" defTabSz="914400" rtl="0" eaLnBrk="1" latinLnBrk="0" hangingPunct="1"/>
                      <a:r>
                        <a:rPr lang="en-PH" sz="1200" b="1" kern="1200" dirty="0" smtClean="0">
                          <a:latin typeface="Arial" panose="020B0604020202020204" pitchFamily="34" charset="0"/>
                          <a:cs typeface="Arial" panose="020B0604020202020204" pitchFamily="34" charset="0"/>
                        </a:rPr>
                        <a:t>100%</a:t>
                      </a:r>
                    </a:p>
                    <a:p>
                      <a:pPr algn="ctr"/>
                      <a:endParaRPr lang="en-PH" sz="1200" b="1" dirty="0" smtClean="0">
                        <a:latin typeface="Arial" panose="020B0604020202020204" pitchFamily="34" charset="0"/>
                        <a:cs typeface="Arial" panose="020B0604020202020204" pitchFamily="34" charset="0"/>
                      </a:endParaRPr>
                    </a:p>
                  </a:txBody>
                  <a:tcPr marT="45734" marB="45734" anchor="ctr"/>
                </a:tc>
                <a:tc>
                  <a:txBody>
                    <a:bodyPr/>
                    <a:lstStyle/>
                    <a:p>
                      <a:pPr marL="0" algn="ctr" defTabSz="914400" rtl="0" eaLnBrk="1" latinLnBrk="0" hangingPunct="1"/>
                      <a:r>
                        <a:rPr lang="en-PH" sz="1200" b="1" dirty="0" smtClean="0">
                          <a:latin typeface="Arial" panose="020B0604020202020204" pitchFamily="34" charset="0"/>
                          <a:cs typeface="Arial" panose="020B0604020202020204" pitchFamily="34" charset="0"/>
                        </a:rPr>
                        <a:t>100%</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97%</a:t>
                      </a:r>
                    </a:p>
                  </a:txBody>
                  <a:tcPr marT="45734" marB="45734" anchor="ctr"/>
                </a:tc>
                <a:tc>
                  <a:txBody>
                    <a:bodyPr/>
                    <a:lstStyle/>
                    <a:p>
                      <a:pPr marL="0" algn="ctr" defTabSz="914400" rtl="0" eaLnBrk="1" latinLnBrk="0" hangingPunct="1"/>
                      <a:r>
                        <a:rPr lang="en-PH" sz="1200" b="1" dirty="0" smtClean="0">
                          <a:latin typeface="Arial" panose="020B0604020202020204" pitchFamily="34" charset="0"/>
                          <a:cs typeface="Arial" panose="020B0604020202020204" pitchFamily="34" charset="0"/>
                        </a:rPr>
                        <a:t>-</a:t>
                      </a:r>
                      <a:endParaRPr lang="en-PH" sz="1200" b="1" dirty="0">
                        <a:latin typeface="Arial" panose="020B0604020202020204" pitchFamily="34" charset="0"/>
                        <a:cs typeface="Arial" panose="020B0604020202020204" pitchFamily="34" charset="0"/>
                      </a:endParaRPr>
                    </a:p>
                  </a:txBody>
                  <a:tcPr marT="45734" marB="45734" anchor="ctr"/>
                </a:tc>
                <a:tc>
                  <a:txBody>
                    <a:bodyPr/>
                    <a:lstStyle/>
                    <a:p>
                      <a:pPr marL="0" algn="ctr" defTabSz="914400" rtl="0" eaLnBrk="1" latinLnBrk="0" hangingPunct="1"/>
                      <a:r>
                        <a:rPr lang="en-PH" sz="1200" b="1" kern="1200" dirty="0" smtClean="0">
                          <a:latin typeface="Arial" panose="020B0604020202020204" pitchFamily="34" charset="0"/>
                          <a:cs typeface="Arial" panose="020B0604020202020204" pitchFamily="34" charset="0"/>
                        </a:rPr>
                        <a:t>87%</a:t>
                      </a:r>
                    </a:p>
                  </a:txBody>
                  <a:tcPr marT="45734" marB="45734" anchor="ctr"/>
                </a:tc>
              </a:tr>
              <a:tr h="436438">
                <a:tc>
                  <a:txBody>
                    <a:bodyPr/>
                    <a:lstStyle/>
                    <a:p>
                      <a:pPr algn="l"/>
                      <a:r>
                        <a:rPr lang="en-PH" sz="1200" dirty="0" smtClean="0">
                          <a:latin typeface="Arial" panose="020B0604020202020204" pitchFamily="34" charset="0"/>
                          <a:cs typeface="Arial" panose="020B0604020202020204" pitchFamily="34" charset="0"/>
                        </a:rPr>
                        <a:t>GOCCs covered</a:t>
                      </a:r>
                      <a:r>
                        <a:rPr lang="en-PH" sz="1200" baseline="0" dirty="0" smtClean="0">
                          <a:latin typeface="Arial" panose="020B0604020202020204" pitchFamily="34" charset="0"/>
                          <a:cs typeface="Arial" panose="020B0604020202020204" pitchFamily="34" charset="0"/>
                        </a:rPr>
                        <a:t> by DBM</a:t>
                      </a:r>
                      <a:endParaRPr lang="en-PH" sz="1200" b="1" i="1" dirty="0">
                        <a:latin typeface="Arial" panose="020B0604020202020204" pitchFamily="34" charset="0"/>
                        <a:cs typeface="Arial" panose="020B0604020202020204" pitchFamily="34" charset="0"/>
                      </a:endParaRPr>
                    </a:p>
                  </a:txBody>
                  <a:tcPr marT="34300" marB="34300" anchor="ctr"/>
                </a:tc>
                <a:tc>
                  <a:txBody>
                    <a:bodyPr/>
                    <a:lstStyle/>
                    <a:p>
                      <a:pPr marL="0" algn="ctr" defTabSz="914400" rtl="0" eaLnBrk="1" latinLnBrk="0" hangingPunct="1"/>
                      <a:r>
                        <a:rPr lang="en-PH" sz="1200" b="1" kern="1200" dirty="0" smtClean="0">
                          <a:latin typeface="Arial" panose="020B0604020202020204" pitchFamily="34" charset="0"/>
                          <a:cs typeface="Arial" panose="020B0604020202020204" pitchFamily="34" charset="0"/>
                        </a:rPr>
                        <a:t>100%</a:t>
                      </a:r>
                    </a:p>
                  </a:txBody>
                  <a:tcPr marT="45734" marB="45734" anchor="ctr"/>
                </a:tc>
                <a:tc>
                  <a:txBody>
                    <a:bodyPr/>
                    <a:lstStyle/>
                    <a:p>
                      <a:pPr marL="0" algn="ctr" defTabSz="914400" rtl="0" eaLnBrk="1" latinLnBrk="0" hangingPunct="1"/>
                      <a:r>
                        <a:rPr lang="en-PH" sz="1200" b="1" dirty="0" smtClean="0">
                          <a:latin typeface="Arial" panose="020B0604020202020204" pitchFamily="34" charset="0"/>
                          <a:cs typeface="Arial" panose="020B0604020202020204" pitchFamily="34" charset="0"/>
                        </a:rPr>
                        <a:t>87%</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87%</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a:t>
                      </a:r>
                      <a:endParaRPr lang="en-PH" sz="1200" b="1" dirty="0">
                        <a:latin typeface="Arial" panose="020B0604020202020204" pitchFamily="34" charset="0"/>
                        <a:cs typeface="Arial" panose="020B0604020202020204" pitchFamily="34" charset="0"/>
                      </a:endParaRPr>
                    </a:p>
                  </a:txBody>
                  <a:tcPr marT="45734" marB="45734" anchor="ctr"/>
                </a:tc>
                <a:tc>
                  <a:txBody>
                    <a:bodyPr/>
                    <a:lstStyle/>
                    <a:p>
                      <a:pPr algn="ctr"/>
                      <a:r>
                        <a:rPr lang="en-PH" sz="1200" b="1" kern="1200" dirty="0" smtClean="0">
                          <a:latin typeface="Arial" panose="020B0604020202020204" pitchFamily="34" charset="0"/>
                          <a:cs typeface="Arial" panose="020B0604020202020204" pitchFamily="34" charset="0"/>
                        </a:rPr>
                        <a:t>73%</a:t>
                      </a:r>
                    </a:p>
                  </a:txBody>
                  <a:tcPr marT="45734" marB="45734" anchor="ctr"/>
                </a:tc>
              </a:tr>
              <a:tr h="436438">
                <a:tc>
                  <a:txBody>
                    <a:bodyPr/>
                    <a:lstStyle/>
                    <a:p>
                      <a:pPr algn="l"/>
                      <a:r>
                        <a:rPr lang="en-PH" sz="1200" dirty="0" smtClean="0">
                          <a:latin typeface="Arial" panose="020B0604020202020204" pitchFamily="34" charset="0"/>
                          <a:cs typeface="Arial" panose="020B0604020202020204" pitchFamily="34" charset="0"/>
                        </a:rPr>
                        <a:t>SUCs</a:t>
                      </a:r>
                      <a:endParaRPr lang="en-PH" sz="1200" b="1" i="1" dirty="0">
                        <a:latin typeface="Arial" panose="020B0604020202020204" pitchFamily="34" charset="0"/>
                        <a:cs typeface="Arial" panose="020B0604020202020204" pitchFamily="34" charset="0"/>
                      </a:endParaRPr>
                    </a:p>
                  </a:txBody>
                  <a:tcPr marT="45734" marB="45734" anchor="ctr"/>
                </a:tc>
                <a:tc>
                  <a:txBody>
                    <a:bodyPr/>
                    <a:lstStyle/>
                    <a:p>
                      <a:pPr marL="0" algn="ctr" defTabSz="914400" rtl="0" eaLnBrk="1" latinLnBrk="0" hangingPunct="1"/>
                      <a:r>
                        <a:rPr lang="en-PH" sz="1200" b="1" kern="1200" dirty="0" smtClean="0">
                          <a:latin typeface="Arial" panose="020B0604020202020204" pitchFamily="34" charset="0"/>
                          <a:cs typeface="Arial" panose="020B0604020202020204" pitchFamily="34" charset="0"/>
                        </a:rPr>
                        <a:t>100%</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85%</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93%</a:t>
                      </a:r>
                    </a:p>
                  </a:txBody>
                  <a:tcPr marT="45734" marB="45734" anchor="ctr"/>
                </a:tc>
                <a:tc>
                  <a:txBody>
                    <a:bodyPr/>
                    <a:lstStyle/>
                    <a:p>
                      <a:pPr algn="ctr"/>
                      <a:r>
                        <a:rPr lang="en-PH" sz="1200" b="1" dirty="0" smtClean="0">
                          <a:latin typeface="Arial" panose="020B0604020202020204" pitchFamily="34" charset="0"/>
                          <a:cs typeface="Arial" panose="020B0604020202020204" pitchFamily="34" charset="0"/>
                        </a:rPr>
                        <a:t>-</a:t>
                      </a:r>
                      <a:endParaRPr lang="en-PH" sz="1200" b="1" dirty="0">
                        <a:latin typeface="Arial" panose="020B0604020202020204" pitchFamily="34" charset="0"/>
                        <a:cs typeface="Arial" panose="020B0604020202020204" pitchFamily="34" charset="0"/>
                      </a:endParaRPr>
                    </a:p>
                  </a:txBody>
                  <a:tcPr marT="45734" marB="45734" anchor="ctr"/>
                </a:tc>
                <a:tc>
                  <a:txBody>
                    <a:bodyPr/>
                    <a:lstStyle/>
                    <a:p>
                      <a:pPr algn="ctr"/>
                      <a:r>
                        <a:rPr lang="en-PH" sz="1200" b="1" kern="1200" dirty="0" smtClean="0">
                          <a:latin typeface="Arial" panose="020B0604020202020204" pitchFamily="34" charset="0"/>
                          <a:cs typeface="Arial" panose="020B0604020202020204" pitchFamily="34" charset="0"/>
                        </a:rPr>
                        <a:t>73%</a:t>
                      </a:r>
                    </a:p>
                  </a:txBody>
                  <a:tcPr marT="45734" marB="45734" anchor="ctr"/>
                </a:tc>
              </a:tr>
              <a:tr h="436438">
                <a:tc>
                  <a:txBody>
                    <a:bodyPr/>
                    <a:lstStyle/>
                    <a:p>
                      <a:pPr algn="l"/>
                      <a:r>
                        <a:rPr lang="en-PH" sz="1200" b="1" dirty="0" smtClean="0">
                          <a:solidFill>
                            <a:schemeClr val="bg1"/>
                          </a:solidFill>
                          <a:latin typeface="Arial" panose="020B0604020202020204" pitchFamily="34" charset="0"/>
                          <a:cs typeface="Arial" panose="020B0604020202020204" pitchFamily="34" charset="0"/>
                        </a:rPr>
                        <a:t>TOTAL</a:t>
                      </a:r>
                      <a:endParaRPr lang="en-PH" sz="1200" b="1" dirty="0">
                        <a:solidFill>
                          <a:schemeClr val="bg1"/>
                        </a:solidFill>
                        <a:latin typeface="Arial" panose="020B0604020202020204" pitchFamily="34" charset="0"/>
                        <a:cs typeface="Arial" panose="020B0604020202020204" pitchFamily="34" charset="0"/>
                      </a:endParaRPr>
                    </a:p>
                  </a:txBody>
                  <a:tcPr marT="45734" marB="45734" anchor="ctr">
                    <a:solidFill>
                      <a:schemeClr val="tx1">
                        <a:lumMod val="85000"/>
                        <a:lumOff val="15000"/>
                      </a:schemeClr>
                    </a:solidFill>
                  </a:tcPr>
                </a:tc>
                <a:tc>
                  <a:txBody>
                    <a:bodyPr/>
                    <a:lstStyle/>
                    <a:p>
                      <a:pPr algn="ctr"/>
                      <a:r>
                        <a:rPr lang="en-PH" sz="1200" b="1" dirty="0" smtClean="0">
                          <a:solidFill>
                            <a:schemeClr val="bg1"/>
                          </a:solidFill>
                          <a:latin typeface="Arial" panose="020B0604020202020204" pitchFamily="34" charset="0"/>
                          <a:cs typeface="Arial" panose="020B0604020202020204" pitchFamily="34" charset="0"/>
                        </a:rPr>
                        <a:t>99%</a:t>
                      </a:r>
                    </a:p>
                  </a:txBody>
                  <a:tcPr marT="45734" marB="45734" anchor="ctr">
                    <a:solidFill>
                      <a:schemeClr val="tx1">
                        <a:lumMod val="85000"/>
                        <a:lumOff val="15000"/>
                      </a:schemeClr>
                    </a:solidFill>
                  </a:tcPr>
                </a:tc>
                <a:tc>
                  <a:txBody>
                    <a:bodyPr/>
                    <a:lstStyle/>
                    <a:p>
                      <a:pPr algn="ctr"/>
                      <a:r>
                        <a:rPr lang="en-PH" sz="1200" b="1" dirty="0" smtClean="0">
                          <a:solidFill>
                            <a:schemeClr val="bg1"/>
                          </a:solidFill>
                          <a:latin typeface="Arial" panose="020B0604020202020204" pitchFamily="34" charset="0"/>
                          <a:cs typeface="Arial" panose="020B0604020202020204" pitchFamily="34" charset="0"/>
                        </a:rPr>
                        <a:t>92%</a:t>
                      </a:r>
                    </a:p>
                  </a:txBody>
                  <a:tcPr marT="45734" marB="45734" anchor="ctr">
                    <a:solidFill>
                      <a:schemeClr val="tx1">
                        <a:lumMod val="85000"/>
                        <a:lumOff val="15000"/>
                      </a:schemeClr>
                    </a:solidFill>
                  </a:tcPr>
                </a:tc>
                <a:tc>
                  <a:txBody>
                    <a:bodyPr/>
                    <a:lstStyle/>
                    <a:p>
                      <a:pPr algn="ctr"/>
                      <a:r>
                        <a:rPr lang="en-PH" sz="1200" b="1" dirty="0" smtClean="0">
                          <a:solidFill>
                            <a:schemeClr val="bg1"/>
                          </a:solidFill>
                          <a:latin typeface="Arial" panose="020B0604020202020204" pitchFamily="34" charset="0"/>
                          <a:cs typeface="Arial" panose="020B0604020202020204" pitchFamily="34" charset="0"/>
                        </a:rPr>
                        <a:t>95%</a:t>
                      </a:r>
                    </a:p>
                  </a:txBody>
                  <a:tcPr marT="45734" marB="45734" anchor="ctr">
                    <a:solidFill>
                      <a:schemeClr val="tx1">
                        <a:lumMod val="85000"/>
                        <a:lumOff val="15000"/>
                      </a:schemeClr>
                    </a:solidFill>
                  </a:tcPr>
                </a:tc>
                <a:tc>
                  <a:txBody>
                    <a:bodyPr/>
                    <a:lstStyle/>
                    <a:p>
                      <a:pPr algn="ctr"/>
                      <a:endParaRPr lang="en-PH" sz="1200" b="1" dirty="0">
                        <a:solidFill>
                          <a:schemeClr val="bg1"/>
                        </a:solidFill>
                        <a:latin typeface="Arial" panose="020B0604020202020204" pitchFamily="34" charset="0"/>
                        <a:cs typeface="Arial" panose="020B0604020202020204" pitchFamily="34" charset="0"/>
                      </a:endParaRPr>
                    </a:p>
                  </a:txBody>
                  <a:tcPr marT="45734" marB="45734" anchor="ctr">
                    <a:solidFill>
                      <a:schemeClr val="tx1">
                        <a:lumMod val="85000"/>
                        <a:lumOff val="15000"/>
                      </a:schemeClr>
                    </a:solidFill>
                  </a:tcPr>
                </a:tc>
                <a:tc>
                  <a:txBody>
                    <a:bodyPr/>
                    <a:lstStyle/>
                    <a:p>
                      <a:pPr algn="ctr"/>
                      <a:r>
                        <a:rPr lang="en-PH" sz="1200" b="1" dirty="0" smtClean="0">
                          <a:solidFill>
                            <a:schemeClr val="bg1"/>
                          </a:solidFill>
                          <a:latin typeface="Arial" panose="020B0604020202020204" pitchFamily="34" charset="0"/>
                          <a:cs typeface="Arial" panose="020B0604020202020204" pitchFamily="34" charset="0"/>
                        </a:rPr>
                        <a:t>78%</a:t>
                      </a:r>
                    </a:p>
                  </a:txBody>
                  <a:tcPr marT="45734" marB="45734" anchor="ctr">
                    <a:solidFill>
                      <a:schemeClr val="tx1">
                        <a:lumMod val="85000"/>
                        <a:lumOff val="15000"/>
                      </a:schemeClr>
                    </a:solidFill>
                  </a:tcPr>
                </a:tc>
              </a:tr>
              <a:tr h="445807">
                <a:tc>
                  <a:txBody>
                    <a:bodyPr/>
                    <a:lstStyle/>
                    <a:p>
                      <a:pPr algn="l"/>
                      <a:r>
                        <a:rPr lang="en-PH" sz="1200" i="1" dirty="0" smtClean="0">
                          <a:latin typeface="Arial" panose="020B0604020202020204" pitchFamily="34" charset="0"/>
                          <a:cs typeface="Arial" panose="020B0604020202020204" pitchFamily="34" charset="0"/>
                        </a:rPr>
                        <a:t>GOCCs under GCG</a:t>
                      </a:r>
                      <a:endParaRPr lang="en-PH" sz="1200" b="1" i="1" dirty="0">
                        <a:latin typeface="Arial" panose="020B0604020202020204" pitchFamily="34" charset="0"/>
                        <a:cs typeface="Arial" panose="020B0604020202020204" pitchFamily="34" charset="0"/>
                      </a:endParaRPr>
                    </a:p>
                  </a:txBody>
                  <a:tcPr marT="45734" marB="45734" anchor="ctr">
                    <a:solidFill>
                      <a:schemeClr val="accent1">
                        <a:lumMod val="40000"/>
                        <a:lumOff val="60000"/>
                      </a:schemeClr>
                    </a:solidFill>
                  </a:tcPr>
                </a:tc>
                <a:tc>
                  <a:txBody>
                    <a:bodyPr/>
                    <a:lstStyle/>
                    <a:p>
                      <a:pPr algn="ctr"/>
                      <a:r>
                        <a:rPr lang="en-PH" sz="1200" b="1" dirty="0" smtClean="0">
                          <a:latin typeface="Arial" panose="020B0604020202020204" pitchFamily="34" charset="0"/>
                          <a:cs typeface="Arial" panose="020B0604020202020204" pitchFamily="34" charset="0"/>
                        </a:rPr>
                        <a:t>88%</a:t>
                      </a:r>
                    </a:p>
                  </a:txBody>
                  <a:tcPr marT="45734" marB="45734" anchor="ctr">
                    <a:solidFill>
                      <a:schemeClr val="accent1">
                        <a:lumMod val="40000"/>
                        <a:lumOff val="60000"/>
                      </a:schemeClr>
                    </a:solidFill>
                  </a:tcPr>
                </a:tc>
                <a:tc>
                  <a:txBody>
                    <a:bodyPr/>
                    <a:lstStyle/>
                    <a:p>
                      <a:pPr algn="ctr"/>
                      <a:r>
                        <a:rPr lang="en-PH" sz="1200" b="1" dirty="0" smtClean="0">
                          <a:latin typeface="Arial" panose="020B0604020202020204" pitchFamily="34" charset="0"/>
                          <a:cs typeface="Arial" panose="020B0604020202020204" pitchFamily="34" charset="0"/>
                        </a:rPr>
                        <a:t>72%</a:t>
                      </a:r>
                    </a:p>
                  </a:txBody>
                  <a:tcPr marT="45734" marB="45734" anchor="ctr">
                    <a:solidFill>
                      <a:schemeClr val="accent1">
                        <a:lumMod val="40000"/>
                        <a:lumOff val="60000"/>
                      </a:schemeClr>
                    </a:solidFill>
                  </a:tcPr>
                </a:tc>
                <a:tc>
                  <a:txBody>
                    <a:bodyPr/>
                    <a:lstStyle/>
                    <a:p>
                      <a:pPr marL="0" algn="ctr" defTabSz="914400" rtl="0" eaLnBrk="1" latinLnBrk="0" hangingPunct="1"/>
                      <a:r>
                        <a:rPr lang="en-PH" sz="1200" b="1" kern="1200" dirty="0" smtClean="0">
                          <a:latin typeface="Arial" panose="020B0604020202020204" pitchFamily="34" charset="0"/>
                          <a:cs typeface="Arial" panose="020B0604020202020204" pitchFamily="34" charset="0"/>
                        </a:rPr>
                        <a:t>65%</a:t>
                      </a:r>
                    </a:p>
                  </a:txBody>
                  <a:tcPr marT="45734" marB="45734" anchor="ctr">
                    <a:solidFill>
                      <a:schemeClr val="accent1">
                        <a:lumMod val="40000"/>
                        <a:lumOff val="60000"/>
                      </a:schemeClr>
                    </a:solidFill>
                  </a:tcPr>
                </a:tc>
                <a:tc>
                  <a:txBody>
                    <a:bodyPr/>
                    <a:lstStyle/>
                    <a:p>
                      <a:pPr marL="0" algn="ctr" defTabSz="914400" rtl="0" eaLnBrk="1" latinLnBrk="0" hangingPunct="1"/>
                      <a:r>
                        <a:rPr lang="en-PH" sz="1200" b="1" kern="1200" dirty="0" smtClean="0">
                          <a:latin typeface="Arial" panose="020B0604020202020204" pitchFamily="34" charset="0"/>
                          <a:cs typeface="Arial" panose="020B0604020202020204" pitchFamily="34" charset="0"/>
                        </a:rPr>
                        <a:t>Awaiting validation result</a:t>
                      </a:r>
                      <a:endParaRPr lang="en-PH" sz="1200" b="1" dirty="0">
                        <a:latin typeface="Arial" panose="020B0604020202020204" pitchFamily="34" charset="0"/>
                        <a:cs typeface="Arial" panose="020B0604020202020204" pitchFamily="34" charset="0"/>
                      </a:endParaRPr>
                    </a:p>
                  </a:txBody>
                  <a:tcPr marT="45734" marB="45734" anchor="ctr">
                    <a:solidFill>
                      <a:schemeClr val="accent1">
                        <a:lumMod val="40000"/>
                        <a:lumOff val="60000"/>
                      </a:schemeClr>
                    </a:solidFill>
                  </a:tcPr>
                </a:tc>
                <a:tc>
                  <a:txBody>
                    <a:bodyPr/>
                    <a:lstStyle/>
                    <a:p>
                      <a:pPr marL="0" algn="ctr" defTabSz="914400" rtl="0" eaLnBrk="1" latinLnBrk="0" hangingPunct="1"/>
                      <a:r>
                        <a:rPr lang="en-PH" sz="1200" b="1" kern="1200" dirty="0" smtClean="0">
                          <a:latin typeface="Arial" panose="020B0604020202020204" pitchFamily="34" charset="0"/>
                          <a:cs typeface="Arial" panose="020B0604020202020204" pitchFamily="34" charset="0"/>
                        </a:rPr>
                        <a:t>50%</a:t>
                      </a:r>
                    </a:p>
                  </a:txBody>
                  <a:tcPr marT="45734" marB="45734" anchor="ctr">
                    <a:solidFill>
                      <a:schemeClr val="accent1">
                        <a:lumMod val="40000"/>
                        <a:lumOff val="60000"/>
                      </a:schemeClr>
                    </a:solidFill>
                  </a:tcPr>
                </a:tc>
              </a:tr>
              <a:tr h="445807">
                <a:tc>
                  <a:txBody>
                    <a:bodyPr/>
                    <a:lstStyle/>
                    <a:p>
                      <a:pPr algn="l"/>
                      <a:r>
                        <a:rPr lang="en-PH" sz="1200" i="1" dirty="0" smtClean="0">
                          <a:latin typeface="Arial" panose="020B0604020202020204" pitchFamily="34" charset="0"/>
                          <a:cs typeface="Arial" panose="020B0604020202020204" pitchFamily="34" charset="0"/>
                        </a:rPr>
                        <a:t>LWDs</a:t>
                      </a:r>
                      <a:endParaRPr lang="en-PH" sz="1200" b="1" i="1" dirty="0">
                        <a:latin typeface="Arial" panose="020B0604020202020204" pitchFamily="34" charset="0"/>
                        <a:cs typeface="Arial" panose="020B0604020202020204" pitchFamily="34" charset="0"/>
                      </a:endParaRPr>
                    </a:p>
                  </a:txBody>
                  <a:tcPr marT="45734" marB="45734" anchor="ctr">
                    <a:solidFill>
                      <a:schemeClr val="accent1">
                        <a:lumMod val="40000"/>
                        <a:lumOff val="60000"/>
                      </a:schemeClr>
                    </a:solidFill>
                  </a:tcPr>
                </a:tc>
                <a:tc>
                  <a:txBody>
                    <a:bodyPr/>
                    <a:lstStyle/>
                    <a:p>
                      <a:pPr algn="ctr"/>
                      <a:r>
                        <a:rPr lang="en-PH" sz="1200" b="1" dirty="0" smtClean="0">
                          <a:latin typeface="Arial" panose="020B0604020202020204" pitchFamily="34" charset="0"/>
                          <a:cs typeface="Arial" panose="020B0604020202020204" pitchFamily="34" charset="0"/>
                        </a:rPr>
                        <a:t>97%</a:t>
                      </a:r>
                    </a:p>
                  </a:txBody>
                  <a:tcPr marT="45734" marB="45734" anchor="ctr">
                    <a:solidFill>
                      <a:schemeClr val="accent1">
                        <a:lumMod val="40000"/>
                        <a:lumOff val="60000"/>
                      </a:schemeClr>
                    </a:solidFill>
                  </a:tcPr>
                </a:tc>
                <a:tc>
                  <a:txBody>
                    <a:bodyPr/>
                    <a:lstStyle/>
                    <a:p>
                      <a:pPr algn="ctr"/>
                      <a:r>
                        <a:rPr lang="en-PH" sz="1200" b="1" dirty="0" smtClean="0">
                          <a:latin typeface="Arial" panose="020B0604020202020204" pitchFamily="34" charset="0"/>
                          <a:cs typeface="Arial" panose="020B0604020202020204" pitchFamily="34" charset="0"/>
                        </a:rPr>
                        <a:t>69%</a:t>
                      </a:r>
                    </a:p>
                  </a:txBody>
                  <a:tcPr marT="45734" marB="45734" anchor="ctr">
                    <a:solidFill>
                      <a:schemeClr val="accent1">
                        <a:lumMod val="40000"/>
                        <a:lumOff val="60000"/>
                      </a:schemeClr>
                    </a:solidFill>
                  </a:tcPr>
                </a:tc>
                <a:tc>
                  <a:txBody>
                    <a:bodyPr/>
                    <a:lstStyle/>
                    <a:p>
                      <a:pPr algn="ctr"/>
                      <a:r>
                        <a:rPr lang="en-PH" sz="1200" b="1" dirty="0" smtClean="0">
                          <a:latin typeface="Arial" panose="020B0604020202020204" pitchFamily="34" charset="0"/>
                          <a:cs typeface="Arial" panose="020B0604020202020204" pitchFamily="34" charset="0"/>
                        </a:rPr>
                        <a:t>69%</a:t>
                      </a:r>
                    </a:p>
                  </a:txBody>
                  <a:tcPr marT="45734" marB="45734" anchor="ct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PH" sz="1200" b="1" kern="1200" dirty="0" smtClean="0">
                          <a:latin typeface="Arial" panose="020B0604020202020204" pitchFamily="34" charset="0"/>
                          <a:cs typeface="Arial" panose="020B0604020202020204" pitchFamily="34" charset="0"/>
                        </a:rPr>
                        <a:t>Awaiting validation result</a:t>
                      </a:r>
                      <a:endParaRPr lang="en-PH" sz="1200" b="1" dirty="0" smtClean="0">
                        <a:latin typeface="Arial" panose="020B0604020202020204" pitchFamily="34" charset="0"/>
                        <a:cs typeface="Arial" panose="020B0604020202020204" pitchFamily="34" charset="0"/>
                      </a:endParaRPr>
                    </a:p>
                  </a:txBody>
                  <a:tcPr marT="45734" marB="45734" anchor="ctr">
                    <a:solidFill>
                      <a:schemeClr val="accent1">
                        <a:lumMod val="40000"/>
                        <a:lumOff val="60000"/>
                      </a:schemeClr>
                    </a:solidFill>
                  </a:tcPr>
                </a:tc>
                <a:tc>
                  <a:txBody>
                    <a:bodyPr/>
                    <a:lstStyle/>
                    <a:p>
                      <a:pPr algn="ctr"/>
                      <a:r>
                        <a:rPr lang="en-PH" sz="1200" b="1" dirty="0" smtClean="0">
                          <a:latin typeface="Arial" panose="020B0604020202020204" pitchFamily="34" charset="0"/>
                          <a:cs typeface="Arial" panose="020B0604020202020204" pitchFamily="34" charset="0"/>
                        </a:rPr>
                        <a:t>57%</a:t>
                      </a:r>
                    </a:p>
                  </a:txBody>
                  <a:tcPr marT="45734" marB="45734" anchor="ctr">
                    <a:solidFill>
                      <a:schemeClr val="accent1">
                        <a:lumMod val="40000"/>
                        <a:lumOff val="60000"/>
                      </a:schemeClr>
                    </a:solidFill>
                  </a:tcPr>
                </a:tc>
              </a:tr>
            </a:tbl>
          </a:graphicData>
        </a:graphic>
      </p:graphicFrame>
      <p:sp>
        <p:nvSpPr>
          <p:cNvPr id="8266" name="Title 1"/>
          <p:cNvSpPr>
            <a:spLocks noGrp="1"/>
          </p:cNvSpPr>
          <p:nvPr>
            <p:ph type="title"/>
          </p:nvPr>
        </p:nvSpPr>
        <p:spPr>
          <a:xfrm>
            <a:off x="600" y="-171450"/>
            <a:ext cx="9145588" cy="857250"/>
          </a:xfrm>
        </p:spPr>
        <p:txBody>
          <a:bodyPr>
            <a:noAutofit/>
          </a:bodyPr>
          <a:lstStyle/>
          <a:p>
            <a:pPr algn="l" eaLnBrk="1" hangingPunct="1"/>
            <a:r>
              <a:rPr lang="en-PH" altLang="en-US" sz="2300" b="1" dirty="0" smtClean="0">
                <a:solidFill>
                  <a:schemeClr val="tx1">
                    <a:lumMod val="65000"/>
                    <a:lumOff val="35000"/>
                  </a:schemeClr>
                </a:solidFill>
                <a:latin typeface="Arial" panose="020B0604020202020204" pitchFamily="34" charset="0"/>
                <a:cs typeface="Arial" panose="020B0604020202020204" pitchFamily="34" charset="0"/>
              </a:rPr>
              <a:t>FY 2018 COA and Other Cross-Cutting Requirement Compliance</a:t>
            </a:r>
          </a:p>
        </p:txBody>
      </p:sp>
      <p:sp>
        <p:nvSpPr>
          <p:cNvPr id="4" name="TextBox 4"/>
          <p:cNvSpPr txBox="1">
            <a:spLocks noChangeArrowheads="1"/>
          </p:cNvSpPr>
          <p:nvPr/>
        </p:nvSpPr>
        <p:spPr bwMode="auto">
          <a:xfrm>
            <a:off x="4904282" y="4865688"/>
            <a:ext cx="39624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PH" altLang="en-US" sz="1200" i="1" dirty="0">
                <a:latin typeface="Arial Narrow" pitchFamily="34" charset="0"/>
              </a:rPr>
              <a:t>*as of </a:t>
            </a:r>
            <a:r>
              <a:rPr lang="en-PH" altLang="en-US" sz="1200" i="1" dirty="0" smtClean="0">
                <a:latin typeface="Arial Narrow" pitchFamily="34" charset="0"/>
              </a:rPr>
              <a:t>September 26, </a:t>
            </a:r>
            <a:r>
              <a:rPr lang="en-PH" altLang="en-US" sz="1200" i="1" dirty="0">
                <a:latin typeface="Arial Narrow" pitchFamily="34" charset="0"/>
              </a:rPr>
              <a:t>2019</a:t>
            </a:r>
          </a:p>
        </p:txBody>
      </p:sp>
    </p:spTree>
    <p:extLst>
      <p:ext uri="{BB962C8B-B14F-4D97-AF65-F5344CB8AC3E}">
        <p14:creationId xmlns:p14="http://schemas.microsoft.com/office/powerpoint/2010/main" val="30877731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09550"/>
            <a:ext cx="8229600" cy="857250"/>
          </a:xfrm>
        </p:spPr>
        <p:txBody>
          <a:bodyPr>
            <a:normAutofit fontScale="90000"/>
          </a:bodyPr>
          <a:lstStyle/>
          <a:p>
            <a:r>
              <a:rPr lang="en-US" dirty="0" smtClean="0">
                <a:latin typeface="Arial" panose="020B0604020202020204" pitchFamily="34" charset="0"/>
                <a:cs typeface="Arial" panose="020B0604020202020204" pitchFamily="34" charset="0"/>
              </a:rPr>
              <a:t>Hello, PBB Focal Persons! </a:t>
            </a:r>
            <a:br>
              <a:rPr lang="en-US"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kindly be reminded of the </a:t>
            </a:r>
            <a:r>
              <a:rPr lang="en-US" sz="3600" dirty="0" err="1" smtClean="0">
                <a:latin typeface="Arial" panose="020B0604020202020204" pitchFamily="34" charset="0"/>
                <a:cs typeface="Arial" panose="020B0604020202020204" pitchFamily="34" charset="0"/>
              </a:rPr>
              <a:t>ff</a:t>
            </a:r>
            <a:r>
              <a:rPr lang="en-US" sz="3100" dirty="0">
                <a:latin typeface="Arial" panose="020B0604020202020204" pitchFamily="34" charset="0"/>
                <a:cs typeface="Arial" panose="020B0604020202020204" pitchFamily="34" charset="0"/>
              </a:rPr>
              <a:t>:</a:t>
            </a:r>
            <a:endParaRPr lang="en-GB" sz="31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428750"/>
            <a:ext cx="8229600" cy="3394472"/>
          </a:xfrm>
        </p:spPr>
        <p:txBody>
          <a:bodyPr>
            <a:noAutofit/>
          </a:bodyPr>
          <a:lstStyle/>
          <a:p>
            <a:pPr marL="0" indent="0" algn="ctr">
              <a:buNone/>
            </a:pPr>
            <a:r>
              <a:rPr lang="en-US" sz="2600" dirty="0" smtClean="0">
                <a:latin typeface="Arial" panose="020B0604020202020204" pitchFamily="34" charset="0"/>
                <a:cs typeface="Arial" panose="020B0604020202020204" pitchFamily="34" charset="0"/>
              </a:rPr>
              <a:t>Eating and drinking inside the hall are </a:t>
            </a:r>
            <a:r>
              <a:rPr lang="en-US" sz="2600" b="1" u="sng" dirty="0" smtClean="0">
                <a:latin typeface="Arial" panose="020B0604020202020204" pitchFamily="34" charset="0"/>
                <a:cs typeface="Arial" panose="020B0604020202020204" pitchFamily="34" charset="0"/>
              </a:rPr>
              <a:t>not allowed</a:t>
            </a:r>
            <a:r>
              <a:rPr lang="en-US" sz="2600" dirty="0" smtClean="0">
                <a:latin typeface="Arial" panose="020B0604020202020204" pitchFamily="34" charset="0"/>
                <a:cs typeface="Arial" panose="020B0604020202020204" pitchFamily="34" charset="0"/>
              </a:rPr>
              <a:t>. You may get your PM Snacks outside the hall. </a:t>
            </a:r>
          </a:p>
          <a:p>
            <a:pPr marL="0" indent="0" algn="ctr">
              <a:buNone/>
            </a:pPr>
            <a:endParaRPr lang="en-US" sz="2600" dirty="0">
              <a:latin typeface="Arial" panose="020B0604020202020204" pitchFamily="34" charset="0"/>
              <a:cs typeface="Arial" panose="020B0604020202020204" pitchFamily="34" charset="0"/>
            </a:endParaRPr>
          </a:p>
          <a:p>
            <a:pPr marL="0" indent="0" algn="ctr">
              <a:buNone/>
            </a:pPr>
            <a:r>
              <a:rPr lang="en-US" sz="2600" dirty="0" smtClean="0">
                <a:latin typeface="Arial" panose="020B0604020202020204" pitchFamily="34" charset="0"/>
                <a:cs typeface="Arial" panose="020B0604020202020204" pitchFamily="34" charset="0"/>
              </a:rPr>
              <a:t>Please </a:t>
            </a:r>
            <a:r>
              <a:rPr lang="en-US" sz="2600" b="1" u="sng" dirty="0" smtClean="0">
                <a:latin typeface="Arial" panose="020B0604020202020204" pitchFamily="34" charset="0"/>
                <a:cs typeface="Arial" panose="020B0604020202020204" pitchFamily="34" charset="0"/>
              </a:rPr>
              <a:t>do not leave your things unattended</a:t>
            </a:r>
            <a:r>
              <a:rPr lang="en-US" sz="2600" dirty="0" smtClean="0">
                <a:latin typeface="Arial" panose="020B0604020202020204" pitchFamily="34" charset="0"/>
                <a:cs typeface="Arial" panose="020B0604020202020204" pitchFamily="34" charset="0"/>
              </a:rPr>
              <a:t>. </a:t>
            </a:r>
          </a:p>
          <a:p>
            <a:pPr marL="0" indent="0" algn="ctr">
              <a:buNone/>
            </a:pPr>
            <a:endParaRPr lang="en-US" sz="2600" dirty="0" smtClean="0">
              <a:latin typeface="Arial" panose="020B0604020202020204" pitchFamily="34" charset="0"/>
              <a:cs typeface="Arial" panose="020B0604020202020204" pitchFamily="34" charset="0"/>
            </a:endParaRPr>
          </a:p>
          <a:p>
            <a:pPr marL="0" indent="0" algn="ctr">
              <a:buNone/>
            </a:pPr>
            <a:r>
              <a:rPr lang="en-US" sz="2600" dirty="0" smtClean="0">
                <a:latin typeface="Arial" panose="020B0604020202020204" pitchFamily="34" charset="0"/>
                <a:cs typeface="Arial" panose="020B0604020202020204" pitchFamily="34" charset="0"/>
              </a:rPr>
              <a:t>Connect to our </a:t>
            </a:r>
            <a:r>
              <a:rPr lang="en-US" sz="2600" dirty="0" err="1" smtClean="0">
                <a:latin typeface="Arial" panose="020B0604020202020204" pitchFamily="34" charset="0"/>
                <a:cs typeface="Arial" panose="020B0604020202020204" pitchFamily="34" charset="0"/>
              </a:rPr>
              <a:t>Wifi</a:t>
            </a:r>
            <a:r>
              <a:rPr lang="en-US" sz="2600" dirty="0" smtClean="0">
                <a:latin typeface="Arial" panose="020B0604020202020204" pitchFamily="34" charset="0"/>
                <a:cs typeface="Arial" panose="020B0604020202020204" pitchFamily="34" charset="0"/>
              </a:rPr>
              <a:t> (GT-Toyota Asian Center)</a:t>
            </a:r>
          </a:p>
          <a:p>
            <a:pPr marL="0" indent="0" algn="ctr">
              <a:buNone/>
            </a:pPr>
            <a:r>
              <a:rPr lang="en-US" sz="2600" b="1" dirty="0" smtClean="0">
                <a:solidFill>
                  <a:schemeClr val="accent1">
                    <a:lumMod val="75000"/>
                  </a:schemeClr>
                </a:solidFill>
                <a:latin typeface="Arial" panose="020B0604020202020204" pitchFamily="34" charset="0"/>
                <a:cs typeface="Arial" panose="020B0604020202020204" pitchFamily="34" charset="0"/>
              </a:rPr>
              <a:t>password: </a:t>
            </a:r>
            <a:r>
              <a:rPr lang="en-US" sz="2600" b="1" dirty="0" err="1" smtClean="0">
                <a:solidFill>
                  <a:schemeClr val="accent1">
                    <a:lumMod val="75000"/>
                  </a:schemeClr>
                </a:solidFill>
                <a:latin typeface="Arial" panose="020B0604020202020204" pitchFamily="34" charset="0"/>
                <a:cs typeface="Arial" panose="020B0604020202020204" pitchFamily="34" charset="0"/>
              </a:rPr>
              <a:t>kapayapaan</a:t>
            </a:r>
            <a:endParaRPr lang="en-US" sz="2600" dirty="0" smtClean="0">
              <a:latin typeface="Arial" panose="020B0604020202020204" pitchFamily="34" charset="0"/>
              <a:cs typeface="Arial" panose="020B0604020202020204" pitchFamily="34" charset="0"/>
            </a:endParaRPr>
          </a:p>
          <a:p>
            <a:pPr marL="0" indent="0" algn="ctr">
              <a:buNone/>
            </a:pPr>
            <a:r>
              <a:rPr lang="en-US" sz="2600" b="1" dirty="0" smtClean="0">
                <a:latin typeface="Arial" panose="020B0604020202020204" pitchFamily="34" charset="0"/>
                <a:cs typeface="Arial" panose="020B0604020202020204" pitchFamily="34" charset="0"/>
              </a:rPr>
              <a:t>Thank you </a:t>
            </a:r>
            <a:r>
              <a:rPr lang="en-US" sz="2600" b="1" dirty="0" smtClean="0">
                <a:solidFill>
                  <a:srgbClr val="FA922A"/>
                </a:solidFill>
                <a:latin typeface="Arial" panose="020B0604020202020204" pitchFamily="34" charset="0"/>
                <a:cs typeface="Arial" panose="020B0604020202020204" pitchFamily="34" charset="0"/>
                <a:sym typeface="Wingdings" panose="05000000000000000000" pitchFamily="2" charset="2"/>
              </a:rPr>
              <a:t></a:t>
            </a:r>
            <a:endParaRPr lang="en-GB" sz="2600" b="1" dirty="0">
              <a:solidFill>
                <a:srgbClr val="FA922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392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46" y="57149"/>
            <a:ext cx="9169800" cy="830997"/>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FY 2018 Performance Targets Compliance</a:t>
            </a:r>
          </a:p>
          <a:p>
            <a:r>
              <a:rPr lang="en-US" sz="1400" i="1" dirty="0" smtClean="0">
                <a:solidFill>
                  <a:schemeClr val="tx1">
                    <a:lumMod val="65000"/>
                    <a:lumOff val="35000"/>
                  </a:schemeClr>
                </a:solidFill>
                <a:latin typeface="Arial" panose="020B0604020202020204" pitchFamily="34" charset="0"/>
                <a:cs typeface="Arial" panose="020B0604020202020204" pitchFamily="34" charset="0"/>
              </a:rPr>
              <a:t>Streamlining and Process Improvements; Result of Citizen/Client Satisfaction</a:t>
            </a:r>
            <a:endParaRPr lang="en-US" sz="14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extBox 4"/>
          <p:cNvSpPr txBox="1"/>
          <p:nvPr/>
        </p:nvSpPr>
        <p:spPr>
          <a:xfrm>
            <a:off x="155523" y="892830"/>
            <a:ext cx="8871246"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Status: </a:t>
            </a:r>
            <a:r>
              <a:rPr lang="en-US" sz="2000" dirty="0" smtClean="0">
                <a:latin typeface="Arial" panose="020B0604020202020204" pitchFamily="34" charset="0"/>
                <a:cs typeface="Arial" panose="020B0604020202020204" pitchFamily="34" charset="0"/>
              </a:rPr>
              <a:t>on-going review</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422318" y="1581150"/>
            <a:ext cx="8302677" cy="2800767"/>
          </a:xfrm>
          <a:prstGeom prst="rect">
            <a:avLst/>
          </a:prstGeom>
          <a:noFill/>
        </p:spPr>
        <p:txBody>
          <a:bodyPr wrap="square" rtlCol="0">
            <a:spAutoFit/>
          </a:bodyPr>
          <a:lstStyle/>
          <a:p>
            <a:r>
              <a:rPr lang="en-US" sz="2200" b="1" dirty="0" smtClean="0">
                <a:solidFill>
                  <a:schemeClr val="accent1">
                    <a:lumMod val="75000"/>
                  </a:schemeClr>
                </a:solidFill>
                <a:latin typeface="Arial" panose="020B0604020202020204" pitchFamily="34" charset="0"/>
                <a:cs typeface="Arial" panose="020B0604020202020204" pitchFamily="34" charset="0"/>
              </a:rPr>
              <a:t>Agency submissions (Annex 3A, 3B, and CCS) are reviewed based on the ff:</a:t>
            </a:r>
          </a:p>
          <a:p>
            <a:endParaRPr lang="en-US" sz="2200" b="1" dirty="0">
              <a:solidFill>
                <a:schemeClr val="tx2">
                  <a:lumMod val="75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2200" dirty="0" smtClean="0">
                <a:latin typeface="Arial" panose="020B0604020202020204" pitchFamily="34" charset="0"/>
                <a:cs typeface="Arial" panose="020B0604020202020204" pitchFamily="34" charset="0"/>
              </a:rPr>
              <a:t>Timeliness of submission</a:t>
            </a:r>
          </a:p>
          <a:p>
            <a:pPr marL="457200" indent="-457200">
              <a:buFont typeface="Wingdings" panose="05000000000000000000" pitchFamily="2" charset="2"/>
              <a:buChar char="ü"/>
            </a:pPr>
            <a:r>
              <a:rPr lang="en-US" sz="2200" dirty="0" smtClean="0">
                <a:latin typeface="Arial" panose="020B0604020202020204" pitchFamily="34" charset="0"/>
                <a:cs typeface="Arial" panose="020B0604020202020204" pitchFamily="34" charset="0"/>
              </a:rPr>
              <a:t>Completion of Forms 3A/A1</a:t>
            </a:r>
          </a:p>
          <a:p>
            <a:pPr marL="457200" indent="-457200">
              <a:buFont typeface="Wingdings" panose="05000000000000000000" pitchFamily="2" charset="2"/>
              <a:buChar char="ü"/>
            </a:pPr>
            <a:r>
              <a:rPr lang="en-US" sz="2200" dirty="0" smtClean="0">
                <a:latin typeface="Arial" panose="020B0604020202020204" pitchFamily="34" charset="0"/>
                <a:cs typeface="Arial" panose="020B0604020202020204" pitchFamily="34" charset="0"/>
              </a:rPr>
              <a:t>Coverage of critical services based on the mandates and functions of the agency (as declared in the CC)</a:t>
            </a:r>
          </a:p>
          <a:p>
            <a:pPr marL="457200" indent="-457200">
              <a:buFont typeface="Wingdings" panose="05000000000000000000" pitchFamily="2" charset="2"/>
              <a:buChar char="ü"/>
            </a:pPr>
            <a:r>
              <a:rPr lang="en-US" sz="2200" dirty="0" smtClean="0">
                <a:latin typeface="Arial" panose="020B0604020202020204" pitchFamily="34" charset="0"/>
                <a:cs typeface="Arial" panose="020B0604020202020204" pitchFamily="34" charset="0"/>
              </a:rPr>
              <a:t>Substantive content of Form 3A/A1</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9369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37"/>
            <a:ext cx="9269734"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General Observations on Agency Submissions</a:t>
            </a:r>
          </a:p>
        </p:txBody>
      </p:sp>
      <p:sp>
        <p:nvSpPr>
          <p:cNvPr id="2" name="TextBox 1"/>
          <p:cNvSpPr txBox="1"/>
          <p:nvPr/>
        </p:nvSpPr>
        <p:spPr>
          <a:xfrm>
            <a:off x="193622" y="590559"/>
            <a:ext cx="8583117" cy="4570482"/>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1. Incomplete </a:t>
            </a:r>
            <a:r>
              <a:rPr lang="en-US" sz="2000" dirty="0">
                <a:latin typeface="Arial" panose="020B0604020202020204" pitchFamily="34" charset="0"/>
                <a:cs typeface="Arial" panose="020B0604020202020204" pitchFamily="34" charset="0"/>
              </a:rPr>
              <a:t>and not properly filled-out forms</a:t>
            </a:r>
            <a:r>
              <a:rPr lang="en-US" sz="2000" dirty="0" smtClean="0">
                <a:latin typeface="Arial" panose="020B0604020202020204" pitchFamily="34" charset="0"/>
                <a:cs typeface="Arial" panose="020B0604020202020204" pitchFamily="34" charset="0"/>
              </a:rPr>
              <a:t>.</a:t>
            </a:r>
            <a:r>
              <a:rPr lang="en-US" sz="2000" i="1" dirty="0" smtClean="0">
                <a:latin typeface="Arial" panose="020B0604020202020204" pitchFamily="34" charset="0"/>
                <a:cs typeface="Arial" panose="020B0604020202020204" pitchFamily="34" charset="0"/>
              </a:rPr>
              <a:t>	</a:t>
            </a:r>
            <a:endParaRPr lang="en-US" sz="100" i="1" dirty="0">
              <a:latin typeface="Arial" panose="020B0604020202020204" pitchFamily="34" charset="0"/>
              <a:cs typeface="Arial" panose="020B0604020202020204" pitchFamily="34" charset="0"/>
            </a:endParaRPr>
          </a:p>
          <a:p>
            <a:pPr marL="1311275" indent="-457200">
              <a:tabLst>
                <a:tab pos="1716088" algn="l"/>
              </a:tabLst>
            </a:pPr>
            <a:endParaRPr lang="en-US" sz="100" i="1" dirty="0" smtClean="0">
              <a:latin typeface="Arial" panose="020B0604020202020204" pitchFamily="34" charset="0"/>
              <a:cs typeface="Arial" panose="020B0604020202020204" pitchFamily="34" charset="0"/>
            </a:endParaRPr>
          </a:p>
          <a:p>
            <a:pPr marL="1311275" indent="-457200">
              <a:tabLst>
                <a:tab pos="1716088" algn="l"/>
              </a:tabLst>
            </a:pPr>
            <a:endParaRPr lang="en-US" sz="100" i="1" dirty="0">
              <a:latin typeface="Arial" panose="020B0604020202020204" pitchFamily="34" charset="0"/>
              <a:cs typeface="Arial" panose="020B0604020202020204" pitchFamily="34" charset="0"/>
            </a:endParaRPr>
          </a:p>
          <a:p>
            <a:pPr marL="1311275" indent="-457200">
              <a:tabLst>
                <a:tab pos="1716088" algn="l"/>
              </a:tabLst>
            </a:pPr>
            <a:endParaRPr lang="en-US" sz="100" i="1" dirty="0" smtClean="0">
              <a:latin typeface="Arial" panose="020B0604020202020204" pitchFamily="34" charset="0"/>
              <a:cs typeface="Arial" panose="020B0604020202020204" pitchFamily="34" charset="0"/>
            </a:endParaRPr>
          </a:p>
          <a:p>
            <a:pPr marL="1311275" indent="-457200">
              <a:tabLst>
                <a:tab pos="1716088" algn="l"/>
              </a:tabLst>
            </a:pPr>
            <a:endParaRPr lang="en-US" sz="100" i="1" dirty="0" smtClean="0">
              <a:latin typeface="Arial" panose="020B0604020202020204" pitchFamily="34" charset="0"/>
              <a:cs typeface="Arial" panose="020B0604020202020204" pitchFamily="34" charset="0"/>
            </a:endParaRPr>
          </a:p>
          <a:p>
            <a:pPr marL="1311275" indent="-457200">
              <a:tabLst>
                <a:tab pos="1716088" algn="l"/>
              </a:tabLst>
            </a:pPr>
            <a:endParaRPr lang="en-US" sz="100" i="1" dirty="0" smtClean="0">
              <a:latin typeface="Arial" panose="020B0604020202020204" pitchFamily="34" charset="0"/>
              <a:cs typeface="Arial" panose="020B0604020202020204" pitchFamily="34" charset="0"/>
            </a:endParaRPr>
          </a:p>
          <a:p>
            <a:pPr marL="284163" indent="-284163"/>
            <a:r>
              <a:rPr lang="en-US" sz="2000" dirty="0" smtClean="0">
                <a:latin typeface="Arial" panose="020B0604020202020204" pitchFamily="34" charset="0"/>
                <a:cs typeface="Arial" panose="020B0604020202020204" pitchFamily="34" charset="0"/>
              </a:rPr>
              <a:t>2. Unclear </a:t>
            </a:r>
            <a:r>
              <a:rPr lang="en-US" sz="2000" dirty="0">
                <a:latin typeface="Arial" panose="020B0604020202020204" pitchFamily="34" charset="0"/>
                <a:cs typeface="Arial" panose="020B0604020202020204" pitchFamily="34" charset="0"/>
              </a:rPr>
              <a:t>definition and identification of frontline/non-frontline </a:t>
            </a:r>
            <a:r>
              <a:rPr lang="en-US" sz="2000" dirty="0" smtClean="0">
                <a:latin typeface="Arial" panose="020B0604020202020204" pitchFamily="34" charset="0"/>
                <a:cs typeface="Arial" panose="020B0604020202020204" pitchFamily="34" charset="0"/>
              </a:rPr>
              <a:t>services.</a:t>
            </a:r>
            <a:r>
              <a:rPr lang="en-US" sz="1600" i="1" dirty="0" smtClean="0">
                <a:latin typeface="Arial" panose="020B0604020202020204" pitchFamily="34" charset="0"/>
                <a:cs typeface="Arial" panose="020B0604020202020204" pitchFamily="34" charset="0"/>
              </a:rPr>
              <a:t>	</a:t>
            </a:r>
            <a:endParaRPr lang="en-US" sz="100" i="1" dirty="0">
              <a:latin typeface="Arial" panose="020B0604020202020204" pitchFamily="34" charset="0"/>
              <a:cs typeface="Arial" panose="020B0604020202020204" pitchFamily="34" charset="0"/>
            </a:endParaRPr>
          </a:p>
          <a:p>
            <a:endParaRPr lang="en-US" sz="100" i="1" dirty="0" smtClean="0">
              <a:latin typeface="Arial" panose="020B0604020202020204" pitchFamily="34" charset="0"/>
              <a:cs typeface="Arial" panose="020B0604020202020204" pitchFamily="34" charset="0"/>
            </a:endParaRPr>
          </a:p>
          <a:p>
            <a:endParaRPr lang="en-US" sz="100" i="1" dirty="0">
              <a:latin typeface="Arial" panose="020B0604020202020204" pitchFamily="34" charset="0"/>
              <a:cs typeface="Arial" panose="020B0604020202020204" pitchFamily="34" charset="0"/>
            </a:endParaRPr>
          </a:p>
          <a:p>
            <a:endParaRPr lang="en-US" sz="100" i="1" dirty="0" smtClean="0">
              <a:latin typeface="Arial" panose="020B0604020202020204" pitchFamily="34" charset="0"/>
              <a:cs typeface="Arial" panose="020B0604020202020204" pitchFamily="34" charset="0"/>
            </a:endParaRPr>
          </a:p>
          <a:p>
            <a:endParaRPr lang="en-US" sz="100" i="1" dirty="0">
              <a:latin typeface="Arial" panose="020B0604020202020204" pitchFamily="34" charset="0"/>
              <a:cs typeface="Arial" panose="020B0604020202020204" pitchFamily="34" charset="0"/>
            </a:endParaRPr>
          </a:p>
          <a:p>
            <a:endParaRPr lang="en-US" sz="100" i="1" dirty="0" smtClean="0">
              <a:latin typeface="Arial" panose="020B0604020202020204" pitchFamily="34" charset="0"/>
              <a:cs typeface="Arial" panose="020B0604020202020204" pitchFamily="34" charset="0"/>
            </a:endParaRPr>
          </a:p>
          <a:p>
            <a:endParaRPr lang="en-US" sz="100" dirty="0" smtClean="0">
              <a:latin typeface="Arial" panose="020B0604020202020204" pitchFamily="34" charset="0"/>
              <a:cs typeface="Arial" panose="020B0604020202020204" pitchFamily="34" charset="0"/>
            </a:endParaRPr>
          </a:p>
          <a:p>
            <a:pPr marL="284163" indent="-284163"/>
            <a:r>
              <a:rPr lang="en-US" sz="2000" dirty="0" smtClean="0">
                <a:latin typeface="Arial" panose="020B0604020202020204" pitchFamily="34" charset="0"/>
                <a:cs typeface="Arial" panose="020B0604020202020204" pitchFamily="34" charset="0"/>
              </a:rPr>
              <a:t>3. Mandates and functions of the agencies were not captured in the agency's declared critical services.</a:t>
            </a: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r>
              <a:rPr lang="en-US" sz="2000" dirty="0" smtClean="0">
                <a:latin typeface="Arial" panose="020B0604020202020204" pitchFamily="34" charset="0"/>
                <a:cs typeface="Arial" panose="020B0604020202020204" pitchFamily="34" charset="0"/>
              </a:rPr>
              <a:t>4. No declared targets for each criteria.</a:t>
            </a: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r>
              <a:rPr lang="en-US" sz="2000" dirty="0" smtClean="0">
                <a:latin typeface="Arial" panose="020B0604020202020204" pitchFamily="34" charset="0"/>
                <a:cs typeface="Arial" panose="020B0604020202020204" pitchFamily="34" charset="0"/>
              </a:rPr>
              <a:t>5. No </a:t>
            </a:r>
            <a:r>
              <a:rPr lang="en-US" sz="2000" dirty="0">
                <a:latin typeface="Arial" panose="020B0604020202020204" pitchFamily="34" charset="0"/>
                <a:cs typeface="Arial" panose="020B0604020202020204" pitchFamily="34" charset="0"/>
              </a:rPr>
              <a:t>streamlining efforts done in FY 2018. </a:t>
            </a:r>
            <a:endParaRPr lang="en-US" sz="2000" dirty="0" smtClean="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smtClean="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endParaRPr lang="en-US" sz="100" dirty="0">
              <a:latin typeface="Arial" panose="020B0604020202020204" pitchFamily="34" charset="0"/>
              <a:cs typeface="Arial" panose="020B0604020202020204" pitchFamily="34" charset="0"/>
            </a:endParaRPr>
          </a:p>
          <a:p>
            <a:pPr marL="284163" indent="-284163"/>
            <a:r>
              <a:rPr lang="en-US" sz="2000" dirty="0" smtClean="0">
                <a:latin typeface="Arial" panose="020B0604020202020204" pitchFamily="34" charset="0"/>
                <a:cs typeface="Arial" panose="020B0604020202020204" pitchFamily="34" charset="0"/>
              </a:rPr>
              <a:t>6. No sufficient explanations, justifications, and/or supporting documents.</a:t>
            </a:r>
          </a:p>
          <a:p>
            <a:pPr marL="284163" indent="-284163"/>
            <a:r>
              <a:rPr lang="en-US" sz="2000" dirty="0" smtClean="0">
                <a:latin typeface="Arial" panose="020B0604020202020204" pitchFamily="34" charset="0"/>
                <a:cs typeface="Arial" panose="020B0604020202020204" pitchFamily="34" charset="0"/>
              </a:rPr>
              <a:t>7. No Client/Citizen’s Satisfaction survey done.</a:t>
            </a:r>
            <a:endParaRPr lang="en-US" sz="2000" dirty="0">
              <a:latin typeface="Arial" panose="020B0604020202020204" pitchFamily="34" charset="0"/>
              <a:cs typeface="Arial" panose="020B0604020202020204" pitchFamily="34" charset="0"/>
            </a:endParaRPr>
          </a:p>
          <a:p>
            <a:pPr marL="284163" indent="-284163"/>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a:t>
            </a:r>
          </a:p>
          <a:p>
            <a:pPr marL="342900" indent="-342900">
              <a:buFontTx/>
              <a:buAutoNum type="arabicPeriod"/>
            </a:pPr>
            <a:endParaRPr lang="en-GB" sz="2000" dirty="0">
              <a:latin typeface="Arial" panose="020B0604020202020204" pitchFamily="34" charset="0"/>
              <a:cs typeface="Arial" panose="020B0604020202020204" pitchFamily="34" charset="0"/>
            </a:endParaRPr>
          </a:p>
          <a:p>
            <a:pPr marL="342900" indent="-342900">
              <a:buFontTx/>
              <a:buAutoNum type="arabicPeriod"/>
            </a:pPr>
            <a:endParaRPr lang="en-GB" sz="2000" dirty="0">
              <a:latin typeface="Arial" panose="020B0604020202020204" pitchFamily="34" charset="0"/>
              <a:cs typeface="Arial" panose="020B0604020202020204" pitchFamily="34" charset="0"/>
            </a:endParaRPr>
          </a:p>
          <a:p>
            <a:pPr marL="342900" indent="-342900">
              <a:buAutoNum type="arabicPeriod"/>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3614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1504950"/>
            <a:ext cx="5715000" cy="1446550"/>
          </a:xfrm>
          <a:prstGeom prst="rect">
            <a:avLst/>
          </a:prstGeom>
          <a:noFill/>
          <a:ln>
            <a:noFill/>
          </a:ln>
        </p:spPr>
        <p:txBody>
          <a:bodyPr wrap="square">
            <a:spAutoFit/>
          </a:bodyPr>
          <a:lstStyle/>
          <a:p>
            <a:pPr algn="ctr" eaLnBrk="1" fontAlgn="auto" hangingPunct="1">
              <a:spcBef>
                <a:spcPts val="0"/>
              </a:spcBef>
              <a:spcAft>
                <a:spcPts val="0"/>
              </a:spcAft>
              <a:defRPr/>
            </a:pPr>
            <a:r>
              <a:rPr lang="en-US" sz="4400" b="1" dirty="0" smtClean="0">
                <a:solidFill>
                  <a:schemeClr val="tx1">
                    <a:lumMod val="65000"/>
                    <a:lumOff val="35000"/>
                  </a:schemeClr>
                </a:solidFill>
                <a:latin typeface="Arial" panose="020B0604020202020204" pitchFamily="34" charset="0"/>
                <a:cs typeface="Arial" panose="020B0604020202020204" pitchFamily="34" charset="0"/>
              </a:rPr>
              <a:t>FY 2019 PBB Guidelines</a:t>
            </a:r>
            <a:endParaRPr lang="en-US" sz="4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819" t="15109" r="37278"/>
          <a:stretch/>
        </p:blipFill>
        <p:spPr bwMode="auto">
          <a:xfrm>
            <a:off x="5181600" y="50100"/>
            <a:ext cx="3310063" cy="46621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11399" y="111094"/>
            <a:ext cx="1339960" cy="3434606"/>
            <a:chOff x="-11399" y="111094"/>
            <a:chExt cx="1339960" cy="3434606"/>
          </a:xfrm>
        </p:grpSpPr>
        <p:sp>
          <p:nvSpPr>
            <p:cNvPr id="9" name="Isosceles Triangle 8"/>
            <p:cNvSpPr/>
            <p:nvPr/>
          </p:nvSpPr>
          <p:spPr>
            <a:xfrm rot="6505972">
              <a:off x="-119239" y="492094"/>
              <a:ext cx="1828800" cy="1066800"/>
            </a:xfrm>
            <a:prstGeom prst="triangle">
              <a:avLst/>
            </a:prstGeom>
            <a:solidFill>
              <a:srgbClr val="00B050"/>
            </a:solid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5400000">
              <a:off x="-392399" y="2097900"/>
              <a:ext cx="1828800" cy="1066800"/>
            </a:xfrm>
            <a:prstGeom prst="triangle">
              <a:avLst/>
            </a:prstGeom>
            <a:solidFill>
              <a:schemeClr val="accent1">
                <a:lumMod val="75000"/>
              </a:schemeClr>
            </a:solid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7242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a:spLocks noGrp="1"/>
          </p:cNvSpPr>
          <p:nvPr>
            <p:ph idx="1"/>
          </p:nvPr>
        </p:nvSpPr>
        <p:spPr>
          <a:xfrm>
            <a:off x="197462" y="819150"/>
            <a:ext cx="8774875" cy="4073525"/>
          </a:xfrm>
        </p:spPr>
        <p:txBody>
          <a:bodyPr rtlCol="0">
            <a:normAutofit/>
          </a:bodyPr>
          <a:lstStyle/>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Making government equipped with political will.</a:t>
            </a:r>
          </a:p>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Encourage more efficient government processes.</a:t>
            </a:r>
          </a:p>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Obtain people’s satisfaction and feedback.</a:t>
            </a:r>
          </a:p>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Engage agencies in monitoring compliance and performance.</a:t>
            </a:r>
          </a:p>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Uphold public accountability and heightened transparency. </a:t>
            </a:r>
          </a:p>
          <a:p>
            <a:pPr fontAlgn="auto">
              <a:spcAft>
                <a:spcPts val="0"/>
              </a:spcAft>
              <a:buFont typeface="Wingdings" panose="05000000000000000000" pitchFamily="2" charset="2"/>
              <a:buChar char="§"/>
              <a:defRPr/>
            </a:pPr>
            <a:r>
              <a:rPr lang="en-US" sz="2400" dirty="0">
                <a:latin typeface="Arial" panose="020B0604020202020204" pitchFamily="34" charset="0"/>
                <a:cs typeface="Arial" panose="020B0604020202020204" pitchFamily="34" charset="0"/>
              </a:rPr>
              <a:t>Observe strong financial discipline and responsible budget allocation</a:t>
            </a:r>
            <a:r>
              <a:rPr lang="en-US" sz="2400" dirty="0" smtClean="0">
                <a:latin typeface="Arial" panose="020B0604020202020204" pitchFamily="34" charset="0"/>
                <a:cs typeface="Arial" panose="020B0604020202020204" pitchFamily="34" charset="0"/>
              </a:rPr>
              <a:t>.</a:t>
            </a:r>
          </a:p>
          <a:p>
            <a:pPr fontAlgn="auto">
              <a:spcAft>
                <a:spcPts val="0"/>
              </a:spcAft>
              <a:defRPr/>
            </a:pPr>
            <a:endParaRPr lang="en-US" sz="2400" dirty="0" smtClean="0">
              <a:latin typeface="Arial" panose="020B0604020202020204" pitchFamily="34" charset="0"/>
              <a:cs typeface="Arial" panose="020B0604020202020204" pitchFamily="34" charset="0"/>
            </a:endParaRPr>
          </a:p>
          <a:p>
            <a:pPr fontAlgn="auto">
              <a:spcAft>
                <a:spcPts val="0"/>
              </a:spcAft>
              <a:defRPr/>
            </a:pPr>
            <a:endParaRPr lang="en-US" sz="2400" dirty="0">
              <a:latin typeface="Arial" panose="020B0604020202020204" pitchFamily="34" charset="0"/>
              <a:cs typeface="Arial" panose="020B0604020202020204" pitchFamily="34" charset="0"/>
            </a:endParaRPr>
          </a:p>
          <a:p>
            <a:pPr eaLnBrk="1" fontAlgn="auto" hangingPunct="1">
              <a:spcAft>
                <a:spcPts val="0"/>
              </a:spcAft>
              <a:defRPr/>
            </a:pPr>
            <a:endParaRPr lang="en-US" sz="2400" dirty="0">
              <a:latin typeface="Arial" panose="020B0604020202020204" pitchFamily="34" charset="0"/>
              <a:cs typeface="Arial" panose="020B0604020202020204" pitchFamily="34" charset="0"/>
            </a:endParaRPr>
          </a:p>
        </p:txBody>
      </p:sp>
      <p:sp>
        <p:nvSpPr>
          <p:cNvPr id="6" name="Rectangle 5"/>
          <p:cNvSpPr/>
          <p:nvPr/>
        </p:nvSpPr>
        <p:spPr>
          <a:xfrm>
            <a:off x="76200" y="36073"/>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Guiding Principles of FY 2019 PBB</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372801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a:spLocks noGrp="1"/>
          </p:cNvSpPr>
          <p:nvPr>
            <p:ph idx="1"/>
          </p:nvPr>
        </p:nvSpPr>
        <p:spPr>
          <a:xfrm>
            <a:off x="355800" y="742950"/>
            <a:ext cx="8322430" cy="4267200"/>
          </a:xfrm>
        </p:spPr>
        <p:txBody>
          <a:bodyPr rtlCol="0">
            <a:normAutofit/>
          </a:bodyPr>
          <a:lstStyle/>
          <a:p>
            <a:pPr algn="just" fontAlgn="auto">
              <a:spcAft>
                <a:spcPts val="0"/>
              </a:spcAft>
              <a:buFont typeface="Wingdings" panose="05000000000000000000" pitchFamily="2" charset="2"/>
              <a:buChar char="§"/>
              <a:defRPr/>
            </a:pPr>
            <a:r>
              <a:rPr lang="en-US" sz="2200" b="1" dirty="0" smtClean="0">
                <a:latin typeface="Arial" panose="020B0604020202020204" pitchFamily="34" charset="0"/>
                <a:cs typeface="Arial" panose="020B0604020202020204" pitchFamily="34" charset="0"/>
              </a:rPr>
              <a:t>Departments and Attached Agencies, COs, OEOs and GOCCs under DBM </a:t>
            </a:r>
            <a:endParaRPr lang="en-US" sz="2200" b="1" dirty="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r>
              <a:rPr lang="en-US" sz="2200" b="1" dirty="0">
                <a:latin typeface="Arial" panose="020B0604020202020204" pitchFamily="34" charset="0"/>
                <a:cs typeface="Arial" panose="020B0604020202020204" pitchFamily="34" charset="0"/>
              </a:rPr>
              <a:t>State Universities and Colleges (SUCs</a:t>
            </a:r>
            <a:r>
              <a:rPr lang="en-US" sz="2200" b="1" dirty="0" smtClean="0">
                <a:latin typeface="Arial" panose="020B0604020202020204" pitchFamily="34" charset="0"/>
                <a:cs typeface="Arial" panose="020B0604020202020204" pitchFamily="34" charset="0"/>
              </a:rPr>
              <a:t>)</a:t>
            </a:r>
          </a:p>
          <a:p>
            <a:pPr marL="400050" lvl="1" indent="0" algn="just">
              <a:buNone/>
              <a:defRPr/>
            </a:pPr>
            <a:r>
              <a:rPr lang="en-US" sz="1800" i="1" dirty="0">
                <a:latin typeface="Arial" panose="020B0604020202020204" pitchFamily="34" charset="0"/>
                <a:cs typeface="Arial" panose="020B0604020202020204" pitchFamily="34" charset="0"/>
              </a:rPr>
              <a:t>Kindly note that the CHED may issue separate guidelines for the SUCs with regards to the achievement of their FY </a:t>
            </a:r>
            <a:r>
              <a:rPr lang="en-US" sz="1800" i="1" dirty="0" smtClean="0">
                <a:latin typeface="Arial" panose="020B0604020202020204" pitchFamily="34" charset="0"/>
                <a:cs typeface="Arial" panose="020B0604020202020204" pitchFamily="34" charset="0"/>
              </a:rPr>
              <a:t>2019 </a:t>
            </a:r>
            <a:r>
              <a:rPr lang="en-US" sz="1800" i="1" dirty="0">
                <a:latin typeface="Arial" panose="020B0604020202020204" pitchFamily="34" charset="0"/>
                <a:cs typeface="Arial" panose="020B0604020202020204" pitchFamily="34" charset="0"/>
              </a:rPr>
              <a:t>targets</a:t>
            </a:r>
            <a:r>
              <a:rPr lang="en-US" sz="1800" i="1" dirty="0" smtClean="0">
                <a:latin typeface="Arial" panose="020B0604020202020204" pitchFamily="34" charset="0"/>
                <a:cs typeface="Arial" panose="020B0604020202020204" pitchFamily="34" charset="0"/>
              </a:rPr>
              <a:t>.</a:t>
            </a: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marL="400050" lvl="1" indent="0" algn="just">
              <a:buNone/>
              <a:defRPr/>
            </a:pPr>
            <a:endParaRPr lang="en-US" sz="100" i="1" dirty="0">
              <a:latin typeface="Arial" panose="020B0604020202020204" pitchFamily="34" charset="0"/>
              <a:cs typeface="Arial" panose="020B0604020202020204" pitchFamily="34" charset="0"/>
            </a:endParaRPr>
          </a:p>
          <a:p>
            <a:pPr marL="400050" lvl="1" indent="0" algn="just">
              <a:buNone/>
              <a:defRPr/>
            </a:pPr>
            <a:endParaRPr lang="en-US" sz="100" i="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r>
              <a:rPr lang="en-US" sz="2200" b="1" dirty="0" smtClean="0">
                <a:latin typeface="Arial" panose="020B0604020202020204" pitchFamily="34" charset="0"/>
                <a:cs typeface="Arial" panose="020B0604020202020204" pitchFamily="34" charset="0"/>
              </a:rPr>
              <a:t>Interim PBB of the ff:</a:t>
            </a:r>
            <a:endParaRPr lang="en-US" sz="2200" b="1" dirty="0">
              <a:latin typeface="Arial" panose="020B0604020202020204" pitchFamily="34" charset="0"/>
              <a:cs typeface="Arial" panose="020B0604020202020204" pitchFamily="34" charset="0"/>
            </a:endParaRPr>
          </a:p>
          <a:p>
            <a:pPr marL="800100" indent="-457200" algn="jus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GCG for GOCCs covered by RA No. 10149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GCG MC No. 2019-02)</a:t>
            </a:r>
          </a:p>
          <a:p>
            <a:pPr marL="800100" indent="-457200" algn="jus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LWUA for Local Water Districts (LWDs</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800100" indent="-457200" algn="just">
              <a:buFont typeface="Courier New" panose="02070309020205020404" pitchFamily="49" charset="0"/>
              <a:buChar char="o"/>
              <a:defRPr/>
            </a:pPr>
            <a:r>
              <a:rPr lang="en-US" sz="1600" dirty="0">
                <a:latin typeface="Arial" panose="020B0604020202020204" pitchFamily="34" charset="0"/>
                <a:cs typeface="Arial" panose="020B0604020202020204" pitchFamily="34" charset="0"/>
              </a:rPr>
              <a:t>DILG for Local Government Units (LGUs</a:t>
            </a:r>
            <a:r>
              <a:rPr lang="en-US" sz="1600" dirty="0" smtClean="0">
                <a:latin typeface="Arial" panose="020B0604020202020204" pitchFamily="34" charset="0"/>
                <a:cs typeface="Arial" panose="020B0604020202020204" pitchFamily="34" charset="0"/>
              </a:rPr>
              <a:t>) (same with 2018)</a:t>
            </a:r>
            <a:endParaRPr lang="en-US" sz="1600" dirty="0">
              <a:latin typeface="Arial" panose="020B0604020202020204" pitchFamily="34" charset="0"/>
              <a:cs typeface="Arial" panose="020B0604020202020204" pitchFamily="34" charset="0"/>
            </a:endParaRPr>
          </a:p>
          <a:p>
            <a:pPr marL="0" indent="0" algn="just">
              <a:buNone/>
              <a:defRPr/>
            </a:pPr>
            <a:endParaRPr lang="en-US" sz="2200" dirty="0">
              <a:latin typeface="Arial" panose="020B0604020202020204" pitchFamily="34" charset="0"/>
              <a:cs typeface="Arial" panose="020B0604020202020204" pitchFamily="34" charset="0"/>
            </a:endParaRPr>
          </a:p>
          <a:p>
            <a:pPr marL="0" indent="0" algn="just">
              <a:buNone/>
              <a:defRPr/>
            </a:pPr>
            <a:endParaRPr lang="en-US" sz="2200" dirty="0">
              <a:latin typeface="Arial" panose="020B0604020202020204" pitchFamily="34" charset="0"/>
              <a:cs typeface="Arial" panose="020B0604020202020204" pitchFamily="34" charset="0"/>
            </a:endParaRPr>
          </a:p>
          <a:p>
            <a:pPr marL="0" indent="0" algn="just">
              <a:buNone/>
              <a:defRPr/>
            </a:pPr>
            <a:endParaRPr lang="en-US" sz="2200" dirty="0">
              <a:latin typeface="Arial" panose="020B0604020202020204" pitchFamily="34" charset="0"/>
              <a:cs typeface="Arial" panose="020B0604020202020204" pitchFamily="34" charset="0"/>
            </a:endParaRPr>
          </a:p>
          <a:p>
            <a:pPr marL="0" indent="0" algn="just">
              <a:buNone/>
              <a:defRPr/>
            </a:pPr>
            <a:endParaRPr lang="en-US" sz="2200" dirty="0">
              <a:latin typeface="Arial" panose="020B0604020202020204" pitchFamily="34" charset="0"/>
              <a:cs typeface="Arial" panose="020B0604020202020204" pitchFamily="34" charset="0"/>
            </a:endParaRPr>
          </a:p>
          <a:p>
            <a:pPr marL="0" indent="0" algn="just">
              <a:buNone/>
              <a:defRPr/>
            </a:pPr>
            <a:endParaRPr lang="en-US" sz="2200" b="1" dirty="0">
              <a:latin typeface="Arial" panose="020B0604020202020204" pitchFamily="34" charset="0"/>
              <a:cs typeface="Arial" panose="020B0604020202020204" pitchFamily="34" charset="0"/>
            </a:endParaRPr>
          </a:p>
          <a:p>
            <a:pPr marL="0" indent="0" algn="just">
              <a:buNone/>
              <a:defRPr/>
            </a:pPr>
            <a:endParaRPr lang="en-US" sz="2200" dirty="0">
              <a:latin typeface="Arial" panose="020B0604020202020204" pitchFamily="34" charset="0"/>
              <a:cs typeface="Arial" panose="020B0604020202020204" pitchFamily="34" charset="0"/>
            </a:endParaRPr>
          </a:p>
          <a:p>
            <a:pPr marL="914400" lvl="2" indent="0" algn="just">
              <a:buNone/>
              <a:defRPr/>
            </a:pPr>
            <a:endParaRPr lang="en-US" sz="2200" b="1" dirty="0">
              <a:latin typeface="Arial" panose="020B0604020202020204" pitchFamily="34" charset="0"/>
              <a:cs typeface="Arial" panose="020B0604020202020204" pitchFamily="34" charset="0"/>
            </a:endParaRPr>
          </a:p>
          <a:p>
            <a:pPr lvl="2" algn="jus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a:p>
            <a:pPr marL="346075" indent="-346075" algn="just">
              <a:buFont typeface="Wingdings" panose="05000000000000000000" pitchFamily="2" charset="2"/>
              <a:buChar char="ü"/>
              <a:defRPr/>
            </a:pPr>
            <a:endParaRPr lang="en-US" sz="2200" b="1" dirty="0">
              <a:latin typeface="Arial" panose="020B0604020202020204" pitchFamily="34" charset="0"/>
              <a:cs typeface="Arial" panose="020B0604020202020204" pitchFamily="34" charset="0"/>
            </a:endParaRPr>
          </a:p>
          <a:p>
            <a:pPr marL="346075" indent="-346075" algn="just">
              <a:buFont typeface="Wingdings" panose="05000000000000000000" pitchFamily="2" charset="2"/>
              <a:buChar char="ü"/>
              <a:defRPr/>
            </a:pPr>
            <a:endParaRPr lang="en-US" sz="2200" b="1" dirty="0">
              <a:latin typeface="Arial" panose="020B0604020202020204" pitchFamily="34" charset="0"/>
              <a:cs typeface="Arial" panose="020B0604020202020204" pitchFamily="34" charset="0"/>
            </a:endParaRPr>
          </a:p>
          <a:p>
            <a:pPr marL="346075" indent="-346075" algn="just">
              <a:buFont typeface="Wingdings" panose="05000000000000000000" pitchFamily="2" charset="2"/>
              <a:buChar char="ü"/>
              <a:defRPr/>
            </a:pPr>
            <a:endParaRPr lang="en-US" sz="2200" b="1" dirty="0">
              <a:latin typeface="Arial" panose="020B0604020202020204" pitchFamily="34" charset="0"/>
              <a:cs typeface="Arial" panose="020B0604020202020204" pitchFamily="34" charset="0"/>
            </a:endParaRPr>
          </a:p>
          <a:p>
            <a:pPr marL="400050" lvl="1" indent="0" algn="just">
              <a:buNone/>
              <a:defRPr/>
            </a:pPr>
            <a:endParaRPr lang="en-US" sz="1800" i="1" dirty="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endParaRPr lang="en-US" sz="2200" dirty="0" smtClean="0">
              <a:latin typeface="Arial" panose="020B0604020202020204" pitchFamily="34" charset="0"/>
              <a:cs typeface="Arial" panose="020B0604020202020204" pitchFamily="34" charset="0"/>
            </a:endParaRPr>
          </a:p>
          <a:p>
            <a:pPr lvl="2" algn="just" fontAlgn="auto">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lvl="2" algn="just" eaLnBrk="1" fontAlgn="auto" hangingPunct="1">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p:txBody>
      </p:sp>
      <p:sp>
        <p:nvSpPr>
          <p:cNvPr id="6" name="Rectangle 5"/>
          <p:cNvSpPr/>
          <p:nvPr/>
        </p:nvSpPr>
        <p:spPr>
          <a:xfrm>
            <a:off x="0" y="5715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2.0 Coverage</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 name="Isosceles Triangle 7"/>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132771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a:spLocks noGrp="1"/>
          </p:cNvSpPr>
          <p:nvPr>
            <p:ph idx="1"/>
          </p:nvPr>
        </p:nvSpPr>
        <p:spPr>
          <a:xfrm>
            <a:off x="197462" y="895350"/>
            <a:ext cx="8774875" cy="2209800"/>
          </a:xfrm>
        </p:spPr>
        <p:txBody>
          <a:bodyPr rtlCol="0">
            <a:noAutofit/>
          </a:bodyPr>
          <a:lstStyle/>
          <a:p>
            <a:pPr>
              <a:buFont typeface="Wingdings" panose="05000000000000000000" pitchFamily="2" charset="2"/>
              <a:buChar char="ü"/>
              <a:defRPr/>
            </a:pPr>
            <a:r>
              <a:rPr lang="en-US" sz="2600" b="1" dirty="0">
                <a:solidFill>
                  <a:schemeClr val="accent1">
                    <a:lumMod val="75000"/>
                  </a:schemeClr>
                </a:solidFill>
                <a:latin typeface="Arial" panose="020B0604020202020204" pitchFamily="34" charset="0"/>
                <a:cs typeface="Arial" panose="020B0604020202020204" pitchFamily="34" charset="0"/>
              </a:rPr>
              <a:t>Satisfy</a:t>
            </a:r>
            <a:r>
              <a:rPr lang="en-US" sz="2600" b="1" dirty="0">
                <a:latin typeface="Arial" panose="020B0604020202020204" pitchFamily="34" charset="0"/>
                <a:cs typeface="Arial" panose="020B0604020202020204" pitchFamily="34" charset="0"/>
              </a:rPr>
              <a:t> </a:t>
            </a:r>
            <a:r>
              <a:rPr lang="en-US" sz="2600" b="1" dirty="0">
                <a:solidFill>
                  <a:schemeClr val="accent1">
                    <a:lumMod val="75000"/>
                  </a:schemeClr>
                </a:solidFill>
                <a:latin typeface="Arial" panose="020B0604020202020204" pitchFamily="34" charset="0"/>
                <a:cs typeface="Arial" panose="020B0604020202020204" pitchFamily="34" charset="0"/>
              </a:rPr>
              <a:t>100%</a:t>
            </a:r>
            <a:r>
              <a:rPr lang="en-US" sz="2600" dirty="0">
                <a:latin typeface="Arial" panose="020B0604020202020204" pitchFamily="34" charset="0"/>
                <a:cs typeface="Arial" panose="020B0604020202020204" pitchFamily="34" charset="0"/>
              </a:rPr>
              <a:t> of the Good Governance Conditions (GGCs).</a:t>
            </a:r>
          </a:p>
          <a:p>
            <a:pPr>
              <a:buFont typeface="Wingdings" panose="05000000000000000000" pitchFamily="2" charset="2"/>
              <a:buChar char="ü"/>
              <a:defRPr/>
            </a:pPr>
            <a:r>
              <a:rPr lang="en-US" sz="2600" b="1" dirty="0">
                <a:solidFill>
                  <a:schemeClr val="accent1">
                    <a:lumMod val="75000"/>
                  </a:schemeClr>
                </a:solidFill>
                <a:latin typeface="Arial" panose="020B0604020202020204" pitchFamily="34" charset="0"/>
                <a:cs typeface="Arial" panose="020B0604020202020204" pitchFamily="34" charset="0"/>
              </a:rPr>
              <a:t>Achieve</a:t>
            </a:r>
            <a:r>
              <a:rPr lang="en-US" sz="2600" dirty="0">
                <a:latin typeface="Arial" panose="020B0604020202020204" pitchFamily="34" charset="0"/>
                <a:cs typeface="Arial" panose="020B0604020202020204" pitchFamily="34" charset="0"/>
              </a:rPr>
              <a:t> each of the Performance Targets - Physical Targets, STO, and GASS requirements.</a:t>
            </a:r>
          </a:p>
          <a:p>
            <a:pPr>
              <a:buFont typeface="Wingdings" panose="05000000000000000000" pitchFamily="2" charset="2"/>
              <a:buChar char="ü"/>
              <a:defRPr/>
            </a:pPr>
            <a:r>
              <a:rPr lang="en-US" sz="2600" b="1" dirty="0">
                <a:solidFill>
                  <a:schemeClr val="accent1">
                    <a:lumMod val="75000"/>
                  </a:schemeClr>
                </a:solidFill>
                <a:latin typeface="Arial" panose="020B0604020202020204" pitchFamily="34" charset="0"/>
                <a:cs typeface="Arial" panose="020B0604020202020204" pitchFamily="34" charset="0"/>
              </a:rPr>
              <a:t>Performance rating </a:t>
            </a:r>
            <a:r>
              <a:rPr lang="en-US" sz="2600" dirty="0">
                <a:latin typeface="Arial" panose="020B0604020202020204" pitchFamily="34" charset="0"/>
                <a:cs typeface="Arial" panose="020B0604020202020204" pitchFamily="34" charset="0"/>
              </a:rPr>
              <a:t>of employees and CES positions.</a:t>
            </a:r>
          </a:p>
        </p:txBody>
      </p:sp>
      <p:sp>
        <p:nvSpPr>
          <p:cNvPr id="6" name="Rectangle 5"/>
          <p:cNvSpPr/>
          <p:nvPr/>
        </p:nvSpPr>
        <p:spPr>
          <a:xfrm>
            <a:off x="31230" y="13335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3.0 Eligibility Criteria</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 name="Isosceles Triangle 7"/>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78657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335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4.0 Good Governance Conditions (1/4)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Content Placeholder 7"/>
          <p:cNvSpPr txBox="1">
            <a:spLocks/>
          </p:cNvSpPr>
          <p:nvPr/>
        </p:nvSpPr>
        <p:spPr>
          <a:xfrm>
            <a:off x="381000" y="895350"/>
            <a:ext cx="8229600" cy="403859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Maintain/Update </a:t>
            </a:r>
            <a:r>
              <a:rPr lang="en-US" sz="2400" b="1" dirty="0" smtClean="0">
                <a:solidFill>
                  <a:schemeClr val="accent1">
                    <a:lumMod val="75000"/>
                  </a:schemeClr>
                </a:solidFill>
                <a:latin typeface="Arial" panose="020B0604020202020204" pitchFamily="34" charset="0"/>
                <a:cs typeface="Arial" panose="020B0604020202020204" pitchFamily="34" charset="0"/>
              </a:rPr>
              <a:t>Transparency Seal</a:t>
            </a:r>
            <a:r>
              <a:rPr lang="en-US" sz="2000" b="1" dirty="0" smtClean="0">
                <a:solidFill>
                  <a:schemeClr val="accent1">
                    <a:lumMod val="75000"/>
                  </a:schemeClr>
                </a:solidFill>
                <a:latin typeface="Arial" panose="020B0604020202020204" pitchFamily="34" charset="0"/>
                <a:cs typeface="Arial" panose="020B0604020202020204" pitchFamily="34" charset="0"/>
              </a:rPr>
              <a:t>  </a:t>
            </a:r>
          </a:p>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Post/Update </a:t>
            </a:r>
            <a:r>
              <a:rPr lang="en-US" sz="2400" b="1" dirty="0" smtClean="0">
                <a:solidFill>
                  <a:schemeClr val="accent1">
                    <a:lumMod val="75000"/>
                  </a:schemeClr>
                </a:solidFill>
                <a:latin typeface="Arial" panose="020B0604020202020204" pitchFamily="34" charset="0"/>
                <a:cs typeface="Arial" panose="020B0604020202020204" pitchFamily="34" charset="0"/>
              </a:rPr>
              <a:t>PhilGEPS postings</a:t>
            </a:r>
          </a:p>
          <a:p>
            <a:pPr fontAlgn="auto">
              <a:spcAft>
                <a:spcPts val="0"/>
              </a:spcAft>
              <a:buFont typeface="Wingdings" panose="05000000000000000000" pitchFamily="2" charset="2"/>
              <a:buChar char="§"/>
              <a:defRPr/>
            </a:pPr>
            <a:r>
              <a:rPr lang="en-US" sz="2400" dirty="0" smtClean="0">
                <a:latin typeface="Arial" panose="020B0604020202020204" pitchFamily="34" charset="0"/>
                <a:cs typeface="Arial" panose="020B0604020202020204" pitchFamily="34" charset="0"/>
              </a:rPr>
              <a:t>Maintain/Update </a:t>
            </a:r>
            <a:r>
              <a:rPr lang="en-US" sz="2400" b="1" dirty="0" smtClean="0">
                <a:solidFill>
                  <a:schemeClr val="accent1">
                    <a:lumMod val="75000"/>
                  </a:schemeClr>
                </a:solidFill>
                <a:latin typeface="Arial" panose="020B0604020202020204" pitchFamily="34" charset="0"/>
                <a:cs typeface="Arial" panose="020B0604020202020204" pitchFamily="34" charset="0"/>
              </a:rPr>
              <a:t>Citizen’s Service Charter</a:t>
            </a:r>
          </a:p>
          <a:p>
            <a:pPr marL="346075" indent="-346075" fontAlgn="auto">
              <a:spcAft>
                <a:spcPts val="0"/>
              </a:spcAft>
              <a:buFont typeface="Wingdings" panose="05000000000000000000" pitchFamily="2" charset="2"/>
              <a:buChar char="ü"/>
              <a:defRPr/>
            </a:pPr>
            <a:endParaRPr lang="en-US" sz="2400" dirty="0">
              <a:latin typeface="Arial" panose="020B0604020202020204" pitchFamily="34" charset="0"/>
              <a:cs typeface="Arial" panose="020B0604020202020204" pitchFamily="34" charset="0"/>
            </a:endParaRPr>
          </a:p>
          <a:p>
            <a:pPr marL="630238" indent="0" fontAlgn="auto">
              <a:spcAft>
                <a:spcPts val="0"/>
              </a:spcAft>
              <a:buFont typeface="Arial" panose="020B0604020202020204" pitchFamily="34" charset="0"/>
              <a:buNone/>
              <a:defRPr/>
            </a:pPr>
            <a:r>
              <a:rPr lang="en-US" sz="2000" b="1" dirty="0" smtClean="0">
                <a:solidFill>
                  <a:srgbClr val="C00000"/>
                </a:solidFill>
                <a:latin typeface="Arial" panose="020B0604020202020204" pitchFamily="34" charset="0"/>
                <a:cs typeface="Arial" panose="020B0604020202020204" pitchFamily="34" charset="0"/>
              </a:rPr>
              <a:t>Non-compliance</a:t>
            </a:r>
            <a:r>
              <a:rPr lang="en-US" sz="2000" dirty="0" smtClean="0">
                <a:latin typeface="Arial" panose="020B0604020202020204" pitchFamily="34" charset="0"/>
                <a:cs typeface="Arial" panose="020B0604020202020204" pitchFamily="34" charset="0"/>
              </a:rPr>
              <a:t> with any GGC will render the entire department/agency </a:t>
            </a:r>
            <a:r>
              <a:rPr lang="en-US" sz="2000" b="1" dirty="0" smtClean="0">
                <a:solidFill>
                  <a:srgbClr val="C00000"/>
                </a:solidFill>
                <a:latin typeface="Arial" panose="020B0604020202020204" pitchFamily="34" charset="0"/>
                <a:cs typeface="Arial" panose="020B0604020202020204" pitchFamily="34" charset="0"/>
              </a:rPr>
              <a:t>ineligible</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for the PBB. </a:t>
            </a:r>
          </a:p>
          <a:p>
            <a:pPr marL="630238" indent="0" fontAlgn="auto">
              <a:spcAft>
                <a:spcPts val="0"/>
              </a:spcAft>
              <a:buFont typeface="Arial" panose="020B0604020202020204" pitchFamily="34" charset="0"/>
              <a:buNone/>
              <a:defRPr/>
            </a:pPr>
            <a:endParaRPr lang="en-US" sz="2000" dirty="0" smtClean="0">
              <a:latin typeface="Arial" panose="020B0604020202020204" pitchFamily="34" charset="0"/>
              <a:cs typeface="Arial" panose="020B0604020202020204" pitchFamily="34" charset="0"/>
            </a:endParaRPr>
          </a:p>
          <a:p>
            <a:pPr marL="630238" indent="0" fontAlgn="auto">
              <a:spcAft>
                <a:spcPts val="0"/>
              </a:spcAft>
              <a:buFont typeface="Arial" panose="020B0604020202020204" pitchFamily="34" charset="0"/>
              <a:buNone/>
              <a:defRPr/>
            </a:pPr>
            <a:r>
              <a:rPr lang="en-US" sz="2000" dirty="0" smtClean="0">
                <a:latin typeface="Arial" panose="020B0604020202020204" pitchFamily="34" charset="0"/>
                <a:cs typeface="Arial" panose="020B0604020202020204" pitchFamily="34" charset="0"/>
              </a:rPr>
              <a:t>Assessment of agency compliance with GGCs shall start on </a:t>
            </a:r>
            <a:r>
              <a:rPr lang="en-US" sz="2000" b="1" dirty="0" smtClean="0">
                <a:latin typeface="Arial" panose="020B0604020202020204" pitchFamily="34" charset="0"/>
                <a:cs typeface="Arial" panose="020B0604020202020204" pitchFamily="34" charset="0"/>
              </a:rPr>
              <a:t>October 1, 2019.</a:t>
            </a:r>
            <a:endParaRPr lang="en-US" sz="2000" b="1" dirty="0">
              <a:latin typeface="Arial" panose="020B0604020202020204" pitchFamily="34" charset="0"/>
              <a:cs typeface="Arial" panose="020B0604020202020204" pitchFamily="34" charset="0"/>
            </a:endParaRPr>
          </a:p>
        </p:txBody>
      </p:sp>
      <p:grpSp>
        <p:nvGrpSpPr>
          <p:cNvPr id="6" name="Group 5"/>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 name="Isosceles Triangle 7"/>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551271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a:xfrm>
            <a:off x="108000" y="700275"/>
            <a:ext cx="8570230" cy="43148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2200" b="1" dirty="0" smtClean="0">
                <a:solidFill>
                  <a:schemeClr val="accent1">
                    <a:lumMod val="75000"/>
                  </a:schemeClr>
                </a:solidFill>
                <a:latin typeface="Arial" panose="020B0604020202020204" pitchFamily="34" charset="0"/>
                <a:cs typeface="Arial" panose="020B0604020202020204" pitchFamily="34" charset="0"/>
              </a:rPr>
              <a:t>Maintain/Update Transparency Seal –</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Agency’s mandate and functions</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Annual Financial Reports</a:t>
            </a:r>
            <a:r>
              <a:rPr lang="en-US" sz="1600" u="sng" dirty="0" smtClean="0">
                <a:latin typeface="Arial" panose="020B0604020202020204" pitchFamily="34" charset="0"/>
                <a:cs typeface="Arial" panose="020B0604020202020204" pitchFamily="34" charset="0"/>
              </a:rPr>
              <a:t> </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DBM Approved Budget and Corresponding Targets for FY 2019 </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Major Projects, and Programs, Beneficiaries, and Status of Implementation for FY 2019</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FY 2019 APP Non-CSE, Indicative FY 2020 APP Non-CSE, and FY 2019 APP CSE</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QMS Certification</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System of Agency Ranking Delivery Units for FY 2019 PBB</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The Agency Review and Compliance Procedure of Statements of Assets, Liabilities, and Net Worth (SALN) and Financial Disclosures</a:t>
            </a:r>
          </a:p>
          <a:p>
            <a:pPr lvl="1" fontAlgn="auto">
              <a:spcAft>
                <a:spcPts val="0"/>
              </a:spcAft>
              <a:buFont typeface="Arial" panose="020B0604020202020204" pitchFamily="34" charset="0"/>
              <a:buChar char="•"/>
              <a:defRPr/>
            </a:pPr>
            <a:r>
              <a:rPr lang="en-US" sz="1600" dirty="0" smtClean="0">
                <a:latin typeface="Arial" panose="020B0604020202020204" pitchFamily="34" charset="0"/>
                <a:cs typeface="Arial" panose="020B0604020202020204" pitchFamily="34" charset="0"/>
              </a:rPr>
              <a:t>FOI Manual and all other FOI requirements </a:t>
            </a:r>
          </a:p>
        </p:txBody>
      </p:sp>
      <p:sp>
        <p:nvSpPr>
          <p:cNvPr id="7" name="Rectangle 6"/>
          <p:cNvSpPr/>
          <p:nvPr/>
        </p:nvSpPr>
        <p:spPr>
          <a:xfrm>
            <a:off x="-9000" y="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4.0 Good Governance Conditions (2/4)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6139721" y="3987812"/>
            <a:ext cx="2866707" cy="952411"/>
            <a:chOff x="6172200" y="3475692"/>
            <a:chExt cx="2866707" cy="952411"/>
          </a:xfrm>
        </p:grpSpPr>
        <p:grpSp>
          <p:nvGrpSpPr>
            <p:cNvPr id="6" name="Group 5"/>
            <p:cNvGrpSpPr/>
            <p:nvPr/>
          </p:nvGrpSpPr>
          <p:grpSpPr>
            <a:xfrm>
              <a:off x="6172200" y="3475692"/>
              <a:ext cx="2007504" cy="952411"/>
              <a:chOff x="6629400" y="2813677"/>
              <a:chExt cx="2007504" cy="952411"/>
            </a:xfrm>
          </p:grpSpPr>
          <p:sp>
            <p:nvSpPr>
              <p:cNvPr id="9" name="TextBox 8"/>
              <p:cNvSpPr txBox="1"/>
              <p:nvPr/>
            </p:nvSpPr>
            <p:spPr>
              <a:xfrm>
                <a:off x="6817758" y="2813677"/>
                <a:ext cx="1519716" cy="307777"/>
              </a:xfrm>
              <a:prstGeom prst="rect">
                <a:avLst/>
              </a:prstGeom>
              <a:solidFill>
                <a:schemeClr val="accent4">
                  <a:lumMod val="50000"/>
                </a:schemeClr>
              </a:solid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Refer to:</a:t>
                </a:r>
                <a:endParaRPr lang="en-GB" sz="1400" b="1" dirty="0">
                  <a:solidFill>
                    <a:schemeClr val="bg1"/>
                  </a:solidFill>
                  <a:latin typeface="Arial" panose="020B0604020202020204" pitchFamily="34" charset="0"/>
                  <a:cs typeface="Arial" panose="020B0604020202020204" pitchFamily="34" charset="0"/>
                </a:endParaRPr>
              </a:p>
            </p:txBody>
          </p:sp>
          <p:grpSp>
            <p:nvGrpSpPr>
              <p:cNvPr id="10" name="Group 9"/>
              <p:cNvGrpSpPr/>
              <p:nvPr/>
            </p:nvGrpSpPr>
            <p:grpSpPr>
              <a:xfrm>
                <a:off x="6629400" y="3105150"/>
                <a:ext cx="2007504" cy="660938"/>
                <a:chOff x="6629400" y="3105150"/>
                <a:chExt cx="2007504" cy="660938"/>
              </a:xfrm>
            </p:grpSpPr>
            <p:pic>
              <p:nvPicPr>
                <p:cNvPr id="11"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65148"/>
                <a:stretch/>
              </p:blipFill>
              <p:spPr bwMode="auto">
                <a:xfrm>
                  <a:off x="6629400" y="3105150"/>
                  <a:ext cx="1896433" cy="6609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994694" y="3333749"/>
                  <a:ext cx="1642210" cy="323165"/>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Annex 2</a:t>
                  </a:r>
                  <a:endParaRPr lang="en-GB" sz="1500" b="1" dirty="0">
                    <a:latin typeface="Arial" panose="020B0604020202020204" pitchFamily="34" charset="0"/>
                    <a:cs typeface="Arial" panose="020B0604020202020204" pitchFamily="34" charset="0"/>
                  </a:endParaRPr>
                </a:p>
              </p:txBody>
            </p:sp>
          </p:grpSp>
        </p:grpSp>
        <p:sp>
          <p:nvSpPr>
            <p:cNvPr id="8" name="TextBox 7"/>
            <p:cNvSpPr txBox="1"/>
            <p:nvPr/>
          </p:nvSpPr>
          <p:spPr>
            <a:xfrm>
              <a:off x="7320500" y="3941902"/>
              <a:ext cx="1718407" cy="430887"/>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Guideline on </a:t>
              </a:r>
            </a:p>
            <a:p>
              <a:r>
                <a:rPr lang="en-US" sz="1100" dirty="0" smtClean="0">
                  <a:latin typeface="Arial" panose="020B0604020202020204" pitchFamily="34" charset="0"/>
                  <a:cs typeface="Arial" panose="020B0604020202020204" pitchFamily="34" charset="0"/>
                </a:rPr>
                <a:t>Transparency Seal</a:t>
              </a:r>
              <a:endParaRPr lang="en-GB" sz="1100" dirty="0">
                <a:latin typeface="Arial" panose="020B0604020202020204" pitchFamily="34" charset="0"/>
                <a:cs typeface="Arial" panose="020B0604020202020204" pitchFamily="34" charset="0"/>
              </a:endParaRPr>
            </a:p>
          </p:txBody>
        </p:sp>
      </p:grpSp>
      <p:grpSp>
        <p:nvGrpSpPr>
          <p:cNvPr id="13" name="Group 12"/>
          <p:cNvGrpSpPr/>
          <p:nvPr/>
        </p:nvGrpSpPr>
        <p:grpSpPr>
          <a:xfrm>
            <a:off x="8602033" y="1284898"/>
            <a:ext cx="541967" cy="2667000"/>
            <a:chOff x="8610602" y="1047750"/>
            <a:chExt cx="541967" cy="2667000"/>
          </a:xfrm>
        </p:grpSpPr>
        <p:sp>
          <p:nvSpPr>
            <p:cNvPr id="14" name="Isosceles Triangle 13"/>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5" name="Isosceles Triangle 14"/>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00415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a:xfrm>
            <a:off x="152400" y="700275"/>
            <a:ext cx="8602030" cy="286207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2200" b="1" dirty="0">
                <a:solidFill>
                  <a:schemeClr val="accent1">
                    <a:lumMod val="75000"/>
                  </a:schemeClr>
                </a:solidFill>
                <a:latin typeface="Arial" panose="020B0604020202020204" pitchFamily="34" charset="0"/>
                <a:cs typeface="Arial" panose="020B0604020202020204" pitchFamily="34" charset="0"/>
              </a:rPr>
              <a:t>Post/Update PhilGEPS </a:t>
            </a:r>
            <a:r>
              <a:rPr lang="en-US" sz="2200" b="1" dirty="0" smtClean="0">
                <a:solidFill>
                  <a:schemeClr val="accent1">
                    <a:lumMod val="75000"/>
                  </a:schemeClr>
                </a:solidFill>
                <a:latin typeface="Arial" panose="020B0604020202020204" pitchFamily="34" charset="0"/>
                <a:cs typeface="Arial" panose="020B0604020202020204" pitchFamily="34" charset="0"/>
              </a:rPr>
              <a:t>postings –</a:t>
            </a:r>
          </a:p>
          <a:p>
            <a:pPr marL="1031875" indent="-285750" fontAlgn="auto">
              <a:spcAft>
                <a:spcPts val="0"/>
              </a:spcAft>
              <a:defRPr/>
            </a:pPr>
            <a:r>
              <a:rPr lang="en-US" sz="2000" dirty="0" smtClean="0">
                <a:latin typeface="Arial" panose="020B0604020202020204" pitchFamily="34" charset="0"/>
                <a:cs typeface="Arial" panose="020B0604020202020204" pitchFamily="34" charset="0"/>
              </a:rPr>
              <a:t>Including all Invitations to Bids and awarded contracts.</a:t>
            </a:r>
          </a:p>
          <a:p>
            <a:pPr marL="1031875" indent="-285750" fontAlgn="auto">
              <a:spcAft>
                <a:spcPts val="0"/>
              </a:spcAft>
              <a:defRPr/>
            </a:pPr>
            <a:r>
              <a:rPr lang="en-US" sz="2000" dirty="0" smtClean="0">
                <a:latin typeface="Arial" panose="020B0604020202020204" pitchFamily="34" charset="0"/>
                <a:cs typeface="Arial" panose="020B0604020202020204" pitchFamily="34" charset="0"/>
              </a:rPr>
              <a:t>Covers Early Procurement of FY 2020 Non-CSE items.</a:t>
            </a:r>
          </a:p>
          <a:p>
            <a:pPr marL="1031875" indent="-285750" fontAlgn="auto">
              <a:spcAft>
                <a:spcPts val="0"/>
              </a:spcAft>
              <a:defRPr/>
            </a:pPr>
            <a:r>
              <a:rPr lang="en-US" sz="2000" dirty="0" smtClean="0">
                <a:latin typeface="Arial" panose="020B0604020202020204" pitchFamily="34" charset="0"/>
                <a:cs typeface="Arial" panose="020B0604020202020204" pitchFamily="34" charset="0"/>
              </a:rPr>
              <a:t>Above Php 1 Million transactions from January 1 to December 31, 2019 (cut-off date).</a:t>
            </a:r>
          </a:p>
          <a:p>
            <a:pPr marL="1031875" indent="-285750" fontAlgn="auto">
              <a:spcAft>
                <a:spcPts val="0"/>
              </a:spcAft>
              <a:defRPr/>
            </a:pPr>
            <a:r>
              <a:rPr lang="en-US" sz="2000" dirty="0" smtClean="0">
                <a:latin typeface="Arial" panose="020B0604020202020204" pitchFamily="34" charset="0"/>
                <a:cs typeface="Arial" panose="020B0604020202020204" pitchFamily="34" charset="0"/>
              </a:rPr>
              <a:t>Agencies </a:t>
            </a:r>
            <a:r>
              <a:rPr lang="en-US" sz="2000" dirty="0">
                <a:latin typeface="Arial" panose="020B0604020202020204" pitchFamily="34" charset="0"/>
                <a:cs typeface="Arial" panose="020B0604020202020204" pitchFamily="34" charset="0"/>
              </a:rPr>
              <a:t>should track their status </a:t>
            </a:r>
            <a:r>
              <a:rPr lang="en-US" sz="2000" dirty="0" smtClean="0">
                <a:latin typeface="Arial" panose="020B0604020202020204" pitchFamily="34" charset="0"/>
                <a:cs typeface="Arial" panose="020B0604020202020204" pitchFamily="34" charset="0"/>
              </a:rPr>
              <a:t>through the </a:t>
            </a:r>
            <a:r>
              <a:rPr lang="en-US" sz="2000" b="1" dirty="0" smtClean="0">
                <a:solidFill>
                  <a:schemeClr val="accent1">
                    <a:lumMod val="75000"/>
                  </a:schemeClr>
                </a:solidFill>
                <a:latin typeface="Arial" panose="020B0604020202020204" pitchFamily="34" charset="0"/>
                <a:cs typeface="Arial" panose="020B0604020202020204" pitchFamily="34" charset="0"/>
              </a:rPr>
              <a:t>PhilGEPS </a:t>
            </a:r>
            <a:r>
              <a:rPr lang="en-US" sz="2000" b="1" dirty="0">
                <a:solidFill>
                  <a:schemeClr val="accent1">
                    <a:lumMod val="75000"/>
                  </a:schemeClr>
                </a:solidFill>
                <a:latin typeface="Arial" panose="020B0604020202020204" pitchFamily="34" charset="0"/>
                <a:cs typeface="Arial" panose="020B0604020202020204" pitchFamily="34" charset="0"/>
              </a:rPr>
              <a:t>microsite</a:t>
            </a:r>
            <a:r>
              <a:rPr lang="en-US" sz="2000" dirty="0">
                <a:latin typeface="Arial" panose="020B0604020202020204" pitchFamily="34" charset="0"/>
                <a:cs typeface="Arial" panose="020B0604020202020204" pitchFamily="34" charset="0"/>
              </a:rPr>
              <a:t>: </a:t>
            </a:r>
            <a:r>
              <a:rPr lang="en-US" sz="2000" u="sng" dirty="0">
                <a:solidFill>
                  <a:schemeClr val="accent1">
                    <a:lumMod val="75000"/>
                  </a:schemeClr>
                </a:solidFill>
                <a:latin typeface="Arial" panose="020B0604020202020204" pitchFamily="34" charset="0"/>
                <a:cs typeface="Arial" panose="020B0604020202020204" pitchFamily="34" charset="0"/>
              </a:rPr>
              <a:t>http://data.philgeps.gov.ph/directory/pbb.aspx</a:t>
            </a:r>
            <a:endParaRPr lang="en-US" sz="2000" u="sng" dirty="0" smtClean="0">
              <a:solidFill>
                <a:schemeClr val="accent1">
                  <a:lumMod val="75000"/>
                </a:schemeClr>
              </a:solidFill>
              <a:latin typeface="Arial" panose="020B0604020202020204" pitchFamily="34" charset="0"/>
              <a:cs typeface="Arial" panose="020B0604020202020204" pitchFamily="34" charset="0"/>
            </a:endParaRPr>
          </a:p>
          <a:p>
            <a:pPr marL="746125" indent="0" fontAlgn="auto">
              <a:spcAft>
                <a:spcPts val="0"/>
              </a:spcAft>
              <a:buNone/>
              <a:defRPr/>
            </a:pPr>
            <a:endParaRPr lang="en-US" sz="1800" b="1" u="sng" dirty="0" smtClean="0">
              <a:latin typeface="Arial" panose="020B0604020202020204" pitchFamily="34" charset="0"/>
              <a:cs typeface="Arial" panose="020B0604020202020204" pitchFamily="34" charset="0"/>
            </a:endParaRPr>
          </a:p>
          <a:p>
            <a:pPr marL="0" indent="0" fontAlgn="auto">
              <a:spcAft>
                <a:spcPts val="0"/>
              </a:spcAft>
              <a:buNone/>
              <a:defRPr/>
            </a:pPr>
            <a:endParaRPr lang="en-US" sz="2400" b="1" u="sng" dirty="0">
              <a:latin typeface="Arial" panose="020B0604020202020204" pitchFamily="34" charset="0"/>
              <a:cs typeface="Arial" panose="020B0604020202020204" pitchFamily="34" charset="0"/>
            </a:endParaRPr>
          </a:p>
        </p:txBody>
      </p:sp>
      <p:sp>
        <p:nvSpPr>
          <p:cNvPr id="8" name="Rectangle 7"/>
          <p:cNvSpPr/>
          <p:nvPr/>
        </p:nvSpPr>
        <p:spPr>
          <a:xfrm>
            <a:off x="-9000" y="11550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4.0 Good Governance Conditions (3/4)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8602033" y="1284898"/>
            <a:ext cx="541967" cy="2667000"/>
            <a:chOff x="8610602" y="1047750"/>
            <a:chExt cx="541967" cy="2667000"/>
          </a:xfrm>
        </p:grpSpPr>
        <p:sp>
          <p:nvSpPr>
            <p:cNvPr id="6" name="Isosceles Triangle 5"/>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 name="Isosceles Triangle 6"/>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grpSp>
        <p:nvGrpSpPr>
          <p:cNvPr id="3" name="Group 2"/>
          <p:cNvGrpSpPr/>
          <p:nvPr/>
        </p:nvGrpSpPr>
        <p:grpSpPr>
          <a:xfrm>
            <a:off x="5853995" y="3621428"/>
            <a:ext cx="2866707" cy="952411"/>
            <a:chOff x="6172200" y="3475692"/>
            <a:chExt cx="2866707" cy="952411"/>
          </a:xfrm>
        </p:grpSpPr>
        <p:grpSp>
          <p:nvGrpSpPr>
            <p:cNvPr id="9" name="Group 8"/>
            <p:cNvGrpSpPr/>
            <p:nvPr/>
          </p:nvGrpSpPr>
          <p:grpSpPr>
            <a:xfrm>
              <a:off x="6172200" y="3475692"/>
              <a:ext cx="2007504" cy="952411"/>
              <a:chOff x="6629400" y="2813677"/>
              <a:chExt cx="2007504" cy="952411"/>
            </a:xfrm>
          </p:grpSpPr>
          <p:sp>
            <p:nvSpPr>
              <p:cNvPr id="10" name="TextBox 9"/>
              <p:cNvSpPr txBox="1"/>
              <p:nvPr/>
            </p:nvSpPr>
            <p:spPr>
              <a:xfrm>
                <a:off x="6817758" y="2813677"/>
                <a:ext cx="1519716" cy="307777"/>
              </a:xfrm>
              <a:prstGeom prst="rect">
                <a:avLst/>
              </a:prstGeom>
              <a:solidFill>
                <a:schemeClr val="accent4">
                  <a:lumMod val="50000"/>
                </a:schemeClr>
              </a:solid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Refer to:</a:t>
                </a:r>
                <a:endParaRPr lang="en-GB" sz="1400" b="1" dirty="0">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6629400" y="3105150"/>
                <a:ext cx="2007504" cy="660938"/>
                <a:chOff x="6629400" y="3105150"/>
                <a:chExt cx="2007504" cy="660938"/>
              </a:xfrm>
            </p:grpSpPr>
            <p:pic>
              <p:nvPicPr>
                <p:cNvPr id="12"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65148"/>
                <a:stretch/>
              </p:blipFill>
              <p:spPr bwMode="auto">
                <a:xfrm>
                  <a:off x="6629400" y="3105150"/>
                  <a:ext cx="1896433" cy="6609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994694" y="3333749"/>
                  <a:ext cx="1642210" cy="323165"/>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Annex 6</a:t>
                  </a:r>
                  <a:endParaRPr lang="en-GB" sz="1500" b="1" dirty="0">
                    <a:latin typeface="Arial" panose="020B0604020202020204" pitchFamily="34" charset="0"/>
                    <a:cs typeface="Arial" panose="020B0604020202020204" pitchFamily="34" charset="0"/>
                  </a:endParaRPr>
                </a:p>
              </p:txBody>
            </p:sp>
          </p:grpSp>
        </p:grpSp>
        <p:sp>
          <p:nvSpPr>
            <p:cNvPr id="2" name="TextBox 1"/>
            <p:cNvSpPr txBox="1"/>
            <p:nvPr/>
          </p:nvSpPr>
          <p:spPr>
            <a:xfrm>
              <a:off x="7320500" y="3941902"/>
              <a:ext cx="1718407" cy="430887"/>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Guideline on </a:t>
              </a:r>
            </a:p>
            <a:p>
              <a:r>
                <a:rPr lang="en-US" sz="1100" dirty="0" smtClean="0">
                  <a:latin typeface="Arial" panose="020B0604020202020204" pitchFamily="34" charset="0"/>
                  <a:cs typeface="Arial" panose="020B0604020202020204" pitchFamily="34" charset="0"/>
                </a:rPr>
                <a:t>PhilGEPS Posting</a:t>
              </a:r>
              <a:endParaRPr lang="en-GB"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6633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p:cNvSpPr txBox="1">
            <a:spLocks/>
          </p:cNvSpPr>
          <p:nvPr/>
        </p:nvSpPr>
        <p:spPr>
          <a:xfrm>
            <a:off x="152400" y="589484"/>
            <a:ext cx="8525830" cy="431482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n-US" sz="2200" b="1" dirty="0">
                <a:solidFill>
                  <a:schemeClr val="accent1">
                    <a:lumMod val="75000"/>
                  </a:schemeClr>
                </a:solidFill>
                <a:latin typeface="Arial" panose="020B0604020202020204" pitchFamily="34" charset="0"/>
                <a:cs typeface="Arial" panose="020B0604020202020204" pitchFamily="34" charset="0"/>
              </a:rPr>
              <a:t>Maintain/Update Citizen’s Service </a:t>
            </a:r>
            <a:r>
              <a:rPr lang="en-US" sz="2200" b="1" dirty="0" smtClean="0">
                <a:solidFill>
                  <a:schemeClr val="accent1">
                    <a:lumMod val="75000"/>
                  </a:schemeClr>
                </a:solidFill>
                <a:latin typeface="Arial" panose="020B0604020202020204" pitchFamily="34" charset="0"/>
                <a:cs typeface="Arial" panose="020B0604020202020204" pitchFamily="34" charset="0"/>
              </a:rPr>
              <a:t>Charter –</a:t>
            </a:r>
          </a:p>
          <a:p>
            <a:pPr marL="0" indent="0" fontAlgn="auto">
              <a:spcAft>
                <a:spcPts val="0"/>
              </a:spcAft>
              <a:buNone/>
              <a:defRPr/>
            </a:pPr>
            <a:endParaRPr lang="en-US" sz="100" b="1" dirty="0" smtClean="0">
              <a:solidFill>
                <a:schemeClr val="accent1">
                  <a:lumMod val="75000"/>
                </a:schemeClr>
              </a:solidFill>
              <a:latin typeface="Arial" panose="020B0604020202020204" pitchFamily="34" charset="0"/>
              <a:cs typeface="Arial" panose="020B0604020202020204" pitchFamily="34" charset="0"/>
            </a:endParaRPr>
          </a:p>
          <a:p>
            <a:pPr marL="0" indent="0" fontAlgn="auto">
              <a:spcAft>
                <a:spcPts val="0"/>
              </a:spcAft>
              <a:buNone/>
              <a:defRPr/>
            </a:pPr>
            <a:endParaRPr lang="en-US" sz="200" b="1" dirty="0" smtClean="0">
              <a:solidFill>
                <a:schemeClr val="accent1">
                  <a:lumMod val="75000"/>
                </a:schemeClr>
              </a:solidFill>
              <a:latin typeface="Arial" panose="020B0604020202020204" pitchFamily="34" charset="0"/>
              <a:cs typeface="Arial" panose="020B0604020202020204" pitchFamily="34" charset="0"/>
            </a:endParaRPr>
          </a:p>
          <a:p>
            <a:pPr marL="971550" indent="-285750" fontAlgn="auto">
              <a:spcAft>
                <a:spcPts val="0"/>
              </a:spcAft>
              <a:defRPr/>
            </a:pPr>
            <a:r>
              <a:rPr lang="en-US" sz="2000" dirty="0" smtClean="0">
                <a:latin typeface="Arial" panose="020B0604020202020204" pitchFamily="34" charset="0"/>
                <a:cs typeface="Arial" panose="020B0604020202020204" pitchFamily="34" charset="0"/>
              </a:rPr>
              <a:t>Reflecting the agency's </a:t>
            </a:r>
            <a:r>
              <a:rPr lang="en-US" sz="2000" b="1" dirty="0" smtClean="0">
                <a:latin typeface="Arial" panose="020B0604020202020204" pitchFamily="34" charset="0"/>
                <a:cs typeface="Arial" panose="020B0604020202020204" pitchFamily="34" charset="0"/>
              </a:rPr>
              <a:t>enhanced service standards </a:t>
            </a:r>
            <a:r>
              <a:rPr lang="en-US" sz="2000" dirty="0" smtClean="0">
                <a:latin typeface="Arial" panose="020B0604020202020204" pitchFamily="34" charset="0"/>
                <a:cs typeface="Arial" panose="020B0604020202020204" pitchFamily="34" charset="0"/>
              </a:rPr>
              <a:t>for all government services consistent</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with</a:t>
            </a:r>
            <a:r>
              <a:rPr lang="en-US" sz="2000" b="1" dirty="0" smtClean="0">
                <a:latin typeface="Arial" panose="020B0604020202020204" pitchFamily="34" charset="0"/>
                <a:cs typeface="Arial" panose="020B0604020202020204" pitchFamily="34" charset="0"/>
              </a:rPr>
              <a:t> RA No. 11032. </a:t>
            </a:r>
          </a:p>
          <a:p>
            <a:pPr marL="685800" indent="0" fontAlgn="auto">
              <a:spcAft>
                <a:spcPts val="0"/>
              </a:spcAft>
              <a:buNone/>
              <a:defRPr/>
            </a:pPr>
            <a:endParaRPr lang="en-US" sz="100" b="1" dirty="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smtClean="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smtClean="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smtClean="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smtClean="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smtClean="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a:latin typeface="Arial" panose="020B0604020202020204" pitchFamily="34" charset="0"/>
              <a:cs typeface="Arial" panose="020B0604020202020204" pitchFamily="34" charset="0"/>
            </a:endParaRPr>
          </a:p>
          <a:p>
            <a:pPr marL="685800" indent="0" fontAlgn="auto">
              <a:spcAft>
                <a:spcPts val="0"/>
              </a:spcAft>
              <a:buNone/>
              <a:defRPr/>
            </a:pPr>
            <a:endParaRPr lang="en-US" sz="100" b="1" dirty="0" smtClean="0">
              <a:latin typeface="Arial" panose="020B0604020202020204" pitchFamily="34" charset="0"/>
              <a:cs typeface="Arial" panose="020B0604020202020204" pitchFamily="34" charset="0"/>
            </a:endParaRPr>
          </a:p>
          <a:p>
            <a:pPr marL="971550" indent="-285750" fontAlgn="auto">
              <a:spcAft>
                <a:spcPts val="0"/>
              </a:spcAft>
              <a:defRPr/>
            </a:pPr>
            <a:r>
              <a:rPr lang="en-US" sz="2000" dirty="0" smtClean="0">
                <a:latin typeface="Arial" panose="020B0604020202020204" pitchFamily="34" charset="0"/>
                <a:cs typeface="Arial" panose="020B0604020202020204" pitchFamily="34" charset="0"/>
              </a:rPr>
              <a:t>The submitted </a:t>
            </a:r>
            <a:r>
              <a:rPr lang="en-US" sz="2000" b="1" dirty="0" smtClean="0">
                <a:latin typeface="Arial" panose="020B0604020202020204" pitchFamily="34" charset="0"/>
                <a:cs typeface="Arial" panose="020B0604020202020204" pitchFamily="34" charset="0"/>
              </a:rPr>
              <a:t>Certificate of Compliance (</a:t>
            </a:r>
            <a:r>
              <a:rPr lang="en-US" sz="2000" b="1" dirty="0" err="1" smtClean="0">
                <a:latin typeface="Arial" panose="020B0604020202020204" pitchFamily="34" charset="0"/>
                <a:cs typeface="Arial" panose="020B0604020202020204" pitchFamily="34" charset="0"/>
              </a:rPr>
              <a:t>CoC</a:t>
            </a:r>
            <a:r>
              <a:rPr lang="en-US" sz="2000" b="1"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shall be the basis for the validation for FY 2019 and shall be sent to the </a:t>
            </a:r>
            <a:r>
              <a:rPr lang="en-US" sz="2000" b="1" dirty="0" smtClean="0">
                <a:latin typeface="Arial" panose="020B0604020202020204" pitchFamily="34" charset="0"/>
                <a:cs typeface="Arial" panose="020B0604020202020204" pitchFamily="34" charset="0"/>
              </a:rPr>
              <a:t>Anti-Red Tape Authority (ARTA)</a:t>
            </a:r>
            <a:r>
              <a:rPr lang="en-US" sz="2000" dirty="0" smtClean="0">
                <a:latin typeface="Arial" panose="020B0604020202020204" pitchFamily="34" charset="0"/>
                <a:cs typeface="Arial" panose="020B0604020202020204" pitchFamily="34" charset="0"/>
              </a:rPr>
              <a:t> on or before </a:t>
            </a:r>
            <a:r>
              <a:rPr lang="en-US" sz="2000" b="1" dirty="0" smtClean="0">
                <a:latin typeface="Arial" panose="020B0604020202020204" pitchFamily="34" charset="0"/>
                <a:cs typeface="Arial" panose="020B0604020202020204" pitchFamily="34" charset="0"/>
              </a:rPr>
              <a:t>December 06, 2019 </a:t>
            </a:r>
            <a:r>
              <a:rPr lang="en-US" sz="2000" dirty="0">
                <a:latin typeface="Arial" panose="020B0604020202020204" pitchFamily="34" charset="0"/>
                <a:cs typeface="Arial" panose="020B0604020202020204" pitchFamily="34" charset="0"/>
              </a:rPr>
              <a:t>to </a:t>
            </a:r>
            <a:r>
              <a:rPr lang="en-US" sz="2000" b="1" dirty="0">
                <a:solidFill>
                  <a:schemeClr val="accent1">
                    <a:lumMod val="75000"/>
                  </a:schemeClr>
                </a:solidFill>
                <a:latin typeface="Arial" panose="020B0604020202020204" pitchFamily="34" charset="0"/>
                <a:cs typeface="Arial" panose="020B0604020202020204" pitchFamily="34" charset="0"/>
              </a:rPr>
              <a:t>compliance@arta.gov.ph</a:t>
            </a:r>
          </a:p>
          <a:p>
            <a:pPr marL="971550" indent="-285750" algn="r" fontAlgn="auto">
              <a:spcAft>
                <a:spcPts val="0"/>
              </a:spcAft>
              <a:defRPr/>
            </a:pPr>
            <a:endParaRPr lang="en-US" sz="1800" dirty="0" smtClean="0">
              <a:latin typeface="Arial" panose="020B0604020202020204" pitchFamily="34" charset="0"/>
              <a:cs typeface="Arial" panose="020B0604020202020204" pitchFamily="34" charset="0"/>
            </a:endParaRPr>
          </a:p>
          <a:p>
            <a:pPr marL="685800" indent="0">
              <a:buNone/>
              <a:defRPr/>
            </a:pPr>
            <a:endParaRPr lang="en-US" sz="1400" i="1" dirty="0">
              <a:latin typeface="Arial" panose="020B0604020202020204" pitchFamily="34" charset="0"/>
              <a:cs typeface="Arial" panose="020B0604020202020204" pitchFamily="34" charset="0"/>
            </a:endParaRPr>
          </a:p>
          <a:p>
            <a:pPr marL="971550" indent="-285750" fontAlgn="auto">
              <a:spcAft>
                <a:spcPts val="0"/>
              </a:spcAft>
              <a:defRPr/>
            </a:pPr>
            <a:endParaRPr lang="en-US" sz="1800" b="1" dirty="0" smtClean="0">
              <a:latin typeface="Arial" panose="020B0604020202020204" pitchFamily="34" charset="0"/>
              <a:cs typeface="Arial" panose="020B0604020202020204" pitchFamily="34" charset="0"/>
            </a:endParaRPr>
          </a:p>
        </p:txBody>
      </p:sp>
      <p:sp>
        <p:nvSpPr>
          <p:cNvPr id="7" name="Rectangle 6"/>
          <p:cNvSpPr/>
          <p:nvPr/>
        </p:nvSpPr>
        <p:spPr>
          <a:xfrm>
            <a:off x="-32258" y="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4.0 Good Governance Conditions (4/4)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Rectangle 2"/>
          <p:cNvSpPr/>
          <p:nvPr/>
        </p:nvSpPr>
        <p:spPr>
          <a:xfrm>
            <a:off x="76200" y="4773039"/>
            <a:ext cx="5235132" cy="246221"/>
          </a:xfrm>
          <a:prstGeom prst="rect">
            <a:avLst/>
          </a:prstGeom>
        </p:spPr>
        <p:txBody>
          <a:bodyPr wrap="square">
            <a:spAutoFit/>
          </a:bodyPr>
          <a:lstStyle/>
          <a:p>
            <a:r>
              <a:rPr lang="en-US" sz="1000" i="1" dirty="0" smtClean="0">
                <a:latin typeface="Arial Narrow" panose="020B0606020202030204" pitchFamily="34" charset="0"/>
              </a:rPr>
              <a:t>*MC 2019-002 Guidelines </a:t>
            </a:r>
            <a:r>
              <a:rPr lang="en-US" sz="1000" i="1" dirty="0">
                <a:latin typeface="Arial Narrow" panose="020B0606020202030204" pitchFamily="34" charset="0"/>
              </a:rPr>
              <a:t>on the Implementation of the Citizen’s Charter in Compliance with RA No. 11032</a:t>
            </a:r>
            <a:endParaRPr lang="en-GB" sz="1000" i="1" dirty="0"/>
          </a:p>
        </p:txBody>
      </p:sp>
      <p:grpSp>
        <p:nvGrpSpPr>
          <p:cNvPr id="6" name="Group 5"/>
          <p:cNvGrpSpPr/>
          <p:nvPr/>
        </p:nvGrpSpPr>
        <p:grpSpPr>
          <a:xfrm>
            <a:off x="8602033" y="1284898"/>
            <a:ext cx="541967" cy="2667000"/>
            <a:chOff x="8610602" y="1047750"/>
            <a:chExt cx="541967" cy="2667000"/>
          </a:xfrm>
        </p:grpSpPr>
        <p:sp>
          <p:nvSpPr>
            <p:cNvPr id="8" name="Isosceles Triangle 7"/>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 name="Isosceles Triangle 8"/>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grpSp>
        <p:nvGrpSpPr>
          <p:cNvPr id="10" name="Group 9"/>
          <p:cNvGrpSpPr/>
          <p:nvPr/>
        </p:nvGrpSpPr>
        <p:grpSpPr>
          <a:xfrm>
            <a:off x="6369720" y="3530017"/>
            <a:ext cx="2279779" cy="952411"/>
            <a:chOff x="6629400" y="2813677"/>
            <a:chExt cx="2279779" cy="952411"/>
          </a:xfrm>
        </p:grpSpPr>
        <p:sp>
          <p:nvSpPr>
            <p:cNvPr id="11" name="TextBox 10"/>
            <p:cNvSpPr txBox="1"/>
            <p:nvPr/>
          </p:nvSpPr>
          <p:spPr>
            <a:xfrm>
              <a:off x="6817758" y="2813677"/>
              <a:ext cx="1519716" cy="307777"/>
            </a:xfrm>
            <a:prstGeom prst="rect">
              <a:avLst/>
            </a:prstGeom>
            <a:solidFill>
              <a:schemeClr val="accent4">
                <a:lumMod val="50000"/>
              </a:schemeClr>
            </a:solid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Refer to:</a:t>
              </a:r>
              <a:endParaRPr lang="en-GB" sz="1400" b="1" dirty="0">
                <a:solidFill>
                  <a:schemeClr val="bg1"/>
                </a:solidFill>
                <a:latin typeface="Arial" panose="020B0604020202020204" pitchFamily="34" charset="0"/>
                <a:cs typeface="Arial" panose="020B0604020202020204" pitchFamily="34" charset="0"/>
              </a:endParaRPr>
            </a:p>
          </p:txBody>
        </p:sp>
        <p:grpSp>
          <p:nvGrpSpPr>
            <p:cNvPr id="12" name="Group 11"/>
            <p:cNvGrpSpPr/>
            <p:nvPr/>
          </p:nvGrpSpPr>
          <p:grpSpPr>
            <a:xfrm>
              <a:off x="6629400" y="3105150"/>
              <a:ext cx="2279779" cy="660938"/>
              <a:chOff x="6629400" y="3105150"/>
              <a:chExt cx="2279779" cy="660938"/>
            </a:xfrm>
          </p:grpSpPr>
          <p:pic>
            <p:nvPicPr>
              <p:cNvPr id="13"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65148"/>
              <a:stretch/>
            </p:blipFill>
            <p:spPr bwMode="auto">
              <a:xfrm>
                <a:off x="6629400" y="3105150"/>
                <a:ext cx="1896433" cy="660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989016" y="3317748"/>
                <a:ext cx="1920163" cy="307777"/>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ARTA CoC template</a:t>
                </a:r>
                <a:endParaRPr lang="en-GB" sz="1400" b="1"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641243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image welcome"/>
          <p:cNvPicPr>
            <a:picLocks noChangeAspect="1" noChangeArrowheads="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5973" y="469334"/>
            <a:ext cx="6248400" cy="17400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2234222"/>
            <a:ext cx="8229600" cy="923330"/>
          </a:xfrm>
          <a:prstGeom prst="rect">
            <a:avLst/>
          </a:prstGeom>
          <a:noFill/>
        </p:spPr>
        <p:txBody>
          <a:bodyPr wrap="square" rtlCol="0">
            <a:spAutoFit/>
          </a:bodyPr>
          <a:lstStyle/>
          <a:p>
            <a:pPr algn="ctr"/>
            <a:r>
              <a:rPr lang="en-US" sz="5400" b="1" dirty="0" smtClean="0">
                <a:latin typeface="Arial" panose="020B0604020202020204" pitchFamily="34" charset="0"/>
                <a:cs typeface="Arial" panose="020B0604020202020204" pitchFamily="34" charset="0"/>
              </a:rPr>
              <a:t>PBB Focal Persons</a:t>
            </a:r>
          </a:p>
        </p:txBody>
      </p:sp>
    </p:spTree>
    <p:extLst>
      <p:ext uri="{BB962C8B-B14F-4D97-AF65-F5344CB8AC3E}">
        <p14:creationId xmlns:p14="http://schemas.microsoft.com/office/powerpoint/2010/main" val="9464794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304797" y="848334"/>
            <a:ext cx="8373433" cy="4073525"/>
          </a:xfrm>
        </p:spPr>
        <p:txBody>
          <a:bodyPr rtlCol="0">
            <a:normAutofit/>
          </a:bodyPr>
          <a:lstStyle/>
          <a:p>
            <a:pPr marL="0" indent="0" algn="just" fontAlgn="auto">
              <a:spcAft>
                <a:spcPts val="0"/>
              </a:spcAft>
              <a:buNone/>
              <a:defRPr/>
            </a:pPr>
            <a:r>
              <a:rPr lang="en-US" sz="2200" b="1" dirty="0" smtClean="0">
                <a:solidFill>
                  <a:schemeClr val="accent1">
                    <a:lumMod val="75000"/>
                  </a:schemeClr>
                </a:solidFill>
                <a:latin typeface="Arial" panose="020B0604020202020204" pitchFamily="34" charset="0"/>
                <a:cs typeface="Arial" panose="020B0604020202020204" pitchFamily="34" charset="0"/>
              </a:rPr>
              <a:t>Departments and Attached Agencies, COs, OEOs and GOCCs under DBM – </a:t>
            </a:r>
          </a:p>
          <a:p>
            <a:pPr marL="0" indent="0" algn="just" fontAlgn="auto">
              <a:spcAft>
                <a:spcPts val="0"/>
              </a:spcAft>
              <a:buNone/>
              <a:defRPr/>
            </a:pPr>
            <a:endParaRPr lang="en-US" sz="2200" b="1" dirty="0" smtClean="0">
              <a:solidFill>
                <a:schemeClr val="accent1">
                  <a:lumMod val="75000"/>
                </a:schemeClr>
              </a:solidFill>
              <a:latin typeface="Arial" panose="020B0604020202020204" pitchFamily="34" charset="0"/>
              <a:cs typeface="Arial" panose="020B0604020202020204" pitchFamily="34" charset="0"/>
            </a:endParaRPr>
          </a:p>
          <a:p>
            <a:pPr marL="917575" indent="-514350" fontAlgn="auto">
              <a:spcBef>
                <a:spcPts val="0"/>
              </a:spcBef>
              <a:spcAft>
                <a:spcPts val="0"/>
              </a:spcAft>
              <a:defRPr/>
            </a:pPr>
            <a:r>
              <a:rPr lang="en-US" sz="2200" dirty="0" smtClean="0">
                <a:latin typeface="Arial" panose="020B0604020202020204" pitchFamily="34" charset="0"/>
                <a:cs typeface="Arial" panose="020B0604020202020204" pitchFamily="34" charset="0"/>
              </a:rPr>
              <a:t>Streamlining and Process Improvement of Agency’s Critical Services</a:t>
            </a:r>
          </a:p>
          <a:p>
            <a:pPr marL="917575" indent="-514350" fontAlgn="auto">
              <a:spcBef>
                <a:spcPts val="0"/>
              </a:spcBef>
              <a:spcAft>
                <a:spcPts val="0"/>
              </a:spcAft>
              <a:defRPr/>
            </a:pPr>
            <a:r>
              <a:rPr lang="en-US" sz="2200" dirty="0" smtClean="0">
                <a:latin typeface="Arial" panose="020B0604020202020204" pitchFamily="34" charset="0"/>
                <a:cs typeface="Arial" panose="020B0604020202020204" pitchFamily="34" charset="0"/>
              </a:rPr>
              <a:t>FY 2019 STO requirement</a:t>
            </a:r>
          </a:p>
          <a:p>
            <a:pPr marL="917575" indent="-514350" fontAlgn="auto">
              <a:spcBef>
                <a:spcPts val="0"/>
              </a:spcBef>
              <a:spcAft>
                <a:spcPts val="0"/>
              </a:spcAft>
              <a:defRPr/>
            </a:pPr>
            <a:r>
              <a:rPr lang="en-US" sz="2200" dirty="0" smtClean="0">
                <a:latin typeface="Arial" panose="020B0604020202020204" pitchFamily="34" charset="0"/>
                <a:cs typeface="Arial" panose="020B0604020202020204" pitchFamily="34" charset="0"/>
              </a:rPr>
              <a:t>FY 2019 GASS requirements</a:t>
            </a:r>
          </a:p>
          <a:p>
            <a:pPr algn="just" fontAlgn="auto">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endParaRPr lang="en-US" sz="2200" dirty="0" smtClean="0">
              <a:latin typeface="Arial" panose="020B0604020202020204" pitchFamily="34" charset="0"/>
              <a:cs typeface="Arial" panose="020B0604020202020204" pitchFamily="34" charset="0"/>
            </a:endParaRPr>
          </a:p>
          <a:p>
            <a:pPr lvl="2" algn="just" fontAlgn="auto">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lvl="2" algn="just" eaLnBrk="1" fontAlgn="auto" hangingPunct="1">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2200" b="1" dirty="0" smtClean="0">
              <a:latin typeface="Arial" panose="020B0604020202020204" pitchFamily="34" charset="0"/>
              <a:cs typeface="Arial" panose="020B0604020202020204" pitchFamily="34" charset="0"/>
            </a:endParaRPr>
          </a:p>
          <a:p>
            <a:pPr algn="just" eaLnBrk="1" fontAlgn="auto" hangingPunct="1">
              <a:spcAft>
                <a:spcPts val="0"/>
              </a:spcAf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p:txBody>
      </p:sp>
      <p:sp>
        <p:nvSpPr>
          <p:cNvPr id="7" name="Rectangle 6"/>
          <p:cNvSpPr/>
          <p:nvPr/>
        </p:nvSpPr>
        <p:spPr>
          <a:xfrm>
            <a:off x="17489" y="25718"/>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5.0 Performance Targets (1/3)</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864352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193290" y="700275"/>
            <a:ext cx="6287504" cy="4073525"/>
          </a:xfrm>
        </p:spPr>
        <p:txBody>
          <a:bodyPr rtlCol="0">
            <a:normAutofit/>
          </a:bodyPr>
          <a:lstStyle/>
          <a:p>
            <a:pPr marL="0" indent="0" algn="just" fontAlgn="auto">
              <a:spcAft>
                <a:spcPts val="0"/>
              </a:spcAft>
              <a:buNone/>
              <a:defRPr/>
            </a:pPr>
            <a:r>
              <a:rPr lang="en-US" sz="2200" b="1" dirty="0">
                <a:solidFill>
                  <a:schemeClr val="accent1">
                    <a:lumMod val="75000"/>
                  </a:schemeClr>
                </a:solidFill>
                <a:latin typeface="Arial" panose="020B0604020202020204" pitchFamily="34" charset="0"/>
                <a:cs typeface="Arial" panose="020B0604020202020204" pitchFamily="34" charset="0"/>
              </a:rPr>
              <a:t>State Universities and Colleges (SUCs) </a:t>
            </a:r>
            <a:r>
              <a:rPr lang="en-US" sz="2200" b="1" dirty="0" smtClean="0">
                <a:solidFill>
                  <a:schemeClr val="accent1">
                    <a:lumMod val="75000"/>
                  </a:schemeClr>
                </a:solidFill>
                <a:latin typeface="Arial" panose="020B0604020202020204" pitchFamily="34" charset="0"/>
                <a:cs typeface="Arial" panose="020B0604020202020204" pitchFamily="34" charset="0"/>
              </a:rPr>
              <a:t>–</a:t>
            </a:r>
          </a:p>
          <a:p>
            <a:pPr marL="0" indent="0" algn="just" fontAlgn="auto">
              <a:spcAft>
                <a:spcPts val="0"/>
              </a:spcAft>
              <a:buNone/>
              <a:defRPr/>
            </a:pPr>
            <a:endParaRPr lang="en-US" sz="2200" b="1" dirty="0">
              <a:solidFill>
                <a:schemeClr val="accent1">
                  <a:lumMod val="75000"/>
                </a:schemeClr>
              </a:solidFill>
              <a:latin typeface="Arial" panose="020B0604020202020204" pitchFamily="34" charset="0"/>
              <a:cs typeface="Arial" panose="020B0604020202020204" pitchFamily="34" charset="0"/>
            </a:endParaRPr>
          </a:p>
          <a:p>
            <a:pPr marL="746125" fontAlgn="auto">
              <a:spcBef>
                <a:spcPts val="0"/>
              </a:spcBef>
              <a:spcAft>
                <a:spcPts val="0"/>
              </a:spcAft>
              <a:buFont typeface="Wingdings" panose="05000000000000000000" pitchFamily="2" charset="2"/>
              <a:buChar char="§"/>
              <a:defRPr/>
            </a:pPr>
            <a:r>
              <a:rPr lang="en-US" sz="2200" dirty="0">
                <a:latin typeface="Arial" panose="020B0604020202020204" pitchFamily="34" charset="0"/>
                <a:cs typeface="Arial" panose="020B0604020202020204" pitchFamily="34" charset="0"/>
              </a:rPr>
              <a:t>Achievement of all Congress-approved performance targets under the FY </a:t>
            </a:r>
            <a:r>
              <a:rPr lang="en-US" sz="2200" dirty="0" smtClean="0">
                <a:latin typeface="Arial" panose="020B0604020202020204" pitchFamily="34" charset="0"/>
                <a:cs typeface="Arial" panose="020B0604020202020204" pitchFamily="34" charset="0"/>
              </a:rPr>
              <a:t>2019 </a:t>
            </a:r>
            <a:r>
              <a:rPr lang="en-US" sz="2200" dirty="0">
                <a:latin typeface="Arial" panose="020B0604020202020204" pitchFamily="34" charset="0"/>
                <a:cs typeface="Arial" panose="020B0604020202020204" pitchFamily="34" charset="0"/>
              </a:rPr>
              <a:t>GAA (Major Financial Outputs</a:t>
            </a:r>
            <a:r>
              <a:rPr lang="en-US" sz="2200" dirty="0" smtClean="0">
                <a:latin typeface="Arial" panose="020B0604020202020204" pitchFamily="34" charset="0"/>
                <a:cs typeface="Arial" panose="020B0604020202020204" pitchFamily="34" charset="0"/>
              </a:rPr>
              <a:t>)</a:t>
            </a:r>
          </a:p>
          <a:p>
            <a:pPr marL="403225" indent="0" fontAlgn="auto">
              <a:spcBef>
                <a:spcPts val="0"/>
              </a:spcBef>
              <a:spcAft>
                <a:spcPts val="0"/>
              </a:spcAft>
              <a:buNone/>
              <a:defRPr/>
            </a:pPr>
            <a:endParaRPr lang="en-US" sz="2200" dirty="0">
              <a:latin typeface="Arial" panose="020B0604020202020204" pitchFamily="34" charset="0"/>
              <a:cs typeface="Arial" panose="020B0604020202020204" pitchFamily="34" charset="0"/>
            </a:endParaRPr>
          </a:p>
          <a:p>
            <a:pPr marL="746125" fontAlgn="auto">
              <a:spcBef>
                <a:spcPts val="0"/>
              </a:spcBef>
              <a:spcAft>
                <a:spcPts val="0"/>
              </a:spcAft>
              <a:buFont typeface="Wingdings" panose="05000000000000000000" pitchFamily="2" charset="2"/>
              <a:buChar char="§"/>
              <a:defRPr/>
            </a:pPr>
            <a:r>
              <a:rPr lang="en-US" sz="2200" dirty="0">
                <a:latin typeface="Arial" panose="020B0604020202020204" pitchFamily="34" charset="0"/>
                <a:cs typeface="Arial" panose="020B0604020202020204" pitchFamily="34" charset="0"/>
              </a:rPr>
              <a:t>FY </a:t>
            </a:r>
            <a:r>
              <a:rPr lang="en-US" sz="2200" dirty="0" smtClean="0">
                <a:latin typeface="Arial" panose="020B0604020202020204" pitchFamily="34" charset="0"/>
                <a:cs typeface="Arial" panose="020B0604020202020204" pitchFamily="34" charset="0"/>
              </a:rPr>
              <a:t>2019 </a:t>
            </a:r>
            <a:r>
              <a:rPr lang="en-US" sz="2200" dirty="0">
                <a:latin typeface="Arial" panose="020B0604020202020204" pitchFamily="34" charset="0"/>
                <a:cs typeface="Arial" panose="020B0604020202020204" pitchFamily="34" charset="0"/>
              </a:rPr>
              <a:t>STO requirement</a:t>
            </a:r>
          </a:p>
          <a:p>
            <a:pPr marL="746125" fontAlgn="auto">
              <a:spcBef>
                <a:spcPts val="0"/>
              </a:spcBef>
              <a:spcAft>
                <a:spcPts val="0"/>
              </a:spcAft>
              <a:buFont typeface="Wingdings" panose="05000000000000000000" pitchFamily="2" charset="2"/>
              <a:buChar char="§"/>
              <a:defRPr/>
            </a:pPr>
            <a:r>
              <a:rPr lang="en-US" sz="2200" dirty="0">
                <a:latin typeface="Arial" panose="020B0604020202020204" pitchFamily="34" charset="0"/>
                <a:cs typeface="Arial" panose="020B0604020202020204" pitchFamily="34" charset="0"/>
              </a:rPr>
              <a:t>FY </a:t>
            </a:r>
            <a:r>
              <a:rPr lang="en-US" sz="2200" dirty="0" smtClean="0">
                <a:latin typeface="Arial" panose="020B0604020202020204" pitchFamily="34" charset="0"/>
                <a:cs typeface="Arial" panose="020B0604020202020204" pitchFamily="34" charset="0"/>
              </a:rPr>
              <a:t>2019 </a:t>
            </a:r>
            <a:r>
              <a:rPr lang="en-US" sz="2200" dirty="0">
                <a:latin typeface="Arial" panose="020B0604020202020204" pitchFamily="34" charset="0"/>
                <a:cs typeface="Arial" panose="020B0604020202020204" pitchFamily="34" charset="0"/>
              </a:rPr>
              <a:t>GASS requirements</a:t>
            </a:r>
          </a:p>
          <a:p>
            <a:pPr algn="just" fontAlgn="auto">
              <a:spcAft>
                <a:spcPts val="0"/>
              </a:spcAf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endParaRPr lang="en-US" sz="2200" dirty="0">
              <a:latin typeface="Arial" panose="020B0604020202020204" pitchFamily="34" charset="0"/>
              <a:cs typeface="Arial" panose="020B0604020202020204" pitchFamily="34" charset="0"/>
            </a:endParaRPr>
          </a:p>
          <a:p>
            <a:pPr lvl="2" algn="just" fontAlgn="auto">
              <a:spcAft>
                <a:spcPts val="0"/>
              </a:spcAf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a:p>
            <a:pPr lvl="2" algn="jus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2200" b="1" dirty="0">
              <a:latin typeface="Arial" panose="020B0604020202020204" pitchFamily="34" charset="0"/>
              <a:cs typeface="Arial" panose="020B0604020202020204" pitchFamily="34" charset="0"/>
            </a:endParaRPr>
          </a:p>
        </p:txBody>
      </p:sp>
      <p:sp>
        <p:nvSpPr>
          <p:cNvPr id="7" name="Rectangle 6"/>
          <p:cNvSpPr/>
          <p:nvPr/>
        </p:nvSpPr>
        <p:spPr>
          <a:xfrm>
            <a:off x="-9000" y="11550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5.0 Performance Targets (2/3)</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grpSp>
        <p:nvGrpSpPr>
          <p:cNvPr id="2" name="Group 1"/>
          <p:cNvGrpSpPr/>
          <p:nvPr/>
        </p:nvGrpSpPr>
        <p:grpSpPr>
          <a:xfrm>
            <a:off x="6192755" y="1493164"/>
            <a:ext cx="2238329" cy="1519124"/>
            <a:chOff x="6629400" y="2828151"/>
            <a:chExt cx="2238329" cy="1519124"/>
          </a:xfrm>
        </p:grpSpPr>
        <p:grpSp>
          <p:nvGrpSpPr>
            <p:cNvPr id="11" name="Group 10"/>
            <p:cNvGrpSpPr/>
            <p:nvPr/>
          </p:nvGrpSpPr>
          <p:grpSpPr>
            <a:xfrm>
              <a:off x="6629400" y="2828151"/>
              <a:ext cx="2016778" cy="1519124"/>
              <a:chOff x="6629400" y="2828151"/>
              <a:chExt cx="2016778" cy="1519124"/>
            </a:xfrm>
          </p:grpSpPr>
          <p:sp>
            <p:nvSpPr>
              <p:cNvPr id="12" name="TextBox 11"/>
              <p:cNvSpPr txBox="1"/>
              <p:nvPr/>
            </p:nvSpPr>
            <p:spPr>
              <a:xfrm>
                <a:off x="6917439" y="2828151"/>
                <a:ext cx="1519716" cy="276999"/>
              </a:xfrm>
              <a:prstGeom prst="rect">
                <a:avLst/>
              </a:prstGeom>
              <a:solidFill>
                <a:schemeClr val="accent4">
                  <a:lumMod val="50000"/>
                </a:schemeClr>
              </a:solidFill>
            </p:spPr>
            <p:txBody>
              <a:bodyPr wrap="square" rtlCol="0">
                <a:spAutoFit/>
              </a:bodyPr>
              <a:lstStyle/>
              <a:p>
                <a:pPr algn="ctr"/>
                <a:r>
                  <a:rPr lang="en-US" sz="1200" b="1" dirty="0" smtClean="0">
                    <a:solidFill>
                      <a:schemeClr val="bg1"/>
                    </a:solidFill>
                    <a:latin typeface="Arial" panose="020B0604020202020204" pitchFamily="34" charset="0"/>
                    <a:cs typeface="Arial" panose="020B0604020202020204" pitchFamily="34" charset="0"/>
                  </a:rPr>
                  <a:t>Forms to submit:</a:t>
                </a:r>
                <a:endParaRPr lang="en-GB" sz="12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6629400" y="3105150"/>
                <a:ext cx="2016778" cy="1242125"/>
                <a:chOff x="6629400" y="3105150"/>
                <a:chExt cx="2016778" cy="1242125"/>
              </a:xfrm>
            </p:grpSpPr>
            <p:pic>
              <p:nvPicPr>
                <p:cNvPr id="14"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34502"/>
                <a:stretch/>
              </p:blipFill>
              <p:spPr bwMode="auto">
                <a:xfrm>
                  <a:off x="6629400" y="3105150"/>
                  <a:ext cx="1896433" cy="1242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54893" y="3175272"/>
                  <a:ext cx="1691285" cy="553998"/>
                </a:xfrm>
                <a:prstGeom prst="rect">
                  <a:avLst/>
                </a:prstGeom>
                <a:noFill/>
              </p:spPr>
              <p:txBody>
                <a:bodyPr wrap="square" rtlCol="0">
                  <a:spAutoFit/>
                </a:bodyPr>
                <a:lstStyle/>
                <a:p>
                  <a:pPr algn="ctr"/>
                  <a:r>
                    <a:rPr lang="en-US" sz="1500" b="1" dirty="0" smtClean="0">
                      <a:latin typeface="Arial" panose="020B0604020202020204" pitchFamily="34" charset="0"/>
                      <a:cs typeface="Arial" panose="020B0604020202020204" pitchFamily="34" charset="0"/>
                    </a:rPr>
                    <a:t>Annex 5 - Modified Form A</a:t>
                  </a:r>
                  <a:endParaRPr lang="en-GB" sz="1500" b="1" dirty="0">
                    <a:latin typeface="Arial" panose="020B0604020202020204" pitchFamily="34" charset="0"/>
                    <a:cs typeface="Arial" panose="020B0604020202020204" pitchFamily="34" charset="0"/>
                  </a:endParaRPr>
                </a:p>
              </p:txBody>
            </p:sp>
          </p:grpSp>
        </p:grpSp>
        <p:sp>
          <p:nvSpPr>
            <p:cNvPr id="18" name="TextBox 17"/>
            <p:cNvSpPr txBox="1"/>
            <p:nvPr/>
          </p:nvSpPr>
          <p:spPr>
            <a:xfrm>
              <a:off x="6954893" y="3867150"/>
              <a:ext cx="1912836" cy="323165"/>
            </a:xfrm>
            <a:prstGeom prst="rect">
              <a:avLst/>
            </a:prstGeom>
            <a:noFill/>
          </p:spPr>
          <p:txBody>
            <a:bodyPr wrap="square" rtlCol="0">
              <a:spAutoFit/>
            </a:bodyPr>
            <a:lstStyle/>
            <a:p>
              <a:pPr algn="ctr"/>
              <a:r>
                <a:rPr lang="en-US" sz="1500" b="1" dirty="0" smtClean="0">
                  <a:latin typeface="Arial" panose="020B0604020202020204" pitchFamily="34" charset="0"/>
                  <a:cs typeface="Arial" panose="020B0604020202020204" pitchFamily="34" charset="0"/>
                </a:rPr>
                <a:t>Modified Form A1</a:t>
              </a:r>
              <a:endParaRPr lang="en-GB" sz="15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95811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222581" y="742950"/>
            <a:ext cx="8686800" cy="4073525"/>
          </a:xfrm>
        </p:spPr>
        <p:txBody>
          <a:bodyPr rtlCol="0">
            <a:normAutofit/>
          </a:bodyPr>
          <a:lstStyle/>
          <a:p>
            <a:pPr marL="0" indent="0" algn="just" fontAlgn="auto">
              <a:spcAft>
                <a:spcPts val="0"/>
              </a:spcAft>
              <a:buNone/>
              <a:defRPr/>
            </a:pPr>
            <a:r>
              <a:rPr lang="en-US" sz="2000" b="1" dirty="0">
                <a:latin typeface="Arial" panose="020B0604020202020204" pitchFamily="34" charset="0"/>
                <a:cs typeface="Arial" panose="020B0604020202020204" pitchFamily="34" charset="0"/>
              </a:rPr>
              <a:t>GOCCs covered by RA No. 10149 –</a:t>
            </a:r>
          </a:p>
          <a:p>
            <a:pPr marL="685800" fontAlgn="auto">
              <a:spcBef>
                <a:spcPts val="0"/>
              </a:spcBef>
              <a:spcAft>
                <a:spcPts val="0"/>
              </a:spcAft>
              <a:buNone/>
              <a:defRPr/>
            </a:pPr>
            <a:r>
              <a:rPr lang="en-US" sz="2000" dirty="0">
                <a:latin typeface="Arial" panose="020B0604020202020204" pitchFamily="34" charset="0"/>
                <a:cs typeface="Arial" panose="020B0604020202020204" pitchFamily="34" charset="0"/>
              </a:rPr>
              <a:t>    Targets reflected in their approved FY </a:t>
            </a:r>
            <a:r>
              <a:rPr lang="en-US" sz="2000" dirty="0" smtClean="0">
                <a:latin typeface="Arial" panose="020B0604020202020204" pitchFamily="34" charset="0"/>
                <a:cs typeface="Arial" panose="020B0604020202020204" pitchFamily="34" charset="0"/>
              </a:rPr>
              <a:t>2019 </a:t>
            </a:r>
            <a:r>
              <a:rPr lang="en-US" sz="2000" dirty="0">
                <a:latin typeface="Arial" panose="020B0604020202020204" pitchFamily="34" charset="0"/>
                <a:cs typeface="Arial" panose="020B0604020202020204" pitchFamily="34" charset="0"/>
              </a:rPr>
              <a:t>Performance Scorecard and eligibility requirements specified in the Guidelines to be issued by GCG.</a:t>
            </a:r>
          </a:p>
          <a:p>
            <a:pPr marL="685800" indent="0" fontAlgn="auto">
              <a:spcBef>
                <a:spcPts val="0"/>
              </a:spcBef>
              <a:spcAft>
                <a:spcPts val="0"/>
              </a:spcAft>
              <a:buNone/>
              <a:defRPr/>
            </a:pPr>
            <a:endParaRPr lang="en-US" sz="2000" dirty="0">
              <a:latin typeface="Arial" panose="020B0604020202020204" pitchFamily="34" charset="0"/>
              <a:cs typeface="Arial" panose="020B0604020202020204" pitchFamily="34" charset="0"/>
            </a:endParaRPr>
          </a:p>
          <a:p>
            <a:pPr marL="0" indent="0" algn="just" fontAlgn="auto">
              <a:spcAft>
                <a:spcPts val="0"/>
              </a:spcAft>
              <a:buNone/>
              <a:defRPr/>
            </a:pPr>
            <a:r>
              <a:rPr lang="en-US" sz="2000" b="1" dirty="0">
                <a:latin typeface="Arial" panose="020B0604020202020204" pitchFamily="34" charset="0"/>
                <a:cs typeface="Arial" panose="020B0604020202020204" pitchFamily="34" charset="0"/>
              </a:rPr>
              <a:t>Local Water Districts –</a:t>
            </a:r>
          </a:p>
          <a:p>
            <a:pPr marL="631825" indent="-174625" fontAlgn="auto">
              <a:spcBef>
                <a:spcPts val="0"/>
              </a:spcBef>
              <a:spcAft>
                <a:spcPts val="0"/>
              </a:spcAft>
              <a:buNone/>
              <a:defRPr/>
            </a:pPr>
            <a:r>
              <a:rPr lang="en-US" sz="2000" dirty="0">
                <a:latin typeface="Arial" panose="020B0604020202020204" pitchFamily="34" charset="0"/>
                <a:cs typeface="Arial" panose="020B0604020202020204" pitchFamily="34" charset="0"/>
              </a:rPr>
              <a:t>   Achievement of the physical targets, STO and GASS indicators as     identified in the Guidelines to be issued by LWUA and DBM.</a:t>
            </a:r>
          </a:p>
          <a:p>
            <a:pPr marL="403225" indent="0" fontAlgn="auto">
              <a:spcBef>
                <a:spcPts val="0"/>
              </a:spcBef>
              <a:spcAft>
                <a:spcPts val="0"/>
              </a:spcAft>
              <a:buNone/>
              <a:defRPr/>
            </a:pPr>
            <a:endParaRPr lang="en-US" sz="2000" b="1" dirty="0">
              <a:latin typeface="Arial" panose="020B0604020202020204" pitchFamily="34" charset="0"/>
              <a:cs typeface="Arial" panose="020B0604020202020204" pitchFamily="34" charset="0"/>
            </a:endParaRPr>
          </a:p>
          <a:p>
            <a:pPr marL="0" indent="0" algn="just" fontAlgn="auto">
              <a:spcAft>
                <a:spcPts val="0"/>
              </a:spcAft>
              <a:buNone/>
              <a:defRPr/>
            </a:pPr>
            <a:r>
              <a:rPr lang="en-US" sz="2000" b="1" dirty="0">
                <a:latin typeface="Arial" panose="020B0604020202020204" pitchFamily="34" charset="0"/>
                <a:cs typeface="Arial" panose="020B0604020202020204" pitchFamily="34" charset="0"/>
              </a:rPr>
              <a:t>Local Government Units –</a:t>
            </a:r>
          </a:p>
          <a:p>
            <a:pPr marL="631825" indent="0" algn="just" fontAlgn="auto">
              <a:spcAft>
                <a:spcPts val="0"/>
              </a:spcAft>
              <a:buNone/>
              <a:defRPr/>
            </a:pPr>
            <a:r>
              <a:rPr lang="en-US" sz="2000" dirty="0">
                <a:latin typeface="Arial" panose="020B0604020202020204" pitchFamily="34" charset="0"/>
                <a:cs typeface="Arial" panose="020B0604020202020204" pitchFamily="34" charset="0"/>
              </a:rPr>
              <a:t>Performance targets based on the Guidelines to be issued by DILG and DBM.</a:t>
            </a:r>
          </a:p>
          <a:p>
            <a:pPr algn="just" fontAlgn="auto">
              <a:spcAft>
                <a:spcPts val="0"/>
              </a:spcAft>
              <a:buFont typeface="Wingdings" panose="05000000000000000000" pitchFamily="2" charset="2"/>
              <a:buChar char="§"/>
              <a:defRPr/>
            </a:pPr>
            <a:endParaRPr lang="en-US" sz="2000" b="1" dirty="0">
              <a:latin typeface="Arial" panose="020B0604020202020204" pitchFamily="34" charset="0"/>
              <a:cs typeface="Arial" panose="020B0604020202020204" pitchFamily="34" charset="0"/>
            </a:endParaRPr>
          </a:p>
          <a:p>
            <a:pPr algn="just" fontAlgn="auto">
              <a:spcAft>
                <a:spcPts val="0"/>
              </a:spcAft>
              <a:buFont typeface="Wingdings" panose="05000000000000000000" pitchFamily="2" charset="2"/>
              <a:buChar char="§"/>
              <a:defRPr/>
            </a:pPr>
            <a:endParaRPr lang="en-US" sz="2000" dirty="0">
              <a:latin typeface="Arial" panose="020B0604020202020204" pitchFamily="34" charset="0"/>
              <a:cs typeface="Arial" panose="020B0604020202020204" pitchFamily="34" charset="0"/>
            </a:endParaRPr>
          </a:p>
          <a:p>
            <a:pPr lvl="2" algn="just" fontAlgn="auto">
              <a:spcAft>
                <a:spcPts val="0"/>
              </a:spcAft>
              <a:buFont typeface="Wingdings" panose="05000000000000000000" pitchFamily="2" charset="2"/>
              <a:buChar char="§"/>
              <a:defRPr/>
            </a:pPr>
            <a:endParaRPr lang="en-US" sz="2000" b="1" dirty="0">
              <a:latin typeface="Arial" panose="020B0604020202020204" pitchFamily="34" charset="0"/>
              <a:cs typeface="Arial" panose="020B0604020202020204" pitchFamily="34" charset="0"/>
            </a:endParaRPr>
          </a:p>
          <a:p>
            <a:pPr lvl="2" algn="just">
              <a:buFont typeface="Wingdings" panose="05000000000000000000" pitchFamily="2" charset="2"/>
              <a:buChar char="§"/>
              <a:defRPr/>
            </a:pPr>
            <a:endParaRPr lang="en-US" sz="2000" b="1" dirty="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2000" b="1" dirty="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2000" b="1" dirty="0">
              <a:latin typeface="Arial" panose="020B0604020202020204" pitchFamily="34" charset="0"/>
              <a:cs typeface="Arial" panose="020B0604020202020204" pitchFamily="34" charset="0"/>
            </a:endParaRPr>
          </a:p>
          <a:p>
            <a:pPr algn="just">
              <a:buFont typeface="Wingdings" panose="05000000000000000000" pitchFamily="2" charset="2"/>
              <a:buChar char="§"/>
              <a:defRPr/>
            </a:pPr>
            <a:endParaRPr lang="en-US" sz="2000" b="1" dirty="0">
              <a:latin typeface="Arial" panose="020B0604020202020204" pitchFamily="34" charset="0"/>
              <a:cs typeface="Arial" panose="020B0604020202020204" pitchFamily="34" charset="0"/>
            </a:endParaRPr>
          </a:p>
        </p:txBody>
      </p:sp>
      <p:sp>
        <p:nvSpPr>
          <p:cNvPr id="7" name="Rectangle 6"/>
          <p:cNvSpPr/>
          <p:nvPr/>
        </p:nvSpPr>
        <p:spPr>
          <a:xfrm>
            <a:off x="-9000" y="11550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5.0 Performance Targets (3/3)</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078385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arn(inVertical)">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arn(inVertical)">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228601" y="1038834"/>
            <a:ext cx="7239000" cy="3692525"/>
          </a:xfrm>
        </p:spPr>
        <p:txBody>
          <a:bodyPr rtlCol="0">
            <a:normAutofit/>
          </a:bodyPr>
          <a:lstStyle/>
          <a:p>
            <a:pPr marL="0" indent="0" algn="just">
              <a:buNone/>
              <a:defRPr/>
            </a:pPr>
            <a:r>
              <a:rPr lang="en-US" sz="2000" b="1" dirty="0" smtClean="0">
                <a:solidFill>
                  <a:schemeClr val="accent1">
                    <a:lumMod val="75000"/>
                  </a:schemeClr>
                </a:solidFill>
                <a:latin typeface="Arial" panose="020B0604020202020204" pitchFamily="34" charset="0"/>
                <a:cs typeface="Arial" panose="020B0604020202020204" pitchFamily="34" charset="0"/>
              </a:rPr>
              <a:t>Agencies shall determine and report improvements on the following:</a:t>
            </a:r>
          </a:p>
          <a:p>
            <a:pPr lvl="1" algn="just">
              <a:buFont typeface="Wingdings" panose="05000000000000000000" pitchFamily="2" charset="2"/>
              <a:buChar char="§"/>
              <a:defRPr/>
            </a:pPr>
            <a:r>
              <a:rPr lang="en-US" sz="2000" dirty="0" smtClean="0">
                <a:latin typeface="Arial" panose="020B0604020202020204" pitchFamily="34" charset="0"/>
                <a:cs typeface="Arial" panose="020B0604020202020204" pitchFamily="34" charset="0"/>
              </a:rPr>
              <a:t>Number of steps</a:t>
            </a:r>
          </a:p>
          <a:p>
            <a:pPr lvl="1" algn="just">
              <a:buFont typeface="Wingdings" panose="05000000000000000000" pitchFamily="2" charset="2"/>
              <a:buChar char="§"/>
              <a:defRPr/>
            </a:pPr>
            <a:r>
              <a:rPr lang="en-US" sz="2000" dirty="0" smtClean="0">
                <a:latin typeface="Arial" panose="020B0604020202020204" pitchFamily="34" charset="0"/>
                <a:cs typeface="Arial" panose="020B0604020202020204" pitchFamily="34" charset="0"/>
              </a:rPr>
              <a:t>Turnaround Time (TAT)</a:t>
            </a:r>
          </a:p>
          <a:p>
            <a:pPr lvl="1" algn="just">
              <a:buFont typeface="Wingdings" panose="05000000000000000000" pitchFamily="2" charset="2"/>
              <a:buChar char="§"/>
              <a:defRPr/>
            </a:pPr>
            <a:r>
              <a:rPr lang="en-US" sz="2000" dirty="0" smtClean="0">
                <a:latin typeface="Arial" panose="020B0604020202020204" pitchFamily="34" charset="0"/>
                <a:cs typeface="Arial" panose="020B0604020202020204" pitchFamily="34" charset="0"/>
              </a:rPr>
              <a:t>Number of signatures</a:t>
            </a:r>
          </a:p>
          <a:p>
            <a:pPr lvl="1" algn="just">
              <a:buFont typeface="Wingdings" panose="05000000000000000000" pitchFamily="2" charset="2"/>
              <a:buChar char="§"/>
              <a:defRPr/>
            </a:pPr>
            <a:r>
              <a:rPr lang="en-US" sz="2000" dirty="0" smtClean="0">
                <a:latin typeface="Arial" panose="020B0604020202020204" pitchFamily="34" charset="0"/>
                <a:cs typeface="Arial" panose="020B0604020202020204" pitchFamily="34" charset="0"/>
              </a:rPr>
              <a:t>Number of required documents</a:t>
            </a:r>
          </a:p>
          <a:p>
            <a:pPr lvl="1" algn="just">
              <a:buFont typeface="Wingdings" panose="05000000000000000000" pitchFamily="2" charset="2"/>
              <a:buChar char="§"/>
              <a:defRPr/>
            </a:pPr>
            <a:r>
              <a:rPr lang="en-US" sz="2000" dirty="0" smtClean="0">
                <a:latin typeface="Arial" panose="020B0604020202020204" pitchFamily="34" charset="0"/>
                <a:cs typeface="Arial" panose="020B0604020202020204" pitchFamily="34" charset="0"/>
              </a:rPr>
              <a:t>Transaction costs</a:t>
            </a:r>
          </a:p>
          <a:p>
            <a:pPr lvl="1" algn="just">
              <a:buFont typeface="Wingdings" panose="05000000000000000000" pitchFamily="2" charset="2"/>
              <a:buChar char="§"/>
              <a:defRPr/>
            </a:pPr>
            <a:r>
              <a:rPr lang="en-US" sz="2000" dirty="0" smtClean="0">
                <a:latin typeface="Arial" panose="020B0604020202020204" pitchFamily="34" charset="0"/>
                <a:cs typeface="Arial" panose="020B0604020202020204" pitchFamily="34" charset="0"/>
              </a:rPr>
              <a:t>Substantive compliance costs</a:t>
            </a:r>
          </a:p>
        </p:txBody>
      </p:sp>
      <p:sp>
        <p:nvSpPr>
          <p:cNvPr id="7" name="Rectangle 6"/>
          <p:cNvSpPr/>
          <p:nvPr/>
        </p:nvSpPr>
        <p:spPr>
          <a:xfrm>
            <a:off x="0" y="224"/>
            <a:ext cx="9169800" cy="954107"/>
          </a:xfrm>
          <a:prstGeom prst="rect">
            <a:avLst/>
          </a:prstGeom>
        </p:spPr>
        <p:txBody>
          <a:bodyPr wrap="square">
            <a:spAutoFit/>
          </a:bodyPr>
          <a:lstStyle/>
          <a:p>
            <a:r>
              <a:rPr lang="en-US" sz="2800" b="1" dirty="0" smtClean="0">
                <a:solidFill>
                  <a:schemeClr val="tx1">
                    <a:lumMod val="65000"/>
                    <a:lumOff val="35000"/>
                  </a:schemeClr>
                </a:solidFill>
                <a:latin typeface="Arial" panose="020B0604020202020204" pitchFamily="34" charset="0"/>
                <a:cs typeface="Arial" panose="020B0604020202020204" pitchFamily="34" charset="0"/>
              </a:rPr>
              <a:t>Sec. 5.1 Streamlining and Process Improvements of the Agency’s Critical Services</a:t>
            </a:r>
            <a:endParaRPr lang="en-GB" sz="28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grpSp>
        <p:nvGrpSpPr>
          <p:cNvPr id="11" name="Group 10"/>
          <p:cNvGrpSpPr/>
          <p:nvPr/>
        </p:nvGrpSpPr>
        <p:grpSpPr>
          <a:xfrm>
            <a:off x="6629400" y="2813677"/>
            <a:ext cx="1896433" cy="1525848"/>
            <a:chOff x="6629400" y="2813677"/>
            <a:chExt cx="1896433" cy="1525848"/>
          </a:xfrm>
        </p:grpSpPr>
        <p:sp>
          <p:nvSpPr>
            <p:cNvPr id="3" name="TextBox 2"/>
            <p:cNvSpPr txBox="1"/>
            <p:nvPr/>
          </p:nvSpPr>
          <p:spPr>
            <a:xfrm>
              <a:off x="6817758" y="2813677"/>
              <a:ext cx="1519716" cy="276999"/>
            </a:xfrm>
            <a:prstGeom prst="rect">
              <a:avLst/>
            </a:prstGeom>
            <a:solidFill>
              <a:schemeClr val="accent4">
                <a:lumMod val="50000"/>
              </a:schemeClr>
            </a:solidFill>
          </p:spPr>
          <p:txBody>
            <a:bodyPr wrap="square" rtlCol="0">
              <a:spAutoFit/>
            </a:bodyPr>
            <a:lstStyle/>
            <a:p>
              <a:pPr algn="ctr"/>
              <a:r>
                <a:rPr lang="en-US" sz="1200" b="1" dirty="0" smtClean="0">
                  <a:solidFill>
                    <a:schemeClr val="bg1"/>
                  </a:solidFill>
                  <a:latin typeface="Arial" panose="020B0604020202020204" pitchFamily="34" charset="0"/>
                  <a:cs typeface="Arial" panose="020B0604020202020204" pitchFamily="34" charset="0"/>
                </a:rPr>
                <a:t>Forms to submit:</a:t>
              </a:r>
              <a:endParaRPr lang="en-GB" sz="1200" b="1" dirty="0">
                <a:solidFill>
                  <a:schemeClr val="bg1"/>
                </a:solidFill>
                <a:latin typeface="Arial" panose="020B0604020202020204" pitchFamily="34" charset="0"/>
                <a:cs typeface="Arial" panose="020B0604020202020204" pitchFamily="34" charset="0"/>
              </a:endParaRPr>
            </a:p>
          </p:txBody>
        </p:sp>
        <p:grpSp>
          <p:nvGrpSpPr>
            <p:cNvPr id="5" name="Group 4"/>
            <p:cNvGrpSpPr/>
            <p:nvPr/>
          </p:nvGrpSpPr>
          <p:grpSpPr>
            <a:xfrm>
              <a:off x="6629400" y="3105150"/>
              <a:ext cx="1896433" cy="1234375"/>
              <a:chOff x="6629400" y="3105150"/>
              <a:chExt cx="1896433" cy="1234375"/>
            </a:xfrm>
          </p:grpSpPr>
          <p:pic>
            <p:nvPicPr>
              <p:cNvPr id="1032"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34911"/>
              <a:stretch/>
            </p:blipFill>
            <p:spPr bwMode="auto">
              <a:xfrm>
                <a:off x="6629400" y="3105150"/>
                <a:ext cx="1896433" cy="1234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82299" y="3333749"/>
                <a:ext cx="1502926" cy="307777"/>
              </a:xfrm>
              <a:prstGeom prst="rect">
                <a:avLst/>
              </a:prstGeom>
              <a:noFill/>
            </p:spPr>
            <p:txBody>
              <a:bodyPr wrap="square" rtlCol="0">
                <a:spAutoFit/>
              </a:bodyPr>
              <a:lstStyle/>
              <a:p>
                <a:pPr algn="ctr"/>
                <a:r>
                  <a:rPr lang="en-US" sz="1400" b="1" dirty="0" smtClean="0">
                    <a:latin typeface="Arial" panose="020B0604020202020204" pitchFamily="34" charset="0"/>
                    <a:cs typeface="Arial" panose="020B0604020202020204" pitchFamily="34" charset="0"/>
                  </a:rPr>
                  <a:t>Annex 3A</a:t>
                </a:r>
                <a:endParaRPr lang="en-GB" sz="1400" b="1" dirty="0">
                  <a:latin typeface="Arial" panose="020B0604020202020204" pitchFamily="34" charset="0"/>
                  <a:cs typeface="Arial" panose="020B0604020202020204" pitchFamily="34" charset="0"/>
                </a:endParaRPr>
              </a:p>
            </p:txBody>
          </p:sp>
          <p:sp>
            <p:nvSpPr>
              <p:cNvPr id="14" name="TextBox 13"/>
              <p:cNvSpPr txBox="1"/>
              <p:nvPr/>
            </p:nvSpPr>
            <p:spPr>
              <a:xfrm>
                <a:off x="7010400" y="3870246"/>
                <a:ext cx="1405417" cy="307777"/>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Annex 3B</a:t>
                </a:r>
                <a:endParaRPr lang="en-GB" sz="1400" b="1"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61836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228600" y="734034"/>
            <a:ext cx="8245219" cy="4047516"/>
          </a:xfrm>
        </p:spPr>
        <p:txBody>
          <a:bodyPr rtlCol="0">
            <a:normAutofit/>
          </a:bodyPr>
          <a:lstStyle/>
          <a:p>
            <a:pPr>
              <a:buFont typeface="Wingdings" panose="05000000000000000000" pitchFamily="2" charset="2"/>
              <a:buChar char="§"/>
              <a:defRPr/>
            </a:pPr>
            <a:r>
              <a:rPr lang="en-US" sz="2200" b="1" dirty="0" smtClean="0">
                <a:solidFill>
                  <a:schemeClr val="accent1">
                    <a:lumMod val="75000"/>
                  </a:schemeClr>
                </a:solidFill>
                <a:latin typeface="Arial" panose="020B0604020202020204" pitchFamily="34" charset="0"/>
                <a:cs typeface="Arial" panose="020B0604020202020204" pitchFamily="34" charset="0"/>
              </a:rPr>
              <a:t>Critical Service/s – </a:t>
            </a:r>
            <a:r>
              <a:rPr lang="en-US" sz="2200" dirty="0">
                <a:solidFill>
                  <a:schemeClr val="accent1">
                    <a:lumMod val="75000"/>
                  </a:schemeClr>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all G2C, G2B, and G2G transactions as declared in the Citizen’s/Service Charter.</a:t>
            </a:r>
          </a:p>
          <a:p>
            <a:pPr>
              <a:buFont typeface="Wingdings" panose="05000000000000000000" pitchFamily="2" charset="2"/>
              <a:buChar char="§"/>
              <a:defRPr/>
            </a:pPr>
            <a:endParaRPr lang="en-US" sz="100" b="1" dirty="0" smtClean="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smtClean="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smtClean="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smtClean="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smtClean="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b="1" dirty="0">
              <a:solidFill>
                <a:schemeClr val="tx2">
                  <a:lumMod val="75000"/>
                </a:schemeClr>
              </a:solidFill>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2200" b="1" dirty="0" smtClean="0">
                <a:solidFill>
                  <a:schemeClr val="accent1">
                    <a:lumMod val="75000"/>
                  </a:schemeClr>
                </a:solidFill>
                <a:latin typeface="Arial" panose="020B0604020202020204" pitchFamily="34" charset="0"/>
                <a:cs typeface="Arial" panose="020B0604020202020204" pitchFamily="34" charset="0"/>
              </a:rPr>
              <a:t>Number of steps – </a:t>
            </a:r>
            <a:r>
              <a:rPr lang="en-US" sz="2200" dirty="0" smtClean="0">
                <a:latin typeface="Arial" panose="020B0604020202020204" pitchFamily="34" charset="0"/>
                <a:cs typeface="Arial" panose="020B0604020202020204" pitchFamily="34" charset="0"/>
              </a:rPr>
              <a:t>number of </a:t>
            </a:r>
            <a:r>
              <a:rPr lang="en-US" sz="2200" dirty="0">
                <a:latin typeface="Arial" panose="020B0604020202020204" pitchFamily="34" charset="0"/>
                <a:cs typeface="Arial" panose="020B0604020202020204" pitchFamily="34" charset="0"/>
              </a:rPr>
              <a:t>steps the transacting </a:t>
            </a:r>
            <a:r>
              <a:rPr lang="en-US" sz="2200" dirty="0" smtClean="0">
                <a:latin typeface="Arial" panose="020B0604020202020204" pitchFamily="34" charset="0"/>
                <a:cs typeface="Arial" panose="020B0604020202020204" pitchFamily="34" charset="0"/>
              </a:rPr>
              <a:t>client </a:t>
            </a:r>
            <a:r>
              <a:rPr lang="en-US" sz="2200" dirty="0">
                <a:latin typeface="Arial" panose="020B0604020202020204" pitchFamily="34" charset="0"/>
                <a:cs typeface="Arial" panose="020B0604020202020204" pitchFamily="34" charset="0"/>
              </a:rPr>
              <a:t>has to complete in availing a service. </a:t>
            </a:r>
            <a:endParaRPr lang="en-US" sz="100" dirty="0" smtClean="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dirty="0" smtClean="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dirty="0" smtClean="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dirty="0">
              <a:latin typeface="Arial" panose="020B0604020202020204" pitchFamily="34" charset="0"/>
              <a:cs typeface="Arial" panose="020B0604020202020204" pitchFamily="34" charset="0"/>
            </a:endParaRPr>
          </a:p>
          <a:p>
            <a:pPr>
              <a:buFont typeface="Wingdings" panose="05000000000000000000" pitchFamily="2" charset="2"/>
              <a:buChar char="§"/>
              <a:defRPr/>
            </a:pPr>
            <a:endParaRPr lang="en-US" sz="100" dirty="0" smtClean="0">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2200" b="1" dirty="0" smtClean="0">
                <a:solidFill>
                  <a:schemeClr val="accent1">
                    <a:lumMod val="75000"/>
                  </a:schemeClr>
                </a:solidFill>
                <a:latin typeface="Arial" panose="020B0604020202020204" pitchFamily="34" charset="0"/>
                <a:cs typeface="Arial" panose="020B0604020202020204" pitchFamily="34" charset="0"/>
              </a:rPr>
              <a:t>Turnaround Time (TAT) – </a:t>
            </a:r>
            <a:r>
              <a:rPr lang="en-US" sz="2200" dirty="0" smtClean="0">
                <a:latin typeface="Arial" panose="020B0604020202020204" pitchFamily="34" charset="0"/>
                <a:cs typeface="Arial" panose="020B0604020202020204" pitchFamily="34" charset="0"/>
              </a:rPr>
              <a:t>sum </a:t>
            </a:r>
            <a:r>
              <a:rPr lang="en-US" sz="2200" dirty="0">
                <a:latin typeface="Arial" panose="020B0604020202020204" pitchFamily="34" charset="0"/>
                <a:cs typeface="Arial" panose="020B0604020202020204" pitchFamily="34" charset="0"/>
              </a:rPr>
              <a:t>of the waiting time and processing time. TAT starts from the moment the transacting client enters the queue or fills out the form, and the waiting time incurred until the service has been </a:t>
            </a:r>
            <a:r>
              <a:rPr lang="en-US" sz="2200" dirty="0" smtClean="0">
                <a:latin typeface="Arial" panose="020B0604020202020204" pitchFamily="34" charset="0"/>
                <a:cs typeface="Arial" panose="020B0604020202020204" pitchFamily="34" charset="0"/>
              </a:rPr>
              <a:t>completed/delivered.</a:t>
            </a:r>
          </a:p>
        </p:txBody>
      </p:sp>
      <p:sp>
        <p:nvSpPr>
          <p:cNvPr id="7" name="Rectangle 6"/>
          <p:cNvSpPr/>
          <p:nvPr/>
        </p:nvSpPr>
        <p:spPr>
          <a:xfrm>
            <a:off x="0" y="2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Definition of Terms (1/4)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343840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0" end="10"/>
                                            </p:txEl>
                                          </p:spTgt>
                                        </p:tgtEl>
                                        <p:attrNameLst>
                                          <p:attrName>style.visibility</p:attrName>
                                        </p:attrNameLst>
                                      </p:cBhvr>
                                      <p:to>
                                        <p:strVal val="visible"/>
                                      </p:to>
                                    </p:set>
                                    <p:animEffect transition="in" filter="barn(inVertical)">
                                      <p:cBhvr>
                                        <p:cTn id="12" dur="500"/>
                                        <p:tgtEl>
                                          <p:spTgt spid="6">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7" end="17"/>
                                            </p:txEl>
                                          </p:spTgt>
                                        </p:tgtEl>
                                        <p:attrNameLst>
                                          <p:attrName>style.visibility</p:attrName>
                                        </p:attrNameLst>
                                      </p:cBhvr>
                                      <p:to>
                                        <p:strVal val="visible"/>
                                      </p:to>
                                    </p:set>
                                    <p:animEffect transition="in" filter="barn(inVertical)">
                                      <p:cBhvr>
                                        <p:cTn id="17" dur="500"/>
                                        <p:tgtEl>
                                          <p:spTgt spid="6">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228600" y="734034"/>
            <a:ext cx="8245219" cy="4047516"/>
          </a:xfrm>
        </p:spPr>
        <p:txBody>
          <a:bodyPr rtlCol="0">
            <a:normAutofit/>
          </a:bodyPr>
          <a:lstStyle/>
          <a:p>
            <a:pPr>
              <a:buFont typeface="Wingdings" panose="05000000000000000000" pitchFamily="2" charset="2"/>
              <a:buChar char="§"/>
              <a:defRPr/>
            </a:pPr>
            <a:r>
              <a:rPr lang="en-US" sz="2200" b="1" dirty="0">
                <a:solidFill>
                  <a:schemeClr val="accent1">
                    <a:lumMod val="75000"/>
                  </a:schemeClr>
                </a:solidFill>
                <a:latin typeface="Arial" panose="020B0604020202020204" pitchFamily="34" charset="0"/>
                <a:cs typeface="Arial" panose="020B0604020202020204" pitchFamily="34" charset="0"/>
              </a:rPr>
              <a:t>Number of signatures </a:t>
            </a:r>
            <a:r>
              <a:rPr lang="en-US" sz="2200" b="1" dirty="0" smtClean="0">
                <a:solidFill>
                  <a:schemeClr val="accent1">
                    <a:lumMod val="75000"/>
                  </a:schemeClr>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number </a:t>
            </a:r>
            <a:r>
              <a:rPr lang="en-US" sz="2200" dirty="0">
                <a:latin typeface="Arial" panose="020B0604020202020204" pitchFamily="34" charset="0"/>
                <a:cs typeface="Arial" panose="020B0604020202020204" pitchFamily="34" charset="0"/>
              </a:rPr>
              <a:t>of signatures and initials from the employees and officers of the department/agency necessary to complete each service</a:t>
            </a:r>
            <a:r>
              <a:rPr lang="en-US" sz="2200" dirty="0" smtClean="0">
                <a:latin typeface="Arial" panose="020B0604020202020204" pitchFamily="34" charset="0"/>
                <a:cs typeface="Arial" panose="020B0604020202020204" pitchFamily="34" charset="0"/>
              </a:rPr>
              <a:t>.</a:t>
            </a:r>
          </a:p>
          <a:p>
            <a:pPr marL="0" indent="0">
              <a:buNone/>
              <a:defRPr/>
            </a:pPr>
            <a:endParaRPr lang="en-US" sz="100" dirty="0" smtClean="0">
              <a:latin typeface="Arial" panose="020B0604020202020204" pitchFamily="34" charset="0"/>
              <a:cs typeface="Arial" panose="020B0604020202020204" pitchFamily="34" charset="0"/>
            </a:endParaRPr>
          </a:p>
          <a:p>
            <a:pPr marL="0" indent="0">
              <a:buNone/>
              <a:defRPr/>
            </a:pPr>
            <a:endParaRPr lang="en-US" sz="100" dirty="0">
              <a:latin typeface="Arial" panose="020B0604020202020204" pitchFamily="34" charset="0"/>
              <a:cs typeface="Arial" panose="020B0604020202020204" pitchFamily="34" charset="0"/>
            </a:endParaRPr>
          </a:p>
          <a:p>
            <a:pPr marL="0" indent="0">
              <a:buNone/>
              <a:defRPr/>
            </a:pPr>
            <a:endParaRPr lang="en-US" sz="100" dirty="0" smtClean="0">
              <a:latin typeface="Arial" panose="020B0604020202020204" pitchFamily="34" charset="0"/>
              <a:cs typeface="Arial" panose="020B0604020202020204" pitchFamily="34" charset="0"/>
            </a:endParaRPr>
          </a:p>
          <a:p>
            <a:pPr marL="0" indent="0">
              <a:buNone/>
              <a:defRPr/>
            </a:pPr>
            <a:endParaRPr lang="en-US" sz="100" dirty="0">
              <a:latin typeface="Arial" panose="020B0604020202020204" pitchFamily="34" charset="0"/>
              <a:cs typeface="Arial" panose="020B0604020202020204" pitchFamily="34" charset="0"/>
            </a:endParaRPr>
          </a:p>
          <a:p>
            <a:pPr marL="0" indent="0">
              <a:buNone/>
              <a:defRPr/>
            </a:pPr>
            <a:endParaRPr lang="en-US" sz="100" dirty="0" smtClean="0">
              <a:latin typeface="Arial" panose="020B0604020202020204" pitchFamily="34" charset="0"/>
              <a:cs typeface="Arial" panose="020B0604020202020204" pitchFamily="34" charset="0"/>
            </a:endParaRPr>
          </a:p>
          <a:p>
            <a:pPr marL="0" indent="0">
              <a:buNone/>
              <a:defRPr/>
            </a:pPr>
            <a:endParaRPr lang="en-US" sz="100" dirty="0">
              <a:latin typeface="Arial" panose="020B0604020202020204" pitchFamily="34" charset="0"/>
              <a:cs typeface="Arial" panose="020B0604020202020204" pitchFamily="34" charset="0"/>
            </a:endParaRPr>
          </a:p>
          <a:p>
            <a:pPr marL="0" indent="0">
              <a:buNone/>
              <a:defRPr/>
            </a:pPr>
            <a:endParaRPr lang="en-US" sz="100" dirty="0" smtClean="0">
              <a:latin typeface="Arial" panose="020B0604020202020204" pitchFamily="34" charset="0"/>
              <a:cs typeface="Arial" panose="020B0604020202020204" pitchFamily="34" charset="0"/>
            </a:endParaRPr>
          </a:p>
          <a:p>
            <a:pPr>
              <a:buFont typeface="Wingdings" panose="05000000000000000000" pitchFamily="2" charset="2"/>
              <a:buChar char="§"/>
              <a:defRPr/>
            </a:pPr>
            <a:r>
              <a:rPr lang="en-US" sz="2200" b="1" dirty="0" smtClean="0">
                <a:solidFill>
                  <a:schemeClr val="accent1">
                    <a:lumMod val="75000"/>
                  </a:schemeClr>
                </a:solidFill>
                <a:latin typeface="Arial" panose="020B0604020202020204" pitchFamily="34" charset="0"/>
                <a:cs typeface="Arial" panose="020B0604020202020204" pitchFamily="34" charset="0"/>
              </a:rPr>
              <a:t>Number of required documents – </a:t>
            </a:r>
            <a:r>
              <a:rPr lang="en-US" sz="2200" dirty="0" smtClean="0">
                <a:latin typeface="Arial" panose="020B0604020202020204" pitchFamily="34" charset="0"/>
                <a:cs typeface="Arial" panose="020B0604020202020204" pitchFamily="34" charset="0"/>
              </a:rPr>
              <a:t>total </a:t>
            </a:r>
            <a:r>
              <a:rPr lang="en-US" sz="2200" dirty="0">
                <a:latin typeface="Arial" panose="020B0604020202020204" pitchFamily="34" charset="0"/>
                <a:cs typeface="Arial" panose="020B0604020202020204" pitchFamily="34" charset="0"/>
              </a:rPr>
              <a:t>number of required documents that must be provided by the transacting client to the government</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defRPr/>
            </a:pPr>
            <a:endParaRPr lang="en-US" sz="2200" dirty="0" smtClean="0">
              <a:latin typeface="Arial" panose="020B0604020202020204" pitchFamily="34" charset="0"/>
              <a:cs typeface="Arial" panose="020B0604020202020204" pitchFamily="34" charset="0"/>
            </a:endParaRPr>
          </a:p>
          <a:p>
            <a:pPr>
              <a:defRPr/>
            </a:pPr>
            <a:endParaRPr lang="en-US" sz="2200" dirty="0">
              <a:latin typeface="Arial" panose="020B0604020202020204" pitchFamily="34" charset="0"/>
              <a:cs typeface="Arial" panose="020B0604020202020204" pitchFamily="34" charset="0"/>
            </a:endParaRPr>
          </a:p>
          <a:p>
            <a:pPr>
              <a:defRPr/>
            </a:pPr>
            <a:endParaRPr lang="en-US" sz="2200" dirty="0" smtClean="0">
              <a:latin typeface="Arial" panose="020B0604020202020204" pitchFamily="34" charset="0"/>
              <a:cs typeface="Arial" panose="020B0604020202020204" pitchFamily="34" charset="0"/>
            </a:endParaRPr>
          </a:p>
        </p:txBody>
      </p:sp>
      <p:sp>
        <p:nvSpPr>
          <p:cNvPr id="7" name="Rectangle 6"/>
          <p:cNvSpPr/>
          <p:nvPr/>
        </p:nvSpPr>
        <p:spPr>
          <a:xfrm>
            <a:off x="0" y="2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Definition of Terms (2/4)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656683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barn(inVertical)">
                                      <p:cBhvr>
                                        <p:cTn id="1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228600" y="734034"/>
            <a:ext cx="8245219" cy="4047516"/>
          </a:xfrm>
        </p:spPr>
        <p:txBody>
          <a:bodyPr rtlCol="0">
            <a:normAutofit/>
          </a:bodyPr>
          <a:lstStyle/>
          <a:p>
            <a:pPr>
              <a:defRPr/>
            </a:pPr>
            <a:r>
              <a:rPr lang="en-US" sz="2200" b="1" dirty="0" smtClean="0">
                <a:solidFill>
                  <a:schemeClr val="accent1">
                    <a:lumMod val="75000"/>
                  </a:schemeClr>
                </a:solidFill>
                <a:latin typeface="Arial" panose="020B0604020202020204" pitchFamily="34" charset="0"/>
                <a:cs typeface="Arial" panose="020B0604020202020204" pitchFamily="34" charset="0"/>
              </a:rPr>
              <a:t>Transaction costs – </a:t>
            </a:r>
            <a:r>
              <a:rPr lang="en-US" sz="2200" dirty="0">
                <a:latin typeface="Arial" panose="020B0604020202020204" pitchFamily="34" charset="0"/>
                <a:cs typeface="Arial" panose="020B0604020202020204" pitchFamily="34" charset="0"/>
              </a:rPr>
              <a:t>costs incurred by the transacting client in the course of availing of a government service. These costs are categorized as </a:t>
            </a:r>
            <a:r>
              <a:rPr lang="en-US" sz="2200" dirty="0" smtClean="0">
                <a:latin typeface="Arial" panose="020B0604020202020204" pitchFamily="34" charset="0"/>
                <a:cs typeface="Arial" panose="020B0604020202020204" pitchFamily="34" charset="0"/>
              </a:rPr>
              <a:t>follows:</a:t>
            </a:r>
          </a:p>
          <a:p>
            <a:pPr marL="0" indent="0">
              <a:buNone/>
              <a:defRPr/>
            </a:pPr>
            <a:endParaRPr lang="en-US" sz="100" dirty="0" smtClean="0">
              <a:latin typeface="Arial" panose="020B0604020202020204" pitchFamily="34" charset="0"/>
              <a:cs typeface="Arial" panose="020B0604020202020204" pitchFamily="34" charset="0"/>
            </a:endParaRPr>
          </a:p>
          <a:p>
            <a:pPr marL="0" indent="0">
              <a:buNone/>
              <a:defRPr/>
            </a:pPr>
            <a:endParaRPr lang="en-US" sz="100" dirty="0">
              <a:latin typeface="Arial" panose="020B0604020202020204" pitchFamily="34" charset="0"/>
              <a:cs typeface="Arial" panose="020B0604020202020204" pitchFamily="34" charset="0"/>
            </a:endParaRPr>
          </a:p>
          <a:p>
            <a:pPr marL="0" indent="0">
              <a:buNone/>
              <a:defRPr/>
            </a:pPr>
            <a:endParaRPr lang="en-US" sz="100" dirty="0">
              <a:latin typeface="Arial" panose="020B0604020202020204" pitchFamily="34" charset="0"/>
              <a:cs typeface="Arial" panose="020B0604020202020204" pitchFamily="34" charset="0"/>
            </a:endParaRPr>
          </a:p>
          <a:p>
            <a:pPr marL="0" indent="0">
              <a:buNone/>
              <a:defRPr/>
            </a:pPr>
            <a:endParaRPr lang="en-US" sz="100" dirty="0" smtClean="0">
              <a:latin typeface="Arial" panose="020B0604020202020204" pitchFamily="34" charset="0"/>
              <a:cs typeface="Arial" panose="020B0604020202020204" pitchFamily="34" charset="0"/>
            </a:endParaRPr>
          </a:p>
          <a:p>
            <a:pPr marL="0" indent="0">
              <a:buNone/>
              <a:defRPr/>
            </a:pPr>
            <a:endParaRPr lang="en-US" sz="100" dirty="0">
              <a:latin typeface="Arial" panose="020B0604020202020204" pitchFamily="34" charset="0"/>
              <a:cs typeface="Arial" panose="020B0604020202020204" pitchFamily="34" charset="0"/>
            </a:endParaRPr>
          </a:p>
          <a:p>
            <a:pPr marL="0" indent="0">
              <a:buNone/>
              <a:defRPr/>
            </a:pPr>
            <a:endParaRPr lang="en-US" sz="100" dirty="0" smtClean="0">
              <a:latin typeface="Arial" panose="020B0604020202020204" pitchFamily="34" charset="0"/>
              <a:cs typeface="Arial" panose="020B0604020202020204" pitchFamily="34" charset="0"/>
            </a:endParaRPr>
          </a:p>
          <a:p>
            <a:pPr marL="0" indent="0">
              <a:buNone/>
              <a:defRPr/>
            </a:pPr>
            <a:endParaRPr lang="en-US" sz="100" dirty="0" smtClean="0">
              <a:latin typeface="Arial" panose="020B0604020202020204" pitchFamily="34" charset="0"/>
              <a:cs typeface="Arial" panose="020B0604020202020204" pitchFamily="34" charset="0"/>
            </a:endParaRPr>
          </a:p>
          <a:p>
            <a:pPr lvl="1">
              <a:buFont typeface="Courier New" panose="02070309020205020404" pitchFamily="49" charset="0"/>
              <a:buChar char="o"/>
              <a:defRPr/>
            </a:pPr>
            <a:r>
              <a:rPr lang="en-US" sz="1700" dirty="0">
                <a:solidFill>
                  <a:schemeClr val="accent1">
                    <a:lumMod val="75000"/>
                  </a:schemeClr>
                </a:solidFill>
                <a:latin typeface="Arial" panose="020B0604020202020204" pitchFamily="34" charset="0"/>
                <a:cs typeface="Arial" panose="020B0604020202020204" pitchFamily="34" charset="0"/>
              </a:rPr>
              <a:t>Primary Transaction Costs/Fees - </a:t>
            </a:r>
            <a:r>
              <a:rPr lang="en-US" sz="1700" dirty="0">
                <a:latin typeface="Arial" panose="020B0604020202020204" pitchFamily="34" charset="0"/>
                <a:cs typeface="Arial" panose="020B0604020202020204" pitchFamily="34" charset="0"/>
              </a:rPr>
              <a:t>fees declared in the agency’s Citizen’s/Service Charter to be paid to the department/agency by the transacting client for availing a government service. </a:t>
            </a:r>
          </a:p>
          <a:p>
            <a:pPr marL="457200" lvl="1" indent="0">
              <a:buNone/>
              <a:defRPr/>
            </a:pPr>
            <a:r>
              <a:rPr lang="en-US" sz="1700" i="1" dirty="0" smtClean="0">
                <a:latin typeface="Arial" panose="020B0604020202020204" pitchFamily="34" charset="0"/>
                <a:cs typeface="Arial" panose="020B0604020202020204" pitchFamily="34" charset="0"/>
              </a:rPr>
              <a:t>	Ex. application </a:t>
            </a:r>
            <a:r>
              <a:rPr lang="en-US" sz="1700" i="1" dirty="0">
                <a:latin typeface="Arial" panose="020B0604020202020204" pitchFamily="34" charset="0"/>
                <a:cs typeface="Arial" panose="020B0604020202020204" pitchFamily="34" charset="0"/>
              </a:rPr>
              <a:t>fees, registration fees, </a:t>
            </a:r>
            <a:r>
              <a:rPr lang="en-US" sz="1700" i="1" dirty="0" smtClean="0">
                <a:latin typeface="Arial" panose="020B0604020202020204" pitchFamily="34" charset="0"/>
                <a:cs typeface="Arial" panose="020B0604020202020204" pitchFamily="34" charset="0"/>
              </a:rPr>
              <a:t>etc.</a:t>
            </a:r>
          </a:p>
          <a:p>
            <a:pPr marL="457200" lvl="1" indent="0">
              <a:buNone/>
              <a:defRPr/>
            </a:pPr>
            <a:endParaRPr lang="en-US" sz="100" i="1" dirty="0" smtClean="0">
              <a:latin typeface="Arial" panose="020B0604020202020204" pitchFamily="34" charset="0"/>
              <a:cs typeface="Arial" panose="020B0604020202020204" pitchFamily="34" charset="0"/>
            </a:endParaRPr>
          </a:p>
          <a:p>
            <a:pPr marL="457200" lvl="1" indent="0">
              <a:buNone/>
              <a:defRPr/>
            </a:pPr>
            <a:endParaRPr lang="en-US" sz="100" i="1" dirty="0">
              <a:latin typeface="Arial" panose="020B0604020202020204" pitchFamily="34" charset="0"/>
              <a:cs typeface="Arial" panose="020B0604020202020204" pitchFamily="34" charset="0"/>
            </a:endParaRPr>
          </a:p>
          <a:p>
            <a:pPr marL="457200" lvl="1" indent="0">
              <a:buNone/>
              <a:defRPr/>
            </a:pPr>
            <a:endParaRPr lang="en-US" sz="100" i="1" dirty="0" smtClean="0">
              <a:latin typeface="Arial" panose="020B0604020202020204" pitchFamily="34" charset="0"/>
              <a:cs typeface="Arial" panose="020B0604020202020204" pitchFamily="34" charset="0"/>
            </a:endParaRPr>
          </a:p>
          <a:p>
            <a:pPr marL="457200" lvl="1" indent="0">
              <a:buNone/>
              <a:defRPr/>
            </a:pPr>
            <a:endParaRPr lang="en-US" sz="100" i="1" dirty="0">
              <a:latin typeface="Arial" panose="020B0604020202020204" pitchFamily="34" charset="0"/>
              <a:cs typeface="Arial" panose="020B0604020202020204" pitchFamily="34" charset="0"/>
            </a:endParaRPr>
          </a:p>
          <a:p>
            <a:pPr marL="457200" lvl="1" indent="0">
              <a:buNone/>
              <a:defRPr/>
            </a:pPr>
            <a:endParaRPr lang="en-US" sz="100" i="1" dirty="0" smtClean="0">
              <a:latin typeface="Arial" panose="020B0604020202020204" pitchFamily="34" charset="0"/>
              <a:cs typeface="Arial" panose="020B0604020202020204" pitchFamily="34" charset="0"/>
            </a:endParaRPr>
          </a:p>
          <a:p>
            <a:pPr marL="457200" lvl="1" indent="0">
              <a:buNone/>
              <a:defRPr/>
            </a:pPr>
            <a:endParaRPr lang="en-US" sz="100" i="1" dirty="0">
              <a:latin typeface="Arial" panose="020B0604020202020204" pitchFamily="34" charset="0"/>
              <a:cs typeface="Arial" panose="020B0604020202020204" pitchFamily="34" charset="0"/>
            </a:endParaRPr>
          </a:p>
          <a:p>
            <a:pPr marL="457200" lvl="1" indent="0">
              <a:buNone/>
              <a:defRPr/>
            </a:pPr>
            <a:endParaRPr lang="en-US" sz="100" i="1" dirty="0" smtClean="0">
              <a:latin typeface="Arial" panose="020B0604020202020204" pitchFamily="34" charset="0"/>
              <a:cs typeface="Arial" panose="020B0604020202020204" pitchFamily="34" charset="0"/>
            </a:endParaRPr>
          </a:p>
          <a:p>
            <a:pPr lvl="1">
              <a:buFont typeface="Courier New" panose="02070309020205020404" pitchFamily="49" charset="0"/>
              <a:buChar char="o"/>
              <a:defRPr/>
            </a:pPr>
            <a:r>
              <a:rPr lang="en-US" sz="1700" dirty="0" smtClean="0">
                <a:solidFill>
                  <a:schemeClr val="accent1">
                    <a:lumMod val="75000"/>
                  </a:schemeClr>
                </a:solidFill>
                <a:latin typeface="Arial" panose="020B0604020202020204" pitchFamily="34" charset="0"/>
                <a:cs typeface="Arial" panose="020B0604020202020204" pitchFamily="34" charset="0"/>
              </a:rPr>
              <a:t>Other Transaction Costs - </a:t>
            </a:r>
            <a:r>
              <a:rPr lang="en-US" sz="1700" dirty="0">
                <a:latin typeface="Arial" panose="020B0604020202020204" pitchFamily="34" charset="0"/>
                <a:cs typeface="Arial" panose="020B0604020202020204" pitchFamily="34" charset="0"/>
              </a:rPr>
              <a:t>other costs incurred by the transacting client to obtain supporting information from another agency in order to secure the necessary primary information. </a:t>
            </a:r>
            <a:endParaRPr lang="en-US" sz="1700" dirty="0" smtClean="0">
              <a:latin typeface="Arial" panose="020B0604020202020204" pitchFamily="34" charset="0"/>
              <a:cs typeface="Arial" panose="020B0604020202020204" pitchFamily="34" charset="0"/>
            </a:endParaRPr>
          </a:p>
          <a:p>
            <a:pPr marL="914400" lvl="1" indent="-457200">
              <a:buNone/>
              <a:defRPr/>
            </a:pPr>
            <a:r>
              <a:rPr lang="en-US" sz="1700" i="1" dirty="0" smtClean="0">
                <a:latin typeface="Arial" panose="020B0604020202020204" pitchFamily="34" charset="0"/>
                <a:cs typeface="Arial" panose="020B0604020202020204" pitchFamily="34" charset="0"/>
              </a:rPr>
              <a:t>	Ex. birth certificates </a:t>
            </a:r>
            <a:r>
              <a:rPr lang="en-US" sz="1700" i="1" dirty="0">
                <a:latin typeface="Arial" panose="020B0604020202020204" pitchFamily="34" charset="0"/>
                <a:cs typeface="Arial" panose="020B0604020202020204" pitchFamily="34" charset="0"/>
              </a:rPr>
              <a:t>to secure </a:t>
            </a:r>
            <a:r>
              <a:rPr lang="en-US" sz="1700" i="1" dirty="0" smtClean="0">
                <a:latin typeface="Arial" panose="020B0604020202020204" pitchFamily="34" charset="0"/>
                <a:cs typeface="Arial" panose="020B0604020202020204" pitchFamily="34" charset="0"/>
              </a:rPr>
              <a:t>passports, </a:t>
            </a:r>
            <a:r>
              <a:rPr lang="en-US" sz="1700" i="1" dirty="0">
                <a:latin typeface="Arial" panose="020B0604020202020204" pitchFamily="34" charset="0"/>
                <a:cs typeface="Arial" panose="020B0604020202020204" pitchFamily="34" charset="0"/>
              </a:rPr>
              <a:t>required photos, </a:t>
            </a:r>
            <a:r>
              <a:rPr lang="en-US" sz="1700" i="1" dirty="0" smtClean="0">
                <a:latin typeface="Arial" panose="020B0604020202020204" pitchFamily="34" charset="0"/>
                <a:cs typeface="Arial" panose="020B0604020202020204" pitchFamily="34" charset="0"/>
              </a:rPr>
              <a:t>printing and photocopying costs, transportation expenses of the transacting client, etc.</a:t>
            </a:r>
          </a:p>
          <a:p>
            <a:pPr>
              <a:defRPr/>
            </a:pPr>
            <a:endParaRPr lang="en-US" sz="2200" dirty="0">
              <a:latin typeface="Arial" panose="020B0604020202020204" pitchFamily="34" charset="0"/>
              <a:cs typeface="Arial" panose="020B0604020202020204" pitchFamily="34" charset="0"/>
            </a:endParaRPr>
          </a:p>
          <a:p>
            <a:pPr>
              <a:defRPr/>
            </a:pPr>
            <a:endParaRPr lang="en-US" sz="2200" dirty="0" smtClean="0">
              <a:latin typeface="Arial" panose="020B0604020202020204" pitchFamily="34" charset="0"/>
              <a:cs typeface="Arial" panose="020B0604020202020204" pitchFamily="34" charset="0"/>
            </a:endParaRPr>
          </a:p>
        </p:txBody>
      </p:sp>
      <p:sp>
        <p:nvSpPr>
          <p:cNvPr id="7" name="Rectangle 6"/>
          <p:cNvSpPr/>
          <p:nvPr/>
        </p:nvSpPr>
        <p:spPr>
          <a:xfrm>
            <a:off x="0" y="2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Definition of Terms (3/4)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431845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xEl>
                                              <p:pRg st="8" end="8"/>
                                            </p:txEl>
                                          </p:spTgt>
                                        </p:tgtEl>
                                        <p:attrNameLst>
                                          <p:attrName>style.visibility</p:attrName>
                                        </p:attrNameLst>
                                      </p:cBhvr>
                                      <p:to>
                                        <p:strVal val="visible"/>
                                      </p:to>
                                    </p:set>
                                    <p:animEffect transition="in" filter="barn(inVertical)">
                                      <p:cBhvr>
                                        <p:cTn id="10" dur="500"/>
                                        <p:tgtEl>
                                          <p:spTgt spid="6">
                                            <p:txEl>
                                              <p:pRg st="8" end="8"/>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animEffect transition="in" filter="barn(inVertical)">
                                      <p:cBhvr>
                                        <p:cTn id="13" dur="500"/>
                                        <p:tgtEl>
                                          <p:spTgt spid="6">
                                            <p:txEl>
                                              <p:pRg st="9" end="9"/>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xEl>
                                              <p:pRg st="17" end="17"/>
                                            </p:txEl>
                                          </p:spTgt>
                                        </p:tgtEl>
                                        <p:attrNameLst>
                                          <p:attrName>style.visibility</p:attrName>
                                        </p:attrNameLst>
                                      </p:cBhvr>
                                      <p:to>
                                        <p:strVal val="visible"/>
                                      </p:to>
                                    </p:set>
                                    <p:animEffect transition="in" filter="barn(inVertical)">
                                      <p:cBhvr>
                                        <p:cTn id="16" dur="500"/>
                                        <p:tgtEl>
                                          <p:spTgt spid="6">
                                            <p:txEl>
                                              <p:pRg st="17" end="17"/>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xEl>
                                              <p:pRg st="18" end="18"/>
                                            </p:txEl>
                                          </p:spTgt>
                                        </p:tgtEl>
                                        <p:attrNameLst>
                                          <p:attrName>style.visibility</p:attrName>
                                        </p:attrNameLst>
                                      </p:cBhvr>
                                      <p:to>
                                        <p:strVal val="visible"/>
                                      </p:to>
                                    </p:set>
                                    <p:animEffect transition="in" filter="barn(inVertical)">
                                      <p:cBhvr>
                                        <p:cTn id="19"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228600" y="734034"/>
            <a:ext cx="8245219" cy="4047516"/>
          </a:xfrm>
        </p:spPr>
        <p:txBody>
          <a:bodyPr rtlCol="0">
            <a:normAutofit/>
          </a:bodyPr>
          <a:lstStyle/>
          <a:p>
            <a:pPr>
              <a:buFont typeface="Wingdings" panose="05000000000000000000" pitchFamily="2" charset="2"/>
              <a:buChar char="§"/>
              <a:defRPr/>
            </a:pPr>
            <a:r>
              <a:rPr lang="en-US" sz="2200" b="1" dirty="0" smtClean="0">
                <a:solidFill>
                  <a:schemeClr val="accent1">
                    <a:lumMod val="75000"/>
                  </a:schemeClr>
                </a:solidFill>
                <a:latin typeface="Arial" panose="020B0604020202020204" pitchFamily="34" charset="0"/>
                <a:cs typeface="Arial" panose="020B0604020202020204" pitchFamily="34" charset="0"/>
              </a:rPr>
              <a:t>Substantive Compliance Costs – </a:t>
            </a:r>
            <a:r>
              <a:rPr lang="en-US" sz="2200" dirty="0">
                <a:latin typeface="Arial" panose="020B0604020202020204" pitchFamily="34" charset="0"/>
                <a:cs typeface="Arial" panose="020B0604020202020204" pitchFamily="34" charset="0"/>
              </a:rPr>
              <a:t>incremental costs other than administrative costs incurred by the transacting public in the course of complying with a regulation. These costs can include implementation costs, direct labor costs, overhead costs, equipment costs, material costs, and external service costs. </a:t>
            </a:r>
            <a:endParaRPr lang="en-US" sz="2200" dirty="0" smtClean="0">
              <a:latin typeface="Arial" panose="020B0604020202020204" pitchFamily="34" charset="0"/>
              <a:cs typeface="Arial" panose="020B0604020202020204" pitchFamily="34" charset="0"/>
            </a:endParaRPr>
          </a:p>
          <a:p>
            <a:pPr marL="0" indent="0">
              <a:buNone/>
              <a:defRPr/>
            </a:pPr>
            <a:endParaRPr lang="en-US" sz="2200" dirty="0" smtClean="0">
              <a:latin typeface="Arial" panose="020B0604020202020204" pitchFamily="34" charset="0"/>
              <a:cs typeface="Arial" panose="020B0604020202020204" pitchFamily="34" charset="0"/>
            </a:endParaRPr>
          </a:p>
          <a:p>
            <a:pPr marL="400050" lvl="1" indent="0">
              <a:buNone/>
              <a:defRPr/>
            </a:pPr>
            <a:r>
              <a:rPr lang="en-US" sz="1800" i="1" dirty="0" smtClean="0">
                <a:latin typeface="Arial" panose="020B0604020202020204" pitchFamily="34" charset="0"/>
                <a:cs typeface="Arial" panose="020B0604020202020204" pitchFamily="34" charset="0"/>
              </a:rPr>
              <a:t>Ex. purchase </a:t>
            </a:r>
            <a:r>
              <a:rPr lang="en-US" sz="1800" i="1" dirty="0">
                <a:latin typeface="Arial" panose="020B0604020202020204" pitchFamily="34" charset="0"/>
                <a:cs typeface="Arial" panose="020B0604020202020204" pitchFamily="34" charset="0"/>
              </a:rPr>
              <a:t>of early warning device for vehicle owners, expenses in the installation of accelerograph for building with 10 floors and up, costs in the maintenance of waste disposal system for establishment, etc.</a:t>
            </a:r>
          </a:p>
          <a:p>
            <a:pPr>
              <a:defRPr/>
            </a:pPr>
            <a:endParaRPr lang="en-US" sz="2200" dirty="0" smtClean="0">
              <a:latin typeface="Arial" panose="020B0604020202020204" pitchFamily="34" charset="0"/>
              <a:cs typeface="Arial" panose="020B0604020202020204" pitchFamily="34" charset="0"/>
            </a:endParaRPr>
          </a:p>
        </p:txBody>
      </p:sp>
      <p:sp>
        <p:nvSpPr>
          <p:cNvPr id="7" name="Rectangle 6"/>
          <p:cNvSpPr/>
          <p:nvPr/>
        </p:nvSpPr>
        <p:spPr>
          <a:xfrm>
            <a:off x="0" y="2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Definition of Terms (4/4)</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967750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arn(inVertical)">
                                      <p:cBhvr>
                                        <p:cTn id="1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Annex 3A – Modified Form A </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27482" y="474521"/>
            <a:ext cx="9022181" cy="4544449"/>
            <a:chOff x="184271" y="514349"/>
            <a:chExt cx="9022181" cy="4544449"/>
          </a:xfrm>
        </p:grpSpPr>
        <p:grpSp>
          <p:nvGrpSpPr>
            <p:cNvPr id="18" name="Group 17"/>
            <p:cNvGrpSpPr/>
            <p:nvPr/>
          </p:nvGrpSpPr>
          <p:grpSpPr>
            <a:xfrm>
              <a:off x="184271" y="514349"/>
              <a:ext cx="9022181" cy="4544449"/>
              <a:chOff x="196312" y="514350"/>
              <a:chExt cx="9022181" cy="4544449"/>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066" t="25812" r="19145" b="4224"/>
              <a:stretch/>
            </p:blipFill>
            <p:spPr bwMode="auto">
              <a:xfrm>
                <a:off x="850241" y="514350"/>
                <a:ext cx="7634359" cy="4544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8241640" y="1045517"/>
                <a:ext cx="976853" cy="838200"/>
                <a:chOff x="8202940" y="1504950"/>
                <a:chExt cx="976853" cy="838200"/>
              </a:xfrm>
            </p:grpSpPr>
            <p:sp>
              <p:nvSpPr>
                <p:cNvPr id="6" name="Right Arrow 5"/>
                <p:cNvSpPr/>
                <p:nvPr/>
              </p:nvSpPr>
              <p:spPr>
                <a:xfrm rot="10800000">
                  <a:off x="8202940" y="1504950"/>
                  <a:ext cx="864859" cy="838200"/>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dirty="0"/>
                </a:p>
              </p:txBody>
            </p:sp>
            <p:sp>
              <p:nvSpPr>
                <p:cNvPr id="7" name="TextBox 6"/>
                <p:cNvSpPr txBox="1"/>
                <p:nvPr/>
              </p:nvSpPr>
              <p:spPr>
                <a:xfrm>
                  <a:off x="8212933" y="1737354"/>
                  <a:ext cx="966860" cy="369332"/>
                </a:xfrm>
                <a:prstGeom prst="rect">
                  <a:avLst/>
                </a:prstGeom>
                <a:noFill/>
              </p:spPr>
              <p:txBody>
                <a:bodyPr wrap="square" rtlCol="0">
                  <a:spAutoFit/>
                </a:bodyPr>
                <a:lstStyle/>
                <a:p>
                  <a:pPr algn="ctr"/>
                  <a:r>
                    <a:rPr lang="en-US" sz="900" b="1" dirty="0" smtClean="0">
                      <a:latin typeface="Arial" panose="020B0604020202020204" pitchFamily="34" charset="0"/>
                      <a:cs typeface="Arial" panose="020B0604020202020204" pitchFamily="34" charset="0"/>
                    </a:rPr>
                    <a:t>Streamlining Criteria</a:t>
                  </a:r>
                  <a:endParaRPr lang="en-GB" sz="900" b="1" dirty="0">
                    <a:latin typeface="Arial" panose="020B0604020202020204" pitchFamily="34" charset="0"/>
                    <a:cs typeface="Arial" panose="020B0604020202020204" pitchFamily="34" charset="0"/>
                  </a:endParaRPr>
                </a:p>
              </p:txBody>
            </p:sp>
          </p:grpSp>
          <p:sp>
            <p:nvSpPr>
              <p:cNvPr id="10" name="Right Arrow 9"/>
              <p:cNvSpPr/>
              <p:nvPr/>
            </p:nvSpPr>
            <p:spPr>
              <a:xfrm>
                <a:off x="196312" y="1277921"/>
                <a:ext cx="1111129" cy="1104900"/>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800" b="1" dirty="0" smtClean="0">
                    <a:latin typeface="Arial" panose="020B0604020202020204" pitchFamily="34" charset="0"/>
                    <a:cs typeface="Arial" panose="020B0604020202020204" pitchFamily="34" charset="0"/>
                  </a:rPr>
                  <a:t>Target in </a:t>
                </a:r>
              </a:p>
              <a:p>
                <a:pPr algn="ctr"/>
                <a:r>
                  <a:rPr lang="en-US" sz="800" b="1" dirty="0" smtClean="0">
                    <a:latin typeface="Arial" panose="020B0604020202020204" pitchFamily="34" charset="0"/>
                    <a:cs typeface="Arial" panose="020B0604020202020204" pitchFamily="34" charset="0"/>
                  </a:rPr>
                  <a:t>FY 2019 &amp;</a:t>
                </a:r>
              </a:p>
              <a:p>
                <a:pPr algn="ctr"/>
                <a:r>
                  <a:rPr lang="en-US" sz="800" b="1" dirty="0" smtClean="0">
                    <a:latin typeface="Arial" panose="020B0604020202020204" pitchFamily="34" charset="0"/>
                    <a:cs typeface="Arial" panose="020B0604020202020204" pitchFamily="34" charset="0"/>
                  </a:rPr>
                  <a:t>Streamlining Efforts</a:t>
                </a:r>
                <a:endParaRPr lang="en-GB" sz="800" b="1" dirty="0">
                  <a:latin typeface="Arial" panose="020B0604020202020204" pitchFamily="34" charset="0"/>
                  <a:cs typeface="Arial" panose="020B0604020202020204" pitchFamily="34" charset="0"/>
                </a:endParaRPr>
              </a:p>
            </p:txBody>
          </p:sp>
          <p:sp>
            <p:nvSpPr>
              <p:cNvPr id="11" name="Rectangle 10"/>
              <p:cNvSpPr/>
              <p:nvPr/>
            </p:nvSpPr>
            <p:spPr>
              <a:xfrm>
                <a:off x="2069441" y="2220980"/>
                <a:ext cx="1752600" cy="30703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100" b="1" dirty="0" smtClean="0">
                    <a:solidFill>
                      <a:schemeClr val="tx1"/>
                    </a:solidFill>
                    <a:latin typeface="Arial" panose="020B0604020202020204" pitchFamily="34" charset="0"/>
                    <a:cs typeface="Arial" panose="020B0604020202020204" pitchFamily="34" charset="0"/>
                  </a:rPr>
                  <a:t>Frontline Services</a:t>
                </a:r>
                <a:endParaRPr lang="en-GB" sz="1100" b="1"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a:off x="2069441" y="3068779"/>
                <a:ext cx="1752600" cy="30703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100" b="1" dirty="0" smtClean="0">
                    <a:solidFill>
                      <a:schemeClr val="tx1"/>
                    </a:solidFill>
                    <a:latin typeface="Arial" panose="020B0604020202020204" pitchFamily="34" charset="0"/>
                    <a:cs typeface="Arial" panose="020B0604020202020204" pitchFamily="34" charset="0"/>
                  </a:rPr>
                  <a:t>Non- Frontline Services</a:t>
                </a:r>
                <a:endParaRPr lang="en-GB" sz="1100" b="1" dirty="0">
                  <a:solidFill>
                    <a:schemeClr val="tx1"/>
                  </a:solidFill>
                  <a:latin typeface="Arial" panose="020B0604020202020204" pitchFamily="34" charset="0"/>
                  <a:cs typeface="Arial" panose="020B0604020202020204" pitchFamily="34" charset="0"/>
                </a:endParaRPr>
              </a:p>
            </p:txBody>
          </p:sp>
        </p:grpSp>
        <p:sp>
          <p:nvSpPr>
            <p:cNvPr id="3" name="5-Point Star 2"/>
            <p:cNvSpPr/>
            <p:nvPr/>
          </p:nvSpPr>
          <p:spPr>
            <a:xfrm rot="20704617">
              <a:off x="990600" y="3798904"/>
              <a:ext cx="381000" cy="304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5069781" y="4400550"/>
            <a:ext cx="3124200"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b="1" dirty="0" smtClean="0">
                <a:solidFill>
                  <a:schemeClr val="accent1">
                    <a:lumMod val="75000"/>
                  </a:schemeClr>
                </a:solidFill>
                <a:latin typeface="Arial" panose="020B0604020202020204" pitchFamily="34" charset="0"/>
                <a:cs typeface="Arial" panose="020B0604020202020204" pitchFamily="34" charset="0"/>
                <a:hlinkClick r:id="rId4" action="ppaction://hlinkfile"/>
              </a:rPr>
              <a:t>Click Sample Form 3A</a:t>
            </a:r>
            <a:endParaRPr lang="en-GB" b="1" dirty="0">
              <a:solidFill>
                <a:schemeClr val="accent1">
                  <a:lumMod val="75000"/>
                </a:schemeClr>
              </a:solidFill>
              <a:latin typeface="Arial" panose="020B0604020202020204" pitchFamily="34" charset="0"/>
              <a:cs typeface="Arial" panose="020B0604020202020204" pitchFamily="34" charset="0"/>
            </a:endParaRPr>
          </a:p>
        </p:txBody>
      </p:sp>
      <p:sp>
        <p:nvSpPr>
          <p:cNvPr id="24" name="5-Point Star 23"/>
          <p:cNvSpPr/>
          <p:nvPr/>
        </p:nvSpPr>
        <p:spPr>
          <a:xfrm rot="20704617">
            <a:off x="5102602" y="3759077"/>
            <a:ext cx="381000" cy="304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393658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88628" y="514351"/>
            <a:ext cx="8445771" cy="4370470"/>
            <a:chOff x="-19388" y="514351"/>
            <a:chExt cx="7867988" cy="437047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04" t="24548" r="23358" b="7760"/>
            <a:stretch/>
          </p:blipFill>
          <p:spPr bwMode="auto">
            <a:xfrm>
              <a:off x="678905" y="514351"/>
              <a:ext cx="7169695" cy="437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676899" y="1008713"/>
              <a:ext cx="2029728" cy="989631"/>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Identified clients</a:t>
              </a:r>
            </a:p>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 of clients served in 2019</a:t>
              </a:r>
            </a:p>
            <a:p>
              <a:pPr marL="171450" indent="-171450">
                <a:buFont typeface="Arial" panose="020B0604020202020204" pitchFamily="34" charset="0"/>
                <a:buChar char="•"/>
              </a:pPr>
              <a:r>
                <a:rPr lang="en-US" sz="1200" b="1" dirty="0" smtClean="0">
                  <a:latin typeface="Arial" panose="020B0604020202020204" pitchFamily="34" charset="0"/>
                  <a:cs typeface="Arial" panose="020B0604020202020204" pitchFamily="34" charset="0"/>
                </a:rPr>
                <a:t>volume of transactions in 2019</a:t>
              </a:r>
              <a:endParaRPr lang="en-GB" sz="1200" b="1" dirty="0">
                <a:latin typeface="Arial" panose="020B0604020202020204" pitchFamily="34" charset="0"/>
                <a:cs typeface="Arial" panose="020B0604020202020204" pitchFamily="34" charset="0"/>
              </a:endParaRPr>
            </a:p>
          </p:txBody>
        </p:sp>
        <p:sp>
          <p:nvSpPr>
            <p:cNvPr id="10" name="Right Arrow 9"/>
            <p:cNvSpPr/>
            <p:nvPr/>
          </p:nvSpPr>
          <p:spPr>
            <a:xfrm>
              <a:off x="-19388" y="1821855"/>
              <a:ext cx="1064807" cy="861635"/>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900" b="1" dirty="0" smtClean="0">
                  <a:latin typeface="Arial" panose="020B0604020202020204" pitchFamily="34" charset="0"/>
                  <a:cs typeface="Arial" panose="020B0604020202020204" pitchFamily="34" charset="0"/>
                </a:rPr>
                <a:t>Streamlining Criteria</a:t>
              </a:r>
              <a:endParaRPr lang="en-GB" sz="900" b="1" dirty="0">
                <a:latin typeface="Arial" panose="020B0604020202020204" pitchFamily="34" charset="0"/>
                <a:cs typeface="Arial" panose="020B0604020202020204" pitchFamily="34" charset="0"/>
              </a:endParaRPr>
            </a:p>
          </p:txBody>
        </p:sp>
        <p:sp>
          <p:nvSpPr>
            <p:cNvPr id="11" name="Rectangle 10"/>
            <p:cNvSpPr/>
            <p:nvPr/>
          </p:nvSpPr>
          <p:spPr>
            <a:xfrm>
              <a:off x="2879505" y="2431783"/>
              <a:ext cx="969936" cy="30703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050" b="1" dirty="0" smtClean="0">
                  <a:solidFill>
                    <a:schemeClr val="tx1"/>
                  </a:solidFill>
                  <a:latin typeface="Arial" panose="020B0604020202020204" pitchFamily="34" charset="0"/>
                  <a:cs typeface="Arial" panose="020B0604020202020204" pitchFamily="34" charset="0"/>
                </a:rPr>
                <a:t>Status as of</a:t>
              </a:r>
            </a:p>
            <a:p>
              <a:pPr algn="ctr"/>
              <a:r>
                <a:rPr lang="en-US" sz="1050" b="1" dirty="0" smtClean="0">
                  <a:solidFill>
                    <a:schemeClr val="tx1"/>
                  </a:solidFill>
                  <a:latin typeface="Arial" panose="020B0604020202020204" pitchFamily="34" charset="0"/>
                  <a:cs typeface="Arial" panose="020B0604020202020204" pitchFamily="34" charset="0"/>
                </a:rPr>
                <a:t>FY 2018</a:t>
              </a:r>
              <a:endParaRPr lang="en-GB" sz="1050" b="1"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3947825" y="2431783"/>
              <a:ext cx="914400" cy="30703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050" b="1" dirty="0" smtClean="0">
                  <a:solidFill>
                    <a:schemeClr val="tx1"/>
                  </a:solidFill>
                  <a:latin typeface="Arial" panose="020B0604020202020204" pitchFamily="34" charset="0"/>
                  <a:cs typeface="Arial" panose="020B0604020202020204" pitchFamily="34" charset="0"/>
                </a:rPr>
                <a:t>Target in </a:t>
              </a:r>
            </a:p>
            <a:p>
              <a:pPr algn="ctr"/>
              <a:r>
                <a:rPr lang="en-US" sz="1050" b="1" dirty="0" smtClean="0">
                  <a:solidFill>
                    <a:schemeClr val="tx1"/>
                  </a:solidFill>
                  <a:latin typeface="Arial" panose="020B0604020202020204" pitchFamily="34" charset="0"/>
                  <a:cs typeface="Arial" panose="020B0604020202020204" pitchFamily="34" charset="0"/>
                </a:rPr>
                <a:t>FY 2019</a:t>
              </a:r>
              <a:endParaRPr lang="en-GB" sz="1050" b="1" dirty="0">
                <a:solidFill>
                  <a:schemeClr val="tx1"/>
                </a:solidFill>
                <a:latin typeface="Arial" panose="020B0604020202020204" pitchFamily="34" charset="0"/>
                <a:cs typeface="Arial" panose="020B0604020202020204" pitchFamily="34" charset="0"/>
              </a:endParaRPr>
            </a:p>
          </p:txBody>
        </p:sp>
        <p:sp>
          <p:nvSpPr>
            <p:cNvPr id="13" name="Rectangle 12"/>
            <p:cNvSpPr/>
            <p:nvPr/>
          </p:nvSpPr>
          <p:spPr>
            <a:xfrm>
              <a:off x="5070270" y="2431782"/>
              <a:ext cx="1219200" cy="520968"/>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050" b="1" dirty="0" smtClean="0">
                  <a:solidFill>
                    <a:schemeClr val="tx1"/>
                  </a:solidFill>
                  <a:latin typeface="Arial" panose="020B0604020202020204" pitchFamily="34" charset="0"/>
                  <a:cs typeface="Arial" panose="020B0604020202020204" pitchFamily="34" charset="0"/>
                </a:rPr>
                <a:t>FY 2019 Status of Streamlining Efforts</a:t>
              </a:r>
              <a:endParaRPr lang="en-GB" sz="1050" b="1" dirty="0">
                <a:solidFill>
                  <a:schemeClr val="tx1"/>
                </a:solidFill>
                <a:latin typeface="Arial" panose="020B0604020202020204" pitchFamily="34" charset="0"/>
                <a:cs typeface="Arial" panose="020B0604020202020204" pitchFamily="34" charset="0"/>
              </a:endParaRPr>
            </a:p>
          </p:txBody>
        </p:sp>
        <p:sp>
          <p:nvSpPr>
            <p:cNvPr id="14" name="Rectangle 13"/>
            <p:cNvSpPr/>
            <p:nvPr/>
          </p:nvSpPr>
          <p:spPr>
            <a:xfrm>
              <a:off x="6629400" y="2431783"/>
              <a:ext cx="914400" cy="30703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n-US" sz="1050" b="1" dirty="0" smtClean="0">
                  <a:solidFill>
                    <a:schemeClr val="tx1"/>
                  </a:solidFill>
                  <a:latin typeface="Arial" panose="020B0604020202020204" pitchFamily="34" charset="0"/>
                  <a:cs typeface="Arial" panose="020B0604020202020204" pitchFamily="34" charset="0"/>
                </a:rPr>
                <a:t>Remarks</a:t>
              </a:r>
              <a:endParaRPr lang="en-GB" sz="1050" b="1" dirty="0">
                <a:solidFill>
                  <a:schemeClr val="tx1"/>
                </a:solidFill>
                <a:latin typeface="Arial" panose="020B0604020202020204" pitchFamily="34" charset="0"/>
                <a:cs typeface="Arial" panose="020B0604020202020204" pitchFamily="34" charset="0"/>
              </a:endParaRPr>
            </a:p>
          </p:txBody>
        </p:sp>
      </p:grpSp>
      <p:sp>
        <p:nvSpPr>
          <p:cNvPr id="5" name="Rectangle 4"/>
          <p:cNvSpPr/>
          <p:nvPr/>
        </p:nvSpPr>
        <p:spPr>
          <a:xfrm>
            <a:off x="0" y="2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Annex 3B – Modified Form A1 </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5257800" y="4524546"/>
            <a:ext cx="283815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u="sng" dirty="0" smtClean="0">
                <a:latin typeface="Arial" panose="020B0604020202020204" pitchFamily="34" charset="0"/>
                <a:cs typeface="Arial" panose="020B0604020202020204" pitchFamily="34" charset="0"/>
                <a:hlinkClick r:id="rId4" action="ppaction://hlinkfile"/>
              </a:rPr>
              <a:t>Click Sample Form 3A1</a:t>
            </a:r>
            <a:endParaRPr lang="en-GB" b="1" u="sng" dirty="0">
              <a:latin typeface="Arial" panose="020B0604020202020204" pitchFamily="34" charset="0"/>
              <a:cs typeface="Arial" panose="020B0604020202020204" pitchFamily="34" charset="0"/>
            </a:endParaRPr>
          </a:p>
        </p:txBody>
      </p:sp>
      <p:sp>
        <p:nvSpPr>
          <p:cNvPr id="20" name="5-Point Star 19"/>
          <p:cNvSpPr/>
          <p:nvPr/>
        </p:nvSpPr>
        <p:spPr>
          <a:xfrm rot="20704617">
            <a:off x="692951" y="4012717"/>
            <a:ext cx="381000" cy="304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5-Point Star 20"/>
          <p:cNvSpPr/>
          <p:nvPr/>
        </p:nvSpPr>
        <p:spPr>
          <a:xfrm rot="20704617">
            <a:off x="5138221" y="3980063"/>
            <a:ext cx="381000" cy="30480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3497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0015" y="17176"/>
            <a:ext cx="9067800" cy="857250"/>
          </a:xfrm>
        </p:spPr>
        <p:txBody>
          <a:bodyPr>
            <a:noAutofit/>
          </a:bodyPr>
          <a:lstStyle/>
          <a:p>
            <a:pPr algn="l"/>
            <a:r>
              <a:rPr lang="en-US" sz="3600" b="1" dirty="0" smtClean="0">
                <a:solidFill>
                  <a:schemeClr val="tx1">
                    <a:lumMod val="65000"/>
                    <a:lumOff val="35000"/>
                  </a:schemeClr>
                </a:solidFill>
                <a:latin typeface="Arial" panose="020B0604020202020204" pitchFamily="34" charset="0"/>
                <a:cs typeface="Arial" panose="020B0604020202020204" pitchFamily="34" charset="0"/>
              </a:rPr>
              <a:t>We want your feedback…</a:t>
            </a:r>
            <a:endParaRPr lang="en-GB" sz="3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TextBox 4"/>
          <p:cNvSpPr txBox="1"/>
          <p:nvPr/>
        </p:nvSpPr>
        <p:spPr>
          <a:xfrm>
            <a:off x="138660" y="968097"/>
            <a:ext cx="5562599" cy="2616101"/>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Please do not forget to answer the </a:t>
            </a:r>
            <a:r>
              <a:rPr lang="en-US" sz="2800" b="1" dirty="0" smtClean="0">
                <a:latin typeface="Arial" panose="020B0604020202020204" pitchFamily="34" charset="0"/>
                <a:cs typeface="Arial" panose="020B0604020202020204" pitchFamily="34" charset="0"/>
              </a:rPr>
              <a:t>FY 2019 PBB Evaluation</a:t>
            </a:r>
            <a:r>
              <a:rPr lang="en-US" sz="2800" dirty="0" smtClean="0">
                <a:latin typeface="Arial" panose="020B0604020202020204" pitchFamily="34" charset="0"/>
                <a:cs typeface="Arial" panose="020B0604020202020204" pitchFamily="34" charset="0"/>
              </a:rPr>
              <a:t> online survey. You may access this link thru your laptops, tablets, and/or mobile phones:</a:t>
            </a:r>
          </a:p>
          <a:p>
            <a:pPr algn="just"/>
            <a:r>
              <a:rPr lang="en-US" sz="2400" u="sng" dirty="0">
                <a:solidFill>
                  <a:srgbClr val="0070C0"/>
                </a:solidFill>
                <a:latin typeface="Arial" panose="020B0604020202020204" pitchFamily="34" charset="0"/>
                <a:cs typeface="Arial" panose="020B0604020202020204" pitchFamily="34" charset="0"/>
              </a:rPr>
              <a:t>http://bit.ly/FY2018PBBEvaluation</a:t>
            </a:r>
            <a:endParaRPr lang="en-US" sz="3600" dirty="0" smtClean="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45" t="22382" r="27836" b="45366"/>
          <a:stretch/>
        </p:blipFill>
        <p:spPr bwMode="auto">
          <a:xfrm>
            <a:off x="6019800" y="1123950"/>
            <a:ext cx="2766933" cy="15380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975" t="45143" r="31870" b="11655"/>
          <a:stretch/>
        </p:blipFill>
        <p:spPr bwMode="auto">
          <a:xfrm>
            <a:off x="6019800" y="2722423"/>
            <a:ext cx="2766933" cy="1490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8081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7"/>
          <p:cNvSpPr>
            <a:spLocks noGrp="1"/>
          </p:cNvSpPr>
          <p:nvPr>
            <p:ph idx="1"/>
          </p:nvPr>
        </p:nvSpPr>
        <p:spPr>
          <a:xfrm>
            <a:off x="228600" y="734034"/>
            <a:ext cx="8245219" cy="4047516"/>
          </a:xfrm>
        </p:spPr>
        <p:txBody>
          <a:bodyPr rtlCol="0">
            <a:normAutofit/>
          </a:bodyPr>
          <a:lstStyle/>
          <a:p>
            <a:pPr>
              <a:buFont typeface="Wingdings" panose="05000000000000000000" pitchFamily="2" charset="2"/>
              <a:buChar char="§"/>
              <a:defRPr/>
            </a:pPr>
            <a:r>
              <a:rPr lang="en-US" sz="2200" b="1" dirty="0" smtClean="0">
                <a:solidFill>
                  <a:schemeClr val="accent1">
                    <a:lumMod val="75000"/>
                  </a:schemeClr>
                </a:solidFill>
                <a:latin typeface="Arial" panose="020B0604020202020204" pitchFamily="34" charset="0"/>
                <a:cs typeface="Arial" panose="020B0604020202020204" pitchFamily="34" charset="0"/>
              </a:rPr>
              <a:t>Citizen/Client </a:t>
            </a:r>
            <a:r>
              <a:rPr lang="en-US" sz="2200" b="1" dirty="0">
                <a:solidFill>
                  <a:schemeClr val="accent1">
                    <a:lumMod val="75000"/>
                  </a:schemeClr>
                </a:solidFill>
                <a:latin typeface="Arial" panose="020B0604020202020204" pitchFamily="34" charset="0"/>
                <a:cs typeface="Arial" panose="020B0604020202020204" pitchFamily="34" charset="0"/>
              </a:rPr>
              <a:t>Satisfaction– </a:t>
            </a:r>
            <a:r>
              <a:rPr lang="en-US" sz="2200" dirty="0" smtClean="0">
                <a:latin typeface="Arial" panose="020B0604020202020204" pitchFamily="34" charset="0"/>
                <a:cs typeface="Arial" panose="020B0604020202020204" pitchFamily="34" charset="0"/>
              </a:rPr>
              <a:t>to </a:t>
            </a:r>
            <a:r>
              <a:rPr lang="en-US" sz="2200" dirty="0">
                <a:latin typeface="Arial" panose="020B0604020202020204" pitchFamily="34" charset="0"/>
                <a:cs typeface="Arial" panose="020B0604020202020204" pitchFamily="34" charset="0"/>
              </a:rPr>
              <a:t>determine the effectiveness of the streamlining and process improvements initiated by agencies, the satisfaction level of the citizens/clients </a:t>
            </a:r>
            <a:r>
              <a:rPr lang="en-US" sz="2200" dirty="0" smtClean="0">
                <a:latin typeface="Arial" panose="020B0604020202020204" pitchFamily="34" charset="0"/>
                <a:cs typeface="Arial" panose="020B0604020202020204" pitchFamily="34" charset="0"/>
              </a:rPr>
              <a:t>should </a:t>
            </a:r>
            <a:r>
              <a:rPr lang="en-US" sz="2200" dirty="0">
                <a:latin typeface="Arial" panose="020B0604020202020204" pitchFamily="34" charset="0"/>
                <a:cs typeface="Arial" panose="020B0604020202020204" pitchFamily="34" charset="0"/>
              </a:rPr>
              <a:t>be measured and reported. </a:t>
            </a:r>
            <a:endParaRPr lang="en-US" sz="2200" dirty="0" smtClean="0">
              <a:latin typeface="Arial" panose="020B0604020202020204" pitchFamily="34" charset="0"/>
              <a:cs typeface="Arial" panose="020B0604020202020204" pitchFamily="34" charset="0"/>
            </a:endParaRPr>
          </a:p>
          <a:p>
            <a:pPr lvl="1">
              <a:defRPr/>
            </a:pPr>
            <a:r>
              <a:rPr lang="en-US" sz="1800" dirty="0" smtClean="0">
                <a:latin typeface="Arial" panose="020B0604020202020204" pitchFamily="34" charset="0"/>
                <a:cs typeface="Arial" panose="020B0604020202020204" pitchFamily="34" charset="0"/>
              </a:rPr>
              <a:t>Report feedback mechanisms</a:t>
            </a:r>
          </a:p>
          <a:p>
            <a:pPr lvl="1">
              <a:defRPr/>
            </a:pPr>
            <a:r>
              <a:rPr lang="en-US" sz="1800" dirty="0">
                <a:latin typeface="Arial" panose="020B0604020202020204" pitchFamily="34" charset="0"/>
                <a:cs typeface="Arial" panose="020B0604020202020204" pitchFamily="34" charset="0"/>
              </a:rPr>
              <a:t>C</a:t>
            </a:r>
            <a:r>
              <a:rPr lang="en-US" sz="1800" dirty="0" smtClean="0">
                <a:latin typeface="Arial" panose="020B0604020202020204" pitchFamily="34" charset="0"/>
                <a:cs typeface="Arial" panose="020B0604020202020204" pitchFamily="34" charset="0"/>
              </a:rPr>
              <a:t>itizen/client </a:t>
            </a:r>
            <a:r>
              <a:rPr lang="en-US" sz="1800" dirty="0">
                <a:latin typeface="Arial" panose="020B0604020202020204" pitchFamily="34" charset="0"/>
                <a:cs typeface="Arial" panose="020B0604020202020204" pitchFamily="34" charset="0"/>
              </a:rPr>
              <a:t>satisfaction measurement </a:t>
            </a:r>
            <a:endParaRPr lang="en-US" sz="1800" dirty="0" smtClean="0">
              <a:latin typeface="Arial" panose="020B0604020202020204" pitchFamily="34" charset="0"/>
              <a:cs typeface="Arial" panose="020B0604020202020204" pitchFamily="34" charset="0"/>
            </a:endParaRPr>
          </a:p>
          <a:p>
            <a:pPr lvl="1">
              <a:defRPr/>
            </a:pPr>
            <a:r>
              <a:rPr lang="en-US" sz="1800" dirty="0" smtClean="0">
                <a:latin typeface="Arial" panose="020B0604020202020204" pitchFamily="34" charset="0"/>
                <a:cs typeface="Arial" panose="020B0604020202020204" pitchFamily="34" charset="0"/>
              </a:rPr>
              <a:t>Using </a:t>
            </a:r>
            <a:r>
              <a:rPr lang="en-US" sz="1800" dirty="0">
                <a:latin typeface="Arial" panose="020B0604020202020204" pitchFamily="34" charset="0"/>
                <a:cs typeface="Arial" panose="020B0604020202020204" pitchFamily="34" charset="0"/>
              </a:rPr>
              <a:t>the improvement action plan that agencies reported for FY 2018 PBB, </a:t>
            </a:r>
            <a:r>
              <a:rPr lang="en-US" sz="1800" dirty="0" smtClean="0">
                <a:latin typeface="Arial" panose="020B0604020202020204" pitchFamily="34" charset="0"/>
                <a:cs typeface="Arial" panose="020B0604020202020204" pitchFamily="34" charset="0"/>
              </a:rPr>
              <a:t>agencies </a:t>
            </a:r>
            <a:r>
              <a:rPr lang="en-US" sz="1800" dirty="0">
                <a:latin typeface="Arial" panose="020B0604020202020204" pitchFamily="34" charset="0"/>
                <a:cs typeface="Arial" panose="020B0604020202020204" pitchFamily="34" charset="0"/>
              </a:rPr>
              <a:t>shall report the results of each action plan and the FY 2019 Citizen/Client Satisfaction Survey for each service. </a:t>
            </a:r>
            <a:endParaRPr lang="en-US" sz="1800" dirty="0" smtClean="0">
              <a:latin typeface="Arial" panose="020B0604020202020204" pitchFamily="34" charset="0"/>
              <a:cs typeface="Arial" panose="020B0604020202020204" pitchFamily="34" charset="0"/>
            </a:endParaRPr>
          </a:p>
          <a:p>
            <a:pPr>
              <a:defRPr/>
            </a:pPr>
            <a:endParaRPr lang="en-US" sz="2200" dirty="0" smtClean="0">
              <a:latin typeface="Arial" panose="020B0604020202020204" pitchFamily="34" charset="0"/>
              <a:cs typeface="Arial" panose="020B0604020202020204" pitchFamily="34" charset="0"/>
            </a:endParaRPr>
          </a:p>
        </p:txBody>
      </p:sp>
      <p:sp>
        <p:nvSpPr>
          <p:cNvPr id="7" name="Rectangle 6"/>
          <p:cNvSpPr/>
          <p:nvPr/>
        </p:nvSpPr>
        <p:spPr>
          <a:xfrm>
            <a:off x="0" y="2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5.2 Citizen/Client Satisfaction</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8" name="Group 7"/>
          <p:cNvGrpSpPr/>
          <p:nvPr/>
        </p:nvGrpSpPr>
        <p:grpSpPr>
          <a:xfrm>
            <a:off x="8602033" y="1284898"/>
            <a:ext cx="541967" cy="2667000"/>
            <a:chOff x="8610602" y="1047750"/>
            <a:chExt cx="541967" cy="2667000"/>
          </a:xfrm>
        </p:grpSpPr>
        <p:sp>
          <p:nvSpPr>
            <p:cNvPr id="9" name="Isosceles Triangle 8"/>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0" name="Isosceles Triangle 9"/>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grpSp>
        <p:nvGrpSpPr>
          <p:cNvPr id="11" name="Group 10"/>
          <p:cNvGrpSpPr/>
          <p:nvPr/>
        </p:nvGrpSpPr>
        <p:grpSpPr>
          <a:xfrm>
            <a:off x="5811523" y="3896583"/>
            <a:ext cx="2866707" cy="952411"/>
            <a:chOff x="6172200" y="3475692"/>
            <a:chExt cx="2866707" cy="952411"/>
          </a:xfrm>
        </p:grpSpPr>
        <p:grpSp>
          <p:nvGrpSpPr>
            <p:cNvPr id="12" name="Group 11"/>
            <p:cNvGrpSpPr/>
            <p:nvPr/>
          </p:nvGrpSpPr>
          <p:grpSpPr>
            <a:xfrm>
              <a:off x="6172200" y="3475692"/>
              <a:ext cx="2007504" cy="952411"/>
              <a:chOff x="6629400" y="2813677"/>
              <a:chExt cx="2007504" cy="952411"/>
            </a:xfrm>
          </p:grpSpPr>
          <p:sp>
            <p:nvSpPr>
              <p:cNvPr id="14" name="TextBox 13"/>
              <p:cNvSpPr txBox="1"/>
              <p:nvPr/>
            </p:nvSpPr>
            <p:spPr>
              <a:xfrm>
                <a:off x="6817758" y="2813677"/>
                <a:ext cx="1519716" cy="307777"/>
              </a:xfrm>
              <a:prstGeom prst="rect">
                <a:avLst/>
              </a:prstGeom>
              <a:solidFill>
                <a:schemeClr val="accent4">
                  <a:lumMod val="50000"/>
                </a:schemeClr>
              </a:solid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Refer to:</a:t>
                </a:r>
                <a:endParaRPr lang="en-GB" sz="1400" b="1" dirty="0">
                  <a:solidFill>
                    <a:schemeClr val="bg1"/>
                  </a:solidFill>
                  <a:latin typeface="Arial" panose="020B0604020202020204" pitchFamily="34" charset="0"/>
                  <a:cs typeface="Arial" panose="020B0604020202020204" pitchFamily="34" charset="0"/>
                </a:endParaRPr>
              </a:p>
            </p:txBody>
          </p:sp>
          <p:grpSp>
            <p:nvGrpSpPr>
              <p:cNvPr id="15" name="Group 14"/>
              <p:cNvGrpSpPr/>
              <p:nvPr/>
            </p:nvGrpSpPr>
            <p:grpSpPr>
              <a:xfrm>
                <a:off x="6629400" y="3105150"/>
                <a:ext cx="2007504" cy="660938"/>
                <a:chOff x="6629400" y="3105150"/>
                <a:chExt cx="2007504" cy="660938"/>
              </a:xfrm>
            </p:grpSpPr>
            <p:pic>
              <p:nvPicPr>
                <p:cNvPr id="16"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65148"/>
                <a:stretch/>
              </p:blipFill>
              <p:spPr bwMode="auto">
                <a:xfrm>
                  <a:off x="6629400" y="3105150"/>
                  <a:ext cx="1896433" cy="6609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994694" y="3333749"/>
                  <a:ext cx="1642210" cy="323165"/>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Annex 4</a:t>
                  </a:r>
                  <a:endParaRPr lang="en-GB" sz="1500" b="1" dirty="0">
                    <a:latin typeface="Arial" panose="020B0604020202020204" pitchFamily="34" charset="0"/>
                    <a:cs typeface="Arial" panose="020B0604020202020204" pitchFamily="34" charset="0"/>
                  </a:endParaRPr>
                </a:p>
              </p:txBody>
            </p:sp>
          </p:grpSp>
        </p:grpSp>
        <p:sp>
          <p:nvSpPr>
            <p:cNvPr id="13" name="TextBox 12"/>
            <p:cNvSpPr txBox="1"/>
            <p:nvPr/>
          </p:nvSpPr>
          <p:spPr>
            <a:xfrm>
              <a:off x="7320500" y="3941902"/>
              <a:ext cx="1718407" cy="430887"/>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Citizen/Client Satisfaction Report</a:t>
              </a:r>
              <a:endParaRPr lang="en-GB"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567533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Content Placeholder 7"/>
          <p:cNvSpPr txBox="1">
            <a:spLocks/>
          </p:cNvSpPr>
          <p:nvPr/>
        </p:nvSpPr>
        <p:spPr bwMode="auto">
          <a:xfrm>
            <a:off x="323850" y="842963"/>
            <a:ext cx="84963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ISO 9001:2015 QMS Certification</a:t>
            </a:r>
          </a:p>
          <a:p>
            <a:pPr eaLnBrk="1" hangingPunct="1">
              <a:buFont typeface="Arial" panose="020B0604020202020204" pitchFamily="34" charset="0"/>
              <a:buChar char="•"/>
            </a:pPr>
            <a:r>
              <a:rPr lang="en-US" altLang="en-US" sz="2400" b="1" dirty="0">
                <a:latin typeface="Arial" panose="020B0604020202020204" pitchFamily="34" charset="0"/>
                <a:cs typeface="Arial" panose="020B0604020202020204" pitchFamily="34" charset="0"/>
              </a:rPr>
              <a:t>Or</a:t>
            </a:r>
            <a:r>
              <a:rPr lang="en-US" altLang="en-US" sz="2400" dirty="0">
                <a:latin typeface="Arial" panose="020B0604020202020204" pitchFamily="34" charset="0"/>
                <a:cs typeface="Arial" panose="020B0604020202020204" pitchFamily="34" charset="0"/>
              </a:rPr>
              <a:t> equivalent certifications/attestations granted by similar internationally recognized bodies promoting TQM shall be considered: PQA, ISO/IEC 17025, ISO 17020, and </a:t>
            </a:r>
            <a:r>
              <a:rPr lang="en-US" altLang="en-US" sz="2400" dirty="0" smtClean="0">
                <a:latin typeface="Arial" panose="020B0604020202020204" pitchFamily="34" charset="0"/>
                <a:cs typeface="Arial" panose="020B0604020202020204" pitchFamily="34" charset="0"/>
              </a:rPr>
              <a:t>Qmentum </a:t>
            </a:r>
            <a:r>
              <a:rPr lang="en-US" altLang="en-US" sz="2400" dirty="0">
                <a:latin typeface="Arial" panose="020B0604020202020204" pitchFamily="34" charset="0"/>
                <a:cs typeface="Arial" panose="020B0604020202020204" pitchFamily="34" charset="0"/>
              </a:rPr>
              <a:t>Accreditation Canada</a:t>
            </a:r>
          </a:p>
          <a:p>
            <a:pPr eaLnBrk="1" hangingPunct="1">
              <a:buFont typeface="Arial" panose="020B0604020202020204" pitchFamily="34" charset="0"/>
              <a:buChar char="•"/>
            </a:pPr>
            <a:endParaRPr lang="en-US" altLang="en-US" sz="2400" dirty="0">
              <a:latin typeface="Arial" panose="020B0604020202020204" pitchFamily="34" charset="0"/>
              <a:cs typeface="Arial" panose="020B0604020202020204" pitchFamily="34" charset="0"/>
            </a:endParaRPr>
          </a:p>
        </p:txBody>
      </p:sp>
      <p:sp>
        <p:nvSpPr>
          <p:cNvPr id="5" name="Rectangle 4"/>
          <p:cNvSpPr/>
          <p:nvPr/>
        </p:nvSpPr>
        <p:spPr>
          <a:xfrm>
            <a:off x="63300" y="0"/>
            <a:ext cx="90174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5.3 STO Requirement</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 name="Isosceles Triangle 7"/>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grpSp>
        <p:nvGrpSpPr>
          <p:cNvPr id="9" name="Group 8"/>
          <p:cNvGrpSpPr/>
          <p:nvPr/>
        </p:nvGrpSpPr>
        <p:grpSpPr>
          <a:xfrm>
            <a:off x="6248400" y="2852295"/>
            <a:ext cx="2238329" cy="2092586"/>
            <a:chOff x="6629400" y="2828151"/>
            <a:chExt cx="2238329" cy="2092586"/>
          </a:xfrm>
        </p:grpSpPr>
        <p:grpSp>
          <p:nvGrpSpPr>
            <p:cNvPr id="10" name="Group 9"/>
            <p:cNvGrpSpPr/>
            <p:nvPr/>
          </p:nvGrpSpPr>
          <p:grpSpPr>
            <a:xfrm>
              <a:off x="6629400" y="2828151"/>
              <a:ext cx="2016778" cy="2092586"/>
              <a:chOff x="6629400" y="2828151"/>
              <a:chExt cx="2016778" cy="2092586"/>
            </a:xfrm>
          </p:grpSpPr>
          <p:sp>
            <p:nvSpPr>
              <p:cNvPr id="12" name="TextBox 11"/>
              <p:cNvSpPr txBox="1"/>
              <p:nvPr/>
            </p:nvSpPr>
            <p:spPr>
              <a:xfrm>
                <a:off x="7040677" y="2828151"/>
                <a:ext cx="1519716" cy="276999"/>
              </a:xfrm>
              <a:prstGeom prst="rect">
                <a:avLst/>
              </a:prstGeom>
              <a:solidFill>
                <a:schemeClr val="accent4">
                  <a:lumMod val="50000"/>
                </a:schemeClr>
              </a:solidFill>
            </p:spPr>
            <p:txBody>
              <a:bodyPr wrap="square" rtlCol="0">
                <a:spAutoFit/>
              </a:bodyPr>
              <a:lstStyle/>
              <a:p>
                <a:pPr algn="ctr"/>
                <a:r>
                  <a:rPr lang="en-US" sz="1200" b="1" dirty="0" smtClean="0">
                    <a:solidFill>
                      <a:schemeClr val="bg1"/>
                    </a:solidFill>
                    <a:latin typeface="Arial" panose="020B0604020202020204" pitchFamily="34" charset="0"/>
                    <a:cs typeface="Arial" panose="020B0604020202020204" pitchFamily="34" charset="0"/>
                  </a:rPr>
                  <a:t>To submit:</a:t>
                </a:r>
                <a:endParaRPr lang="en-GB" sz="1200" b="1" dirty="0">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6629400" y="3105150"/>
                <a:ext cx="2016778" cy="1815587"/>
                <a:chOff x="6629400" y="3105150"/>
                <a:chExt cx="2016778" cy="1815587"/>
              </a:xfrm>
            </p:grpSpPr>
            <p:pic>
              <p:nvPicPr>
                <p:cNvPr id="14"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4263"/>
                <a:stretch/>
              </p:blipFill>
              <p:spPr bwMode="auto">
                <a:xfrm>
                  <a:off x="6629400" y="3105150"/>
                  <a:ext cx="1896433" cy="18155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954893" y="3175272"/>
                  <a:ext cx="1691285" cy="553998"/>
                </a:xfrm>
                <a:prstGeom prst="rect">
                  <a:avLst/>
                </a:prstGeom>
                <a:noFill/>
              </p:spPr>
              <p:txBody>
                <a:bodyPr wrap="square" rtlCol="0">
                  <a:spAutoFit/>
                </a:bodyPr>
                <a:lstStyle/>
                <a:p>
                  <a:pPr algn="ctr"/>
                  <a:r>
                    <a:rPr lang="en-US" sz="1500" b="1" dirty="0" smtClean="0">
                      <a:latin typeface="Arial" panose="020B0604020202020204" pitchFamily="34" charset="0"/>
                      <a:cs typeface="Arial" panose="020B0604020202020204" pitchFamily="34" charset="0"/>
                    </a:rPr>
                    <a:t>Copy of ISO Certification</a:t>
                  </a:r>
                  <a:endParaRPr lang="en-GB" sz="1500" b="1" dirty="0">
                    <a:latin typeface="Arial" panose="020B0604020202020204" pitchFamily="34" charset="0"/>
                    <a:cs typeface="Arial" panose="020B0604020202020204" pitchFamily="34" charset="0"/>
                  </a:endParaRPr>
                </a:p>
              </p:txBody>
            </p:sp>
          </p:grpSp>
        </p:grpSp>
        <p:sp>
          <p:nvSpPr>
            <p:cNvPr id="11" name="TextBox 10"/>
            <p:cNvSpPr txBox="1"/>
            <p:nvPr/>
          </p:nvSpPr>
          <p:spPr>
            <a:xfrm>
              <a:off x="6954893" y="3867150"/>
              <a:ext cx="1912836" cy="323165"/>
            </a:xfrm>
            <a:prstGeom prst="rect">
              <a:avLst/>
            </a:prstGeom>
            <a:noFill/>
          </p:spPr>
          <p:txBody>
            <a:bodyPr wrap="square" rtlCol="0">
              <a:spAutoFit/>
            </a:bodyPr>
            <a:lstStyle/>
            <a:p>
              <a:pPr algn="ctr"/>
              <a:r>
                <a:rPr lang="en-US" sz="1500" b="1" dirty="0" smtClean="0">
                  <a:latin typeface="Arial" panose="020B0604020202020204" pitchFamily="34" charset="0"/>
                  <a:cs typeface="Arial" panose="020B0604020202020204" pitchFamily="34" charset="0"/>
                </a:rPr>
                <a:t>Posting in the TS</a:t>
              </a:r>
              <a:endParaRPr lang="en-GB" sz="1500" b="1" dirty="0">
                <a:latin typeface="Arial" panose="020B0604020202020204" pitchFamily="34" charset="0"/>
                <a:cs typeface="Arial" panose="020B0604020202020204" pitchFamily="34" charset="0"/>
              </a:endParaRPr>
            </a:p>
          </p:txBody>
        </p:sp>
      </p:grpSp>
      <p:sp>
        <p:nvSpPr>
          <p:cNvPr id="16" name="TextBox 15"/>
          <p:cNvSpPr txBox="1"/>
          <p:nvPr/>
        </p:nvSpPr>
        <p:spPr>
          <a:xfrm>
            <a:off x="6629401" y="4333162"/>
            <a:ext cx="2270380" cy="553998"/>
          </a:xfrm>
          <a:prstGeom prst="rect">
            <a:avLst/>
          </a:prstGeom>
          <a:noFill/>
        </p:spPr>
        <p:txBody>
          <a:bodyPr wrap="square" rtlCol="0">
            <a:spAutoFit/>
          </a:bodyPr>
          <a:lstStyle/>
          <a:p>
            <a:pPr algn="ctr"/>
            <a:r>
              <a:rPr lang="en-US" sz="1500" b="1" dirty="0" smtClean="0">
                <a:latin typeface="Arial" panose="020B0604020202020204" pitchFamily="34" charset="0"/>
                <a:cs typeface="Arial" panose="020B0604020202020204" pitchFamily="34" charset="0"/>
              </a:rPr>
              <a:t>Other documents required by DBM-SPIB</a:t>
            </a:r>
            <a:endParaRPr lang="en-GB" sz="15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5227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52400" y="742950"/>
            <a:ext cx="7467600" cy="4075112"/>
          </a:xfrm>
        </p:spPr>
        <p:txBody>
          <a:bodyPr rtlCol="0">
            <a:normAutofit fontScale="92500" lnSpcReduction="10000"/>
          </a:bodyPr>
          <a:lstStyle/>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100% Obligations and Disbursements BUR </a:t>
            </a:r>
            <a:endParaRPr lang="en-US" sz="2400" dirty="0">
              <a:latin typeface="Arial" panose="020B0604020202020204" pitchFamily="34" charset="0"/>
              <a:cs typeface="Arial" panose="020B0604020202020204" pitchFamily="34" charset="0"/>
            </a:endParaRP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Quarterly BFARs</a:t>
            </a: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FY 2020 </a:t>
            </a:r>
            <a:r>
              <a:rPr lang="en-US" sz="2400" dirty="0">
                <a:latin typeface="Arial" panose="020B0604020202020204" pitchFamily="34" charset="0"/>
                <a:cs typeface="Arial" panose="020B0604020202020204" pitchFamily="34" charset="0"/>
              </a:rPr>
              <a:t>Indicative </a:t>
            </a:r>
            <a:r>
              <a:rPr lang="en-US" sz="2400" dirty="0" smtClean="0">
                <a:latin typeface="Arial" panose="020B0604020202020204" pitchFamily="34" charset="0"/>
                <a:cs typeface="Arial" panose="020B0604020202020204" pitchFamily="34" charset="0"/>
              </a:rPr>
              <a:t>APP</a:t>
            </a: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FY 2019 APP-non CSE</a:t>
            </a: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FY 2019 APP CSE</a:t>
            </a: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FY 2018 APCPI</a:t>
            </a: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COA Financial Reports</a:t>
            </a: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Sustained compliance w/ full implementation of 30% of the prior years’ audit recommendations</a:t>
            </a:r>
          </a:p>
          <a:p>
            <a:pPr marL="746125" lvl="1" indent="-342900" eaLnBrk="1" fontAlgn="auto" hangingPunct="1">
              <a:spcAft>
                <a:spcPts val="0"/>
              </a:spcAft>
              <a:buFont typeface="Wingdings" panose="05000000000000000000" pitchFamily="2" charset="2"/>
              <a:buChar char="§"/>
              <a:tabLst>
                <a:tab pos="58738" algn="l"/>
                <a:tab pos="346075" algn="l"/>
              </a:tabLst>
              <a:defRPr/>
            </a:pPr>
            <a:r>
              <a:rPr lang="en-US" sz="2400" dirty="0" smtClean="0">
                <a:latin typeface="Arial" panose="020B0604020202020204" pitchFamily="34" charset="0"/>
                <a:cs typeface="Arial" panose="020B0604020202020204" pitchFamily="34" charset="0"/>
              </a:rPr>
              <a:t>Undertaking of Early Procurement Activities – 50% goods and services</a:t>
            </a:r>
          </a:p>
          <a:p>
            <a:pPr marL="1146175" lvl="2" indent="-342900" eaLnBrk="1" fontAlgn="auto" hangingPunct="1">
              <a:spcAft>
                <a:spcPts val="0"/>
              </a:spcAft>
              <a:tabLst>
                <a:tab pos="58738" algn="l"/>
                <a:tab pos="346075" algn="l"/>
              </a:tabLst>
              <a:defRPr/>
            </a:pPr>
            <a:endParaRPr lang="en-US" dirty="0" smtClean="0">
              <a:latin typeface="Arial" panose="020B0604020202020204" pitchFamily="34" charset="0"/>
              <a:cs typeface="Arial" panose="020B0604020202020204" pitchFamily="34" charset="0"/>
            </a:endParaRPr>
          </a:p>
          <a:p>
            <a:pPr marL="1146175" lvl="2" indent="-342900" eaLnBrk="1" fontAlgn="auto" hangingPunct="1">
              <a:spcAft>
                <a:spcPts val="0"/>
              </a:spcAft>
              <a:tabLst>
                <a:tab pos="58738" algn="l"/>
                <a:tab pos="346075" algn="l"/>
              </a:tabLst>
              <a:defRPr/>
            </a:pPr>
            <a:endParaRPr lang="en-US" dirty="0" smtClean="0">
              <a:latin typeface="Arial" panose="020B0604020202020204" pitchFamily="34" charset="0"/>
              <a:cs typeface="Arial" panose="020B0604020202020204" pitchFamily="34" charset="0"/>
            </a:endParaRPr>
          </a:p>
          <a:p>
            <a:pPr marL="1146175" lvl="2" indent="-342900" eaLnBrk="1" fontAlgn="auto" hangingPunct="1">
              <a:spcAft>
                <a:spcPts val="0"/>
              </a:spcAft>
              <a:tabLst>
                <a:tab pos="58738" algn="l"/>
                <a:tab pos="346075" algn="l"/>
              </a:tabLst>
              <a:defRPr/>
            </a:pPr>
            <a:endParaRPr lang="en-US" dirty="0" smtClean="0">
              <a:latin typeface="Arial" panose="020B0604020202020204" pitchFamily="34" charset="0"/>
              <a:cs typeface="Arial" panose="020B0604020202020204" pitchFamily="34" charset="0"/>
            </a:endParaRPr>
          </a:p>
          <a:p>
            <a:pPr marL="460375" lvl="2" indent="-342900" eaLnBrk="1" fontAlgn="auto" hangingPunct="1">
              <a:spcAft>
                <a:spcPts val="0"/>
              </a:spcAft>
              <a:tabLst>
                <a:tab pos="58738" algn="l"/>
                <a:tab pos="346075" algn="l"/>
              </a:tabLst>
              <a:defRPr/>
            </a:pPr>
            <a:endParaRPr lang="en-US" dirty="0" smtClean="0">
              <a:latin typeface="Arial" panose="020B0604020202020204" pitchFamily="34" charset="0"/>
              <a:cs typeface="Arial" panose="020B0604020202020204" pitchFamily="34" charset="0"/>
            </a:endParaRPr>
          </a:p>
          <a:p>
            <a:pPr marL="460375" lvl="2" indent="-342900" eaLnBrk="1" fontAlgn="auto" hangingPunct="1">
              <a:spcAft>
                <a:spcPts val="0"/>
              </a:spcAft>
              <a:tabLst>
                <a:tab pos="58738" algn="l"/>
                <a:tab pos="346075" algn="l"/>
              </a:tabLst>
              <a:defRPr/>
            </a:pPr>
            <a:endParaRPr lang="en-US" dirty="0" smtClean="0">
              <a:latin typeface="Arial" panose="020B0604020202020204" pitchFamily="34" charset="0"/>
              <a:cs typeface="Arial" panose="020B0604020202020204" pitchFamily="34" charset="0"/>
            </a:endParaRPr>
          </a:p>
        </p:txBody>
      </p:sp>
      <p:sp>
        <p:nvSpPr>
          <p:cNvPr id="5" name="Rectangle 4"/>
          <p:cNvSpPr/>
          <p:nvPr/>
        </p:nvSpPr>
        <p:spPr>
          <a:xfrm>
            <a:off x="0" y="57150"/>
            <a:ext cx="90174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5.4 GASS Requirements (1/3)</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 name="Isosceles Triangle 8"/>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424839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228600" y="739636"/>
            <a:ext cx="8534400" cy="4154626"/>
          </a:xfrm>
        </p:spPr>
        <p:txBody>
          <a:bodyPr rtlCol="0">
            <a:normAutofit/>
          </a:bodyPr>
          <a:lstStyle/>
          <a:p>
            <a:pPr marL="174625" lvl="1" indent="0" fontAlgn="auto">
              <a:spcAft>
                <a:spcPts val="0"/>
              </a:spcAft>
              <a:buNone/>
              <a:tabLst>
                <a:tab pos="58738" algn="l"/>
                <a:tab pos="346075" algn="l"/>
              </a:tabLst>
              <a:defRPr/>
            </a:pPr>
            <a:r>
              <a:rPr lang="en-US" sz="2400" b="1" dirty="0">
                <a:latin typeface="Arial" panose="020B0604020202020204" pitchFamily="34" charset="0"/>
                <a:cs typeface="Arial" panose="020B0604020202020204" pitchFamily="34" charset="0"/>
              </a:rPr>
              <a:t>For </a:t>
            </a:r>
            <a:r>
              <a:rPr lang="en-US" sz="2400" b="1" dirty="0" smtClean="0">
                <a:latin typeface="Arial" panose="020B0604020202020204" pitchFamily="34" charset="0"/>
                <a:cs typeface="Arial" panose="020B0604020202020204" pitchFamily="34" charset="0"/>
              </a:rPr>
              <a:t>NGAs and SUCs*:</a:t>
            </a:r>
          </a:p>
          <a:p>
            <a:pPr marL="174625" lvl="1" indent="0" fontAlgn="auto">
              <a:spcAft>
                <a:spcPts val="0"/>
              </a:spcAft>
              <a:buNone/>
              <a:tabLst>
                <a:tab pos="58738" algn="l"/>
                <a:tab pos="346075" algn="l"/>
              </a:tabLst>
              <a:defRPr/>
            </a:pPr>
            <a:endParaRPr lang="en-US" sz="2400" b="1" dirty="0" smtClean="0">
              <a:latin typeface="Arial" panose="020B0604020202020204" pitchFamily="34" charset="0"/>
              <a:cs typeface="Arial" panose="020B0604020202020204" pitchFamily="34" charset="0"/>
            </a:endParaRPr>
          </a:p>
          <a:p>
            <a:pPr marL="174625" lvl="1" indent="0" algn="ctr" fontAlgn="auto">
              <a:spcAft>
                <a:spcPts val="0"/>
              </a:spcAft>
              <a:buNone/>
              <a:tabLst>
                <a:tab pos="58738" algn="l"/>
                <a:tab pos="346075" algn="l"/>
              </a:tabLst>
              <a:defRPr/>
            </a:pPr>
            <a:r>
              <a:rPr lang="en-US" sz="2400" b="1" dirty="0" smtClean="0">
                <a:solidFill>
                  <a:schemeClr val="accent1">
                    <a:lumMod val="75000"/>
                  </a:schemeClr>
                </a:solidFill>
                <a:latin typeface="Arial" panose="020B0604020202020204" pitchFamily="34" charset="0"/>
                <a:cs typeface="Arial" panose="020B0604020202020204" pitchFamily="34" charset="0"/>
              </a:rPr>
              <a:t>Obligations BUR =</a:t>
            </a:r>
            <a:r>
              <a:rPr lang="en-US" sz="2400" b="1" dirty="0" smtClean="0">
                <a:solidFill>
                  <a:srgbClr val="C00000"/>
                </a:solidFill>
                <a:latin typeface="Arial" panose="020B0604020202020204" pitchFamily="34" charset="0"/>
                <a:cs typeface="Arial" panose="020B0604020202020204" pitchFamily="34" charset="0"/>
              </a:rPr>
              <a:t> </a:t>
            </a:r>
            <a:r>
              <a:rPr lang="en-US" sz="2400" u="sng" dirty="0" smtClean="0">
                <a:latin typeface="Arial" panose="020B0604020202020204" pitchFamily="34" charset="0"/>
                <a:cs typeface="Arial" panose="020B0604020202020204" pitchFamily="34" charset="0"/>
              </a:rPr>
              <a:t>Total Obligations</a:t>
            </a:r>
          </a:p>
          <a:p>
            <a:pPr marL="174625" lvl="1" indent="0" algn="ctr" fontAlgn="auto">
              <a:spcAft>
                <a:spcPts val="0"/>
              </a:spcAft>
              <a:buNone/>
              <a:tabLst>
                <a:tab pos="58738" algn="l"/>
                <a:tab pos="346075" algn="l"/>
              </a:tabLst>
              <a:defRPr/>
            </a:pPr>
            <a:r>
              <a:rPr lang="en-US" sz="2400" dirty="0" smtClean="0">
                <a:latin typeface="Arial" panose="020B0604020202020204" pitchFamily="34" charset="0"/>
                <a:cs typeface="Arial" panose="020B0604020202020204" pitchFamily="34" charset="0"/>
              </a:rPr>
              <a:t>				         Total Allotments	</a:t>
            </a:r>
          </a:p>
          <a:p>
            <a:pPr marL="803275" lvl="2" indent="0" algn="ctr" eaLnBrk="1" fontAlgn="auto" hangingPunct="1">
              <a:spcAft>
                <a:spcPts val="0"/>
              </a:spcAft>
              <a:buFont typeface="Arial" panose="020B0604020202020204" pitchFamily="34" charset="0"/>
              <a:buNone/>
              <a:tabLst>
                <a:tab pos="58738" algn="l"/>
                <a:tab pos="346075" algn="l"/>
              </a:tabLst>
              <a:defRPr/>
            </a:pPr>
            <a:endParaRPr lang="en-US" dirty="0" smtClean="0">
              <a:latin typeface="Arial" panose="020B0604020202020204" pitchFamily="34" charset="0"/>
              <a:cs typeface="Arial" panose="020B0604020202020204" pitchFamily="34" charset="0"/>
            </a:endParaRPr>
          </a:p>
          <a:p>
            <a:pPr marL="117475" lvl="2" indent="0" algn="ctr" fontAlgn="auto">
              <a:spcAft>
                <a:spcPts val="0"/>
              </a:spcAft>
              <a:buNone/>
              <a:tabLst>
                <a:tab pos="58738" algn="l"/>
                <a:tab pos="346075" algn="l"/>
              </a:tabLst>
              <a:defRPr/>
            </a:pPr>
            <a:r>
              <a:rPr lang="en-US" b="1" dirty="0" smtClean="0">
                <a:solidFill>
                  <a:schemeClr val="accent1">
                    <a:lumMod val="75000"/>
                  </a:schemeClr>
                </a:solidFill>
                <a:latin typeface="Arial" panose="020B0604020202020204" pitchFamily="34" charset="0"/>
                <a:cs typeface="Arial" panose="020B0604020202020204" pitchFamily="34" charset="0"/>
              </a:rPr>
              <a:t>Disbursements </a:t>
            </a:r>
            <a:r>
              <a:rPr lang="en-US" b="1" dirty="0">
                <a:solidFill>
                  <a:schemeClr val="accent1">
                    <a:lumMod val="75000"/>
                  </a:schemeClr>
                </a:solidFill>
                <a:latin typeface="Arial" panose="020B0604020202020204" pitchFamily="34" charset="0"/>
                <a:cs typeface="Arial" panose="020B0604020202020204" pitchFamily="34" charset="0"/>
              </a:rPr>
              <a:t>BUR </a:t>
            </a:r>
            <a:r>
              <a:rPr lang="en-US" b="1" dirty="0" smtClean="0">
                <a:solidFill>
                  <a:schemeClr val="accent1">
                    <a:lumMod val="75000"/>
                  </a:schemeClr>
                </a:solidFill>
                <a:latin typeface="Arial" panose="020B0604020202020204" pitchFamily="34" charset="0"/>
                <a:cs typeface="Arial" panose="020B0604020202020204" pitchFamily="34" charset="0"/>
              </a:rPr>
              <a:t>= </a:t>
            </a:r>
            <a:r>
              <a:rPr lang="en-US" u="sng" dirty="0" smtClean="0">
                <a:latin typeface="Arial" panose="020B0604020202020204" pitchFamily="34" charset="0"/>
                <a:cs typeface="Arial" panose="020B0604020202020204" pitchFamily="34" charset="0"/>
              </a:rPr>
              <a:t>Total Disbursements</a:t>
            </a:r>
            <a:r>
              <a:rPr lang="en-US" b="1" dirty="0" smtClean="0">
                <a:latin typeface="Arial" panose="020B0604020202020204" pitchFamily="34" charset="0"/>
                <a:cs typeface="Arial" panose="020B0604020202020204" pitchFamily="34" charset="0"/>
              </a:rPr>
              <a:t>	</a:t>
            </a:r>
            <a:endParaRPr lang="en-US" u="sng" dirty="0">
              <a:latin typeface="Arial" panose="020B0604020202020204" pitchFamily="34" charset="0"/>
              <a:cs typeface="Arial" panose="020B0604020202020204" pitchFamily="34" charset="0"/>
            </a:endParaRPr>
          </a:p>
          <a:p>
            <a:pPr marL="117475" lvl="2" indent="0" algn="ctr" fontAlgn="auto">
              <a:spcAft>
                <a:spcPts val="0"/>
              </a:spcAft>
              <a:buNone/>
              <a:tabLst>
                <a:tab pos="58738" algn="l"/>
                <a:tab pos="346075" algn="l"/>
              </a:tabLst>
              <a:defRPr/>
            </a:pPr>
            <a:r>
              <a:rPr lang="en-US" dirty="0" smtClean="0">
                <a:latin typeface="Arial" panose="020B0604020202020204" pitchFamily="34" charset="0"/>
                <a:cs typeface="Arial" panose="020B0604020202020204" pitchFamily="34" charset="0"/>
              </a:rPr>
              <a:t>                                    Total Obligations</a:t>
            </a:r>
          </a:p>
          <a:p>
            <a:pPr marL="457200" lvl="2" indent="-339725" eaLnBrk="1" fontAlgn="auto" hangingPunct="1">
              <a:spcAft>
                <a:spcPts val="0"/>
              </a:spcAft>
              <a:buFont typeface="Wingdings" panose="05000000000000000000" pitchFamily="2" charset="2"/>
              <a:buChar char="§"/>
              <a:tabLst>
                <a:tab pos="58738" algn="l"/>
                <a:tab pos="346075" algn="l"/>
              </a:tabLst>
              <a:defRPr/>
            </a:pPr>
            <a:endParaRPr lang="en-US" dirty="0" smtClean="0">
              <a:latin typeface="Arial" panose="020B0604020202020204" pitchFamily="34" charset="0"/>
              <a:cs typeface="Arial" panose="020B0604020202020204" pitchFamily="34" charset="0"/>
            </a:endParaRPr>
          </a:p>
        </p:txBody>
      </p:sp>
      <p:sp>
        <p:nvSpPr>
          <p:cNvPr id="5" name="Rectangle 4"/>
          <p:cNvSpPr/>
          <p:nvPr/>
        </p:nvSpPr>
        <p:spPr>
          <a:xfrm>
            <a:off x="0" y="57150"/>
            <a:ext cx="90174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5.4 GASS Requirements (2/3)</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 name="Isosceles Triangle 8"/>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950152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21115" y="631778"/>
            <a:ext cx="8743157" cy="4303712"/>
          </a:xfrm>
        </p:spPr>
        <p:txBody>
          <a:bodyPr rtlCol="0">
            <a:normAutofit/>
          </a:bodyPr>
          <a:lstStyle/>
          <a:p>
            <a:pPr marL="174625" lvl="1" indent="0" fontAlgn="auto">
              <a:spcAft>
                <a:spcPts val="0"/>
              </a:spcAft>
              <a:buNone/>
              <a:tabLst>
                <a:tab pos="58738" algn="l"/>
                <a:tab pos="346075" algn="l"/>
              </a:tabLst>
              <a:defRPr/>
            </a:pPr>
            <a:r>
              <a:rPr lang="en-US" sz="2400" b="1" dirty="0">
                <a:latin typeface="Arial" panose="020B0604020202020204" pitchFamily="34" charset="0"/>
                <a:cs typeface="Arial" panose="020B0604020202020204" pitchFamily="34" charset="0"/>
              </a:rPr>
              <a:t>For </a:t>
            </a:r>
            <a:r>
              <a:rPr lang="en-US" sz="2400" b="1" dirty="0" smtClean="0">
                <a:latin typeface="Arial" panose="020B0604020202020204" pitchFamily="34" charset="0"/>
                <a:cs typeface="Arial" panose="020B0604020202020204" pitchFamily="34" charset="0"/>
              </a:rPr>
              <a:t>GOCCs under DBM:</a:t>
            </a:r>
          </a:p>
          <a:p>
            <a:pPr marL="174625" lvl="1" indent="0" fontAlgn="auto">
              <a:spcAft>
                <a:spcPts val="0"/>
              </a:spcAft>
              <a:buNone/>
              <a:tabLst>
                <a:tab pos="58738" algn="l"/>
                <a:tab pos="346075" algn="l"/>
              </a:tabLst>
              <a:defRPr/>
            </a:pPr>
            <a:endParaRPr lang="en-US" sz="2400" b="1" dirty="0" smtClean="0">
              <a:latin typeface="Arial" panose="020B0604020202020204" pitchFamily="34" charset="0"/>
              <a:cs typeface="Arial" panose="020B0604020202020204" pitchFamily="34" charset="0"/>
            </a:endParaRPr>
          </a:p>
          <a:p>
            <a:pPr marL="174625" lvl="1" indent="0" algn="ctr" fontAlgn="auto">
              <a:spcAft>
                <a:spcPts val="0"/>
              </a:spcAft>
              <a:buNone/>
              <a:tabLst>
                <a:tab pos="58738" algn="l"/>
                <a:tab pos="346075" algn="l"/>
              </a:tabLst>
              <a:defRPr/>
            </a:pPr>
            <a:r>
              <a:rPr lang="en-US" sz="2400" b="1" dirty="0" smtClean="0">
                <a:solidFill>
                  <a:schemeClr val="accent1">
                    <a:lumMod val="75000"/>
                  </a:schemeClr>
                </a:solidFill>
                <a:latin typeface="Arial" panose="020B0604020202020204" pitchFamily="34" charset="0"/>
                <a:cs typeface="Arial" panose="020B0604020202020204" pitchFamily="34" charset="0"/>
              </a:rPr>
              <a:t>Obligations BUR = </a:t>
            </a:r>
            <a:r>
              <a:rPr lang="en-US" sz="2400" u="sng" dirty="0" smtClean="0">
                <a:latin typeface="Arial" panose="020B0604020202020204" pitchFamily="34" charset="0"/>
                <a:cs typeface="Arial" panose="020B0604020202020204" pitchFamily="34" charset="0"/>
              </a:rPr>
              <a:t>Total Obligations</a:t>
            </a:r>
          </a:p>
          <a:p>
            <a:pPr marL="174625" lvl="1" indent="0" algn="ctr" fontAlgn="auto">
              <a:spcAft>
                <a:spcPts val="0"/>
              </a:spcAft>
              <a:buNone/>
              <a:tabLst>
                <a:tab pos="58738" algn="l"/>
                <a:tab pos="346075" algn="l"/>
              </a:tabLst>
              <a:defRPr/>
            </a:pPr>
            <a:r>
              <a:rPr lang="en-US" sz="2400" dirty="0" smtClean="0">
                <a:latin typeface="Arial" panose="020B0604020202020204" pitchFamily="34" charset="0"/>
                <a:cs typeface="Arial" panose="020B0604020202020204" pitchFamily="34" charset="0"/>
              </a:rPr>
              <a:t>				     DBM approved Corporate Operating 				Budget (both net of PS)	</a:t>
            </a:r>
          </a:p>
          <a:p>
            <a:pPr marL="803275" lvl="2" indent="0" algn="ctr" eaLnBrk="1" fontAlgn="auto" hangingPunct="1">
              <a:spcAft>
                <a:spcPts val="0"/>
              </a:spcAft>
              <a:buFont typeface="Arial" panose="020B0604020202020204" pitchFamily="34" charset="0"/>
              <a:buNone/>
              <a:tabLst>
                <a:tab pos="58738" algn="l"/>
                <a:tab pos="346075" algn="l"/>
              </a:tabLst>
              <a:defRPr/>
            </a:pPr>
            <a:endParaRPr lang="en-US" dirty="0" smtClean="0">
              <a:latin typeface="Arial" panose="020B0604020202020204" pitchFamily="34" charset="0"/>
              <a:cs typeface="Arial" panose="020B0604020202020204" pitchFamily="34" charset="0"/>
            </a:endParaRPr>
          </a:p>
          <a:p>
            <a:pPr marL="117475" lvl="2" indent="0" algn="ctr" fontAlgn="auto">
              <a:spcAft>
                <a:spcPts val="0"/>
              </a:spcAft>
              <a:buNone/>
              <a:tabLst>
                <a:tab pos="58738" algn="l"/>
                <a:tab pos="346075" algn="l"/>
              </a:tabLst>
              <a:defRPr/>
            </a:pPr>
            <a:r>
              <a:rPr lang="en-US" b="1" dirty="0" smtClean="0">
                <a:solidFill>
                  <a:schemeClr val="accent1">
                    <a:lumMod val="75000"/>
                  </a:schemeClr>
                </a:solidFill>
                <a:latin typeface="Arial" panose="020B0604020202020204" pitchFamily="34" charset="0"/>
                <a:cs typeface="Arial" panose="020B0604020202020204" pitchFamily="34" charset="0"/>
              </a:rPr>
              <a:t>Disbursements </a:t>
            </a:r>
            <a:r>
              <a:rPr lang="en-US" b="1" dirty="0">
                <a:solidFill>
                  <a:schemeClr val="accent1">
                    <a:lumMod val="75000"/>
                  </a:schemeClr>
                </a:solidFill>
                <a:latin typeface="Arial" panose="020B0604020202020204" pitchFamily="34" charset="0"/>
                <a:cs typeface="Arial" panose="020B0604020202020204" pitchFamily="34" charset="0"/>
              </a:rPr>
              <a:t>BUR </a:t>
            </a:r>
            <a:r>
              <a:rPr lang="en-US" b="1" dirty="0" smtClean="0">
                <a:solidFill>
                  <a:schemeClr val="accent1">
                    <a:lumMod val="75000"/>
                  </a:schemeClr>
                </a:solidFill>
                <a:latin typeface="Arial" panose="020B0604020202020204" pitchFamily="34" charset="0"/>
                <a:cs typeface="Arial" panose="020B0604020202020204" pitchFamily="34" charset="0"/>
              </a:rPr>
              <a:t>= </a:t>
            </a:r>
            <a:r>
              <a:rPr lang="en-US" u="sng" dirty="0" smtClean="0">
                <a:latin typeface="Arial" panose="020B0604020202020204" pitchFamily="34" charset="0"/>
                <a:cs typeface="Arial" panose="020B0604020202020204" pitchFamily="34" charset="0"/>
              </a:rPr>
              <a:t>Total Actual Disbursements</a:t>
            </a:r>
            <a:r>
              <a:rPr lang="en-US" b="1" dirty="0" smtClean="0">
                <a:latin typeface="Arial" panose="020B0604020202020204" pitchFamily="34" charset="0"/>
                <a:cs typeface="Arial" panose="020B0604020202020204" pitchFamily="34" charset="0"/>
              </a:rPr>
              <a:t>	</a:t>
            </a:r>
            <a:endParaRPr lang="en-US" u="sng" dirty="0">
              <a:latin typeface="Arial" panose="020B0604020202020204" pitchFamily="34" charset="0"/>
              <a:cs typeface="Arial" panose="020B0604020202020204" pitchFamily="34" charset="0"/>
            </a:endParaRPr>
          </a:p>
          <a:p>
            <a:pPr marL="117475" lvl="2" indent="0" algn="ctr" fontAlgn="auto">
              <a:spcAft>
                <a:spcPts val="0"/>
              </a:spcAft>
              <a:buNone/>
              <a:tabLst>
                <a:tab pos="58738" algn="l"/>
                <a:tab pos="346075" algn="l"/>
              </a:tabLst>
              <a:defRPr/>
            </a:pPr>
            <a:r>
              <a:rPr lang="en-US" dirty="0" smtClean="0">
                <a:latin typeface="Arial" panose="020B0604020202020204" pitchFamily="34" charset="0"/>
                <a:cs typeface="Arial" panose="020B0604020202020204" pitchFamily="34" charset="0"/>
              </a:rPr>
              <a:t>                                    Total </a:t>
            </a:r>
            <a:r>
              <a:rPr lang="en-US" dirty="0">
                <a:latin typeface="Arial" panose="020B0604020202020204" pitchFamily="34" charset="0"/>
                <a:cs typeface="Arial" panose="020B0604020202020204" pitchFamily="34" charset="0"/>
              </a:rPr>
              <a:t>Actual Obligations </a:t>
            </a:r>
            <a:endParaRPr lang="en-US" dirty="0" smtClean="0">
              <a:latin typeface="Arial" panose="020B0604020202020204" pitchFamily="34" charset="0"/>
              <a:cs typeface="Arial" panose="020B0604020202020204" pitchFamily="34" charset="0"/>
            </a:endParaRPr>
          </a:p>
          <a:p>
            <a:pPr marL="117475" lvl="2" indent="0" algn="ctr" fontAlgn="auto">
              <a:spcAft>
                <a:spcPts val="0"/>
              </a:spcAft>
              <a:buNone/>
              <a:tabLst>
                <a:tab pos="58738" algn="l"/>
                <a:tab pos="346075" algn="l"/>
              </a:tabLst>
              <a:defRPr/>
            </a:pP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both net of PS)</a:t>
            </a:r>
            <a:endParaRPr lang="en-US" dirty="0" smtClean="0">
              <a:latin typeface="Arial" panose="020B0604020202020204" pitchFamily="34" charset="0"/>
              <a:cs typeface="Arial" panose="020B0604020202020204" pitchFamily="34" charset="0"/>
            </a:endParaRPr>
          </a:p>
          <a:p>
            <a:pPr marL="457200" lvl="2" indent="-339725" eaLnBrk="1" fontAlgn="auto" hangingPunct="1">
              <a:spcAft>
                <a:spcPts val="0"/>
              </a:spcAft>
              <a:buFont typeface="Wingdings" panose="05000000000000000000" pitchFamily="2" charset="2"/>
              <a:buChar char="§"/>
              <a:tabLst>
                <a:tab pos="58738" algn="l"/>
                <a:tab pos="346075" algn="l"/>
              </a:tabLst>
              <a:defRPr/>
            </a:pPr>
            <a:endParaRPr lang="en-US" dirty="0" smtClean="0">
              <a:latin typeface="Arial" panose="020B0604020202020204" pitchFamily="34" charset="0"/>
              <a:cs typeface="Arial" panose="020B0604020202020204" pitchFamily="34" charset="0"/>
            </a:endParaRPr>
          </a:p>
        </p:txBody>
      </p:sp>
      <p:sp>
        <p:nvSpPr>
          <p:cNvPr id="5" name="Rectangle 4"/>
          <p:cNvSpPr/>
          <p:nvPr/>
        </p:nvSpPr>
        <p:spPr>
          <a:xfrm>
            <a:off x="0" y="47003"/>
            <a:ext cx="90174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5.4 GASS Requirements (3/3)</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 name="Isosceles Triangle 8"/>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732147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Content Placeholder 7"/>
          <p:cNvSpPr txBox="1">
            <a:spLocks/>
          </p:cNvSpPr>
          <p:nvPr/>
        </p:nvSpPr>
        <p:spPr bwMode="auto">
          <a:xfrm>
            <a:off x="310773" y="741389"/>
            <a:ext cx="829126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6075" indent="-346075" eaLnBrk="0" hangingPunct="0">
              <a:spcBef>
                <a:spcPct val="20000"/>
              </a:spcBef>
              <a:buFont typeface="Arial" charset="0"/>
              <a:buChar char="•"/>
              <a:defRPr sz="3200">
                <a:solidFill>
                  <a:schemeClr val="tx1"/>
                </a:solidFill>
                <a:latin typeface="Calibri" pitchFamily="34" charset="0"/>
              </a:defRPr>
            </a:lvl1pPr>
            <a:lvl2pPr marL="857250" indent="-45720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Establishment and Conduct of </a:t>
            </a:r>
            <a:r>
              <a:rPr lang="en-US" altLang="en-US" sz="2400" b="1" dirty="0">
                <a:latin typeface="Arial" panose="020B0604020202020204" pitchFamily="34" charset="0"/>
                <a:cs typeface="Arial" panose="020B0604020202020204" pitchFamily="34" charset="0"/>
              </a:rPr>
              <a:t>Agency Review and Compliance Procedure of SALN</a:t>
            </a:r>
          </a:p>
          <a:p>
            <a:pPr eaLnBrk="1" hangingPunct="1">
              <a:buFont typeface="Wingdings" panose="05000000000000000000" pitchFamily="2" charset="2"/>
              <a:buChar char="§"/>
            </a:pPr>
            <a:r>
              <a:rPr lang="en-US" altLang="en-US" sz="2400" b="1" dirty="0" smtClean="0">
                <a:latin typeface="Arial" panose="020B0604020202020204" pitchFamily="34" charset="0"/>
                <a:cs typeface="Arial" panose="020B0604020202020204" pitchFamily="34" charset="0"/>
              </a:rPr>
              <a:t>FOI Program </a:t>
            </a:r>
            <a:r>
              <a:rPr lang="en-US" altLang="en-US" sz="1800" i="1" dirty="0" smtClean="0">
                <a:latin typeface="Arial" panose="020B0604020202020204" pitchFamily="34" charset="0"/>
                <a:cs typeface="Arial" panose="020B0604020202020204" pitchFamily="34" charset="0"/>
              </a:rPr>
              <a:t>(submission to PCOO and posting on TS)</a:t>
            </a:r>
            <a:endParaRPr lang="en-US" altLang="en-US" sz="1800" i="1" dirty="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o"/>
            </a:pPr>
            <a:r>
              <a:rPr lang="en-US" altLang="en-US" sz="2000" dirty="0" smtClean="0">
                <a:latin typeface="Arial" panose="020B0604020202020204" pitchFamily="34" charset="0"/>
                <a:cs typeface="Arial" panose="020B0604020202020204" pitchFamily="34" charset="0"/>
              </a:rPr>
              <a:t>FOI </a:t>
            </a:r>
            <a:r>
              <a:rPr lang="en-US" altLang="en-US" sz="2000" dirty="0">
                <a:latin typeface="Arial" panose="020B0604020202020204" pitchFamily="34" charset="0"/>
                <a:cs typeface="Arial" panose="020B0604020202020204" pitchFamily="34" charset="0"/>
              </a:rPr>
              <a:t>Manual </a:t>
            </a:r>
            <a:endParaRPr lang="en-US" altLang="en-US" sz="2000" dirty="0" smtClean="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o"/>
            </a:pPr>
            <a:r>
              <a:rPr lang="en-US" altLang="en-US" sz="2000" dirty="0" smtClean="0">
                <a:latin typeface="Arial" panose="020B0604020202020204" pitchFamily="34" charset="0"/>
                <a:cs typeface="Arial" panose="020B0604020202020204" pitchFamily="34" charset="0"/>
              </a:rPr>
              <a:t>Agency </a:t>
            </a:r>
            <a:r>
              <a:rPr lang="en-US" altLang="en-US" sz="2000" dirty="0">
                <a:latin typeface="Arial" panose="020B0604020202020204" pitchFamily="34" charset="0"/>
                <a:cs typeface="Arial" panose="020B0604020202020204" pitchFamily="34" charset="0"/>
              </a:rPr>
              <a:t>Information Inventory </a:t>
            </a:r>
            <a:endParaRPr lang="en-US" altLang="en-US" sz="2000" dirty="0" smtClean="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o"/>
            </a:pPr>
            <a:r>
              <a:rPr lang="en-US" altLang="en-US" sz="2000" dirty="0" smtClean="0">
                <a:latin typeface="Arial" panose="020B0604020202020204" pitchFamily="34" charset="0"/>
                <a:cs typeface="Arial" panose="020B0604020202020204" pitchFamily="34" charset="0"/>
              </a:rPr>
              <a:t>2019 FOI </a:t>
            </a:r>
            <a:r>
              <a:rPr lang="en-US" altLang="en-US" sz="2000" dirty="0">
                <a:latin typeface="Arial" panose="020B0604020202020204" pitchFamily="34" charset="0"/>
                <a:cs typeface="Arial" panose="020B0604020202020204" pitchFamily="34" charset="0"/>
              </a:rPr>
              <a:t>Summary Report </a:t>
            </a:r>
            <a:endParaRPr lang="en-US" altLang="en-US" sz="2000" dirty="0" smtClean="0">
              <a:latin typeface="Arial" panose="020B0604020202020204" pitchFamily="34" charset="0"/>
              <a:cs typeface="Arial" panose="020B0604020202020204" pitchFamily="34" charset="0"/>
            </a:endParaRPr>
          </a:p>
          <a:p>
            <a:pPr lvl="1" eaLnBrk="1" hangingPunct="1">
              <a:buFont typeface="Courier New" panose="02070309020205020404" pitchFamily="49" charset="0"/>
              <a:buChar char="o"/>
            </a:pPr>
            <a:r>
              <a:rPr lang="en-US" altLang="en-US" sz="2000" dirty="0" smtClean="0">
                <a:latin typeface="Arial" panose="020B0604020202020204" pitchFamily="34" charset="0"/>
                <a:cs typeface="Arial" panose="020B0604020202020204" pitchFamily="34" charset="0"/>
              </a:rPr>
              <a:t>2019 FOI Registry </a:t>
            </a:r>
          </a:p>
          <a:p>
            <a:pPr lvl="1" eaLnBrk="1" hangingPunct="1">
              <a:buFont typeface="Courier New" panose="02070309020205020404" pitchFamily="49" charset="0"/>
              <a:buChar char="o"/>
            </a:pPr>
            <a:r>
              <a:rPr lang="en-US" altLang="en-US" sz="2000" dirty="0" smtClean="0">
                <a:latin typeface="Arial" panose="020B0604020202020204" pitchFamily="34" charset="0"/>
                <a:cs typeface="Arial" panose="020B0604020202020204" pitchFamily="34" charset="0"/>
              </a:rPr>
              <a:t>Screenshot </a:t>
            </a:r>
            <a:r>
              <a:rPr lang="en-US" altLang="en-US" sz="2000" dirty="0">
                <a:latin typeface="Arial" panose="020B0604020202020204" pitchFamily="34" charset="0"/>
                <a:cs typeface="Arial" panose="020B0604020202020204" pitchFamily="34" charset="0"/>
              </a:rPr>
              <a:t>of agency website’s homepage with FOI </a:t>
            </a:r>
            <a:r>
              <a:rPr lang="en-US" altLang="en-US" sz="2000" dirty="0" smtClean="0">
                <a:latin typeface="Arial" panose="020B0604020202020204" pitchFamily="34" charset="0"/>
                <a:cs typeface="Arial" panose="020B0604020202020204" pitchFamily="34" charset="0"/>
              </a:rPr>
              <a:t>logo</a:t>
            </a:r>
            <a:endParaRPr lang="en-US" altLang="en-US" sz="2000" dirty="0">
              <a:latin typeface="Arial" panose="020B0604020202020204" pitchFamily="34" charset="0"/>
              <a:cs typeface="Arial" panose="020B0604020202020204" pitchFamily="34" charset="0"/>
            </a:endParaRPr>
          </a:p>
        </p:txBody>
      </p:sp>
      <p:sp>
        <p:nvSpPr>
          <p:cNvPr id="5" name="Rectangle 4"/>
          <p:cNvSpPr/>
          <p:nvPr/>
        </p:nvSpPr>
        <p:spPr>
          <a:xfrm>
            <a:off x="0" y="47003"/>
            <a:ext cx="90174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5.5 Cross-cutting requirements</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6" name="Group 5"/>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 name="Isosceles Triangle 7"/>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187397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arn(inVertical)">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554" y="19724"/>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6.0 Eligibility of Individuals </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304800" y="779863"/>
            <a:ext cx="4495800" cy="4282699"/>
            <a:chOff x="304801" y="779863"/>
            <a:chExt cx="3962400" cy="4282699"/>
          </a:xfrm>
        </p:grpSpPr>
        <p:sp>
          <p:nvSpPr>
            <p:cNvPr id="3" name="Flowchart: Document 2"/>
            <p:cNvSpPr/>
            <p:nvPr/>
          </p:nvSpPr>
          <p:spPr>
            <a:xfrm>
              <a:off x="457200" y="795362"/>
              <a:ext cx="3810000" cy="4267200"/>
            </a:xfrm>
            <a:prstGeom prst="flowChartDocumen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 name="Content Placeholder 7"/>
            <p:cNvSpPr txBox="1">
              <a:spLocks/>
            </p:cNvSpPr>
            <p:nvPr/>
          </p:nvSpPr>
          <p:spPr bwMode="auto">
            <a:xfrm>
              <a:off x="304801" y="779863"/>
              <a:ext cx="3962400"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defTabSz="685800"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339725">
                <a:buFont typeface="Arial" panose="020B0604020202020204" pitchFamily="34" charset="0"/>
                <a:buChar char="•"/>
                <a:tabLst>
                  <a:tab pos="58738" algn="l"/>
                  <a:tab pos="346075" algn="l"/>
                </a:tabLst>
                <a:defRPr/>
              </a:pPr>
              <a:r>
                <a:rPr lang="en-US" sz="1800" dirty="0">
                  <a:latin typeface="Arial" panose="020B0604020202020204" pitchFamily="34" charset="0"/>
                  <a:cs typeface="Arial" panose="020B0604020202020204" pitchFamily="34" charset="0"/>
                </a:rPr>
                <a:t>Employees belonging to the </a:t>
              </a:r>
              <a:r>
                <a:rPr lang="en-US" sz="1800" b="1" dirty="0">
                  <a:latin typeface="Arial" panose="020B0604020202020204" pitchFamily="34" charset="0"/>
                  <a:cs typeface="Arial" panose="020B0604020202020204" pitchFamily="34" charset="0"/>
                </a:rPr>
                <a:t>First, Second</a:t>
              </a:r>
              <a:r>
                <a:rPr lang="en-US" sz="1800" dirty="0">
                  <a:latin typeface="Arial" panose="020B0604020202020204" pitchFamily="34" charset="0"/>
                  <a:cs typeface="Arial" panose="020B0604020202020204" pitchFamily="34" charset="0"/>
                </a:rPr>
                <a:t> and </a:t>
              </a:r>
              <a:r>
                <a:rPr lang="en-US" sz="1800" b="1" dirty="0">
                  <a:latin typeface="Arial" panose="020B0604020202020204" pitchFamily="34" charset="0"/>
                  <a:cs typeface="Arial" panose="020B0604020202020204" pitchFamily="34" charset="0"/>
                </a:rPr>
                <a:t>Third Levels </a:t>
              </a:r>
              <a:r>
                <a:rPr lang="en-US" sz="1800" dirty="0">
                  <a:latin typeface="Arial" panose="020B0604020202020204" pitchFamily="34" charset="0"/>
                  <a:cs typeface="Arial" panose="020B0604020202020204" pitchFamily="34" charset="0"/>
                </a:rPr>
                <a:t>should </a:t>
              </a:r>
              <a:r>
                <a:rPr lang="en-US" sz="1800" dirty="0" smtClean="0">
                  <a:latin typeface="Arial" panose="020B0604020202020204" pitchFamily="34" charset="0"/>
                  <a:cs typeface="Arial" panose="020B0604020202020204" pitchFamily="34" charset="0"/>
                </a:rPr>
                <a:t>receive </a:t>
              </a:r>
              <a:r>
                <a:rPr lang="en-US" sz="1800" dirty="0">
                  <a:latin typeface="Arial" panose="020B0604020202020204" pitchFamily="34" charset="0"/>
                  <a:cs typeface="Arial" panose="020B0604020202020204" pitchFamily="34" charset="0"/>
                </a:rPr>
                <a:t>a rating of </a:t>
              </a:r>
              <a:r>
                <a:rPr lang="en-US" sz="1800" b="1" dirty="0">
                  <a:latin typeface="Arial" panose="020B0604020202020204" pitchFamily="34" charset="0"/>
                  <a:cs typeface="Arial" panose="020B0604020202020204" pitchFamily="34" charset="0"/>
                </a:rPr>
                <a:t>at least “Satisfactory”</a:t>
              </a:r>
              <a:r>
                <a:rPr lang="en-US" sz="1800" dirty="0">
                  <a:latin typeface="Arial" panose="020B0604020202020204" pitchFamily="34" charset="0"/>
                  <a:cs typeface="Arial" panose="020B0604020202020204" pitchFamily="34" charset="0"/>
                </a:rPr>
                <a:t> based on the agency's </a:t>
              </a:r>
              <a:r>
                <a:rPr lang="en-US" sz="1800" b="1" dirty="0">
                  <a:latin typeface="Arial" panose="020B0604020202020204" pitchFamily="34" charset="0"/>
                  <a:cs typeface="Arial" panose="020B0604020202020204" pitchFamily="34" charset="0"/>
                </a:rPr>
                <a:t>CSC-approved Strategic </a:t>
              </a:r>
              <a:r>
                <a:rPr lang="en-US" sz="1800" b="1" dirty="0" smtClean="0">
                  <a:latin typeface="Arial" panose="020B0604020202020204" pitchFamily="34" charset="0"/>
                  <a:cs typeface="Arial" panose="020B0604020202020204" pitchFamily="34" charset="0"/>
                </a:rPr>
                <a:t>Performance Management </a:t>
              </a:r>
              <a:r>
                <a:rPr lang="en-US" sz="1800" b="1" dirty="0">
                  <a:latin typeface="Arial" panose="020B0604020202020204" pitchFamily="34" charset="0"/>
                  <a:cs typeface="Arial" panose="020B0604020202020204" pitchFamily="34" charset="0"/>
                </a:rPr>
                <a:t>System (SPMS) </a:t>
              </a:r>
              <a:r>
                <a:rPr lang="en-US" sz="1800" dirty="0">
                  <a:latin typeface="Arial" panose="020B0604020202020204" pitchFamily="34" charset="0"/>
                  <a:cs typeface="Arial" panose="020B0604020202020204" pitchFamily="34" charset="0"/>
                </a:rPr>
                <a:t>or the requirement </a:t>
              </a:r>
              <a:r>
                <a:rPr lang="en-US" sz="1800" b="1" dirty="0">
                  <a:latin typeface="Arial" panose="020B0604020202020204" pitchFamily="34" charset="0"/>
                  <a:cs typeface="Arial" panose="020B0604020202020204" pitchFamily="34" charset="0"/>
                </a:rPr>
                <a:t>prescribed by the CESB</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pPr marL="403225" indent="-285750">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457200" indent="-339725">
                <a:buFont typeface="Arial" panose="020B0604020202020204" pitchFamily="34" charset="0"/>
                <a:buChar char="•"/>
                <a:tabLst>
                  <a:tab pos="58738" algn="l"/>
                  <a:tab pos="346075" algn="l"/>
                </a:tabLst>
                <a:defRPr/>
              </a:pPr>
              <a:r>
                <a:rPr lang="en-US" sz="1800" dirty="0" smtClean="0">
                  <a:latin typeface="Arial" panose="020B0604020202020204" pitchFamily="34" charset="0"/>
                  <a:cs typeface="Arial" panose="020B0604020202020204" pitchFamily="34" charset="0"/>
                </a:rPr>
                <a:t>An official </a:t>
              </a:r>
              <a:r>
                <a:rPr lang="en-US" sz="1800" dirty="0">
                  <a:latin typeface="Arial" panose="020B0604020202020204" pitchFamily="34" charset="0"/>
                  <a:cs typeface="Arial" panose="020B0604020202020204" pitchFamily="34" charset="0"/>
                </a:rPr>
                <a:t>or employee who has rendered a </a:t>
              </a:r>
              <a:r>
                <a:rPr lang="en-US" sz="1800" b="1" dirty="0">
                  <a:latin typeface="Arial" panose="020B0604020202020204" pitchFamily="34" charset="0"/>
                  <a:cs typeface="Arial" panose="020B0604020202020204" pitchFamily="34" charset="0"/>
                </a:rPr>
                <a:t>minimum of </a:t>
              </a:r>
              <a:r>
                <a:rPr lang="en-US" sz="1800" b="1" dirty="0" smtClean="0">
                  <a:latin typeface="Arial" panose="020B0604020202020204" pitchFamily="34" charset="0"/>
                  <a:cs typeface="Arial" panose="020B0604020202020204" pitchFamily="34" charset="0"/>
                </a:rPr>
                <a:t>9 </a:t>
              </a:r>
              <a:r>
                <a:rPr lang="en-US" sz="1800" b="1" dirty="0">
                  <a:latin typeface="Arial" panose="020B0604020202020204" pitchFamily="34" charset="0"/>
                  <a:cs typeface="Arial" panose="020B0604020202020204" pitchFamily="34" charset="0"/>
                </a:rPr>
                <a:t>month</a:t>
              </a:r>
              <a:r>
                <a:rPr lang="en-US" sz="1800" dirty="0">
                  <a:latin typeface="Arial" panose="020B0604020202020204" pitchFamily="34" charset="0"/>
                  <a:cs typeface="Arial" panose="020B0604020202020204" pitchFamily="34" charset="0"/>
                </a:rPr>
                <a:t>s of service during the fiscal year and with at least Satisfactory rating may be eligible to the full grant of the PBB. </a:t>
              </a:r>
              <a:endParaRPr lang="en-US" sz="1800" dirty="0" smtClean="0">
                <a:latin typeface="Arial" panose="020B0604020202020204" pitchFamily="34" charset="0"/>
                <a:cs typeface="Arial" panose="020B0604020202020204" pitchFamily="34" charset="0"/>
              </a:endParaRPr>
            </a:p>
            <a:p>
              <a:pPr marL="1831975" lvl="4" indent="-342900">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1831975" lvl="4" indent="-342900">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1143000" lvl="2" indent="-339725">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1143000" lvl="2" indent="-339725">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1143000" lvl="2" indent="-339725">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1089025" lvl="2" indent="-285750">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1089025" lvl="2" indent="-285750">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403225" lvl="2" indent="-285750">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a:p>
              <a:pPr marL="457200" lvl="2" indent="-339725">
                <a:buFont typeface="Arial" panose="020B0604020202020204" pitchFamily="34" charset="0"/>
                <a:buChar char="•"/>
                <a:tabLst>
                  <a:tab pos="58738" algn="l"/>
                  <a:tab pos="346075" algn="l"/>
                </a:tabLst>
                <a:defRPr/>
              </a:pPr>
              <a:endParaRPr lang="en-US" sz="1800" dirty="0" smtClean="0">
                <a:latin typeface="Arial" panose="020B0604020202020204" pitchFamily="34" charset="0"/>
                <a:cs typeface="Arial" panose="020B0604020202020204" pitchFamily="34" charset="0"/>
              </a:endParaRPr>
            </a:p>
          </p:txBody>
        </p:sp>
      </p:grpSp>
      <p:sp>
        <p:nvSpPr>
          <p:cNvPr id="8" name="Rectangle 7"/>
          <p:cNvSpPr/>
          <p:nvPr/>
        </p:nvSpPr>
        <p:spPr>
          <a:xfrm>
            <a:off x="5105400" y="1504950"/>
            <a:ext cx="3276600" cy="2031325"/>
          </a:xfrm>
          <a:prstGeom prst="rect">
            <a:avLst/>
          </a:prstGeom>
        </p:spPr>
        <p:txBody>
          <a:bodyPr wrap="square">
            <a:spAutoFit/>
          </a:bodyPr>
          <a:lstStyle/>
          <a:p>
            <a:pPr marL="117475">
              <a:tabLst>
                <a:tab pos="58738" algn="l"/>
                <a:tab pos="346075" algn="l"/>
              </a:tabLst>
              <a:defRPr/>
            </a:pPr>
            <a:r>
              <a:rPr lang="en-US" sz="1400" i="1" dirty="0">
                <a:latin typeface="Arial" panose="020B0604020202020204" pitchFamily="34" charset="0"/>
                <a:cs typeface="Arial" panose="020B0604020202020204" pitchFamily="34" charset="0"/>
              </a:rPr>
              <a:t>Employees who </a:t>
            </a:r>
            <a:r>
              <a:rPr lang="en-US" sz="1400" b="1" i="1" dirty="0">
                <a:latin typeface="Arial" panose="020B0604020202020204" pitchFamily="34" charset="0"/>
                <a:cs typeface="Arial" panose="020B0604020202020204" pitchFamily="34" charset="0"/>
              </a:rPr>
              <a:t>transferred </a:t>
            </a:r>
            <a:r>
              <a:rPr lang="en-US" sz="1400" i="1" dirty="0">
                <a:latin typeface="Arial" panose="020B0604020202020204" pitchFamily="34" charset="0"/>
                <a:cs typeface="Arial" panose="020B0604020202020204" pitchFamily="34" charset="0"/>
              </a:rPr>
              <a:t>from non-participating gov’t agencies shall be rated where he/she served the longest. </a:t>
            </a:r>
            <a:endParaRPr lang="en-US" sz="1400" i="1" dirty="0" smtClean="0">
              <a:latin typeface="Arial" panose="020B0604020202020204" pitchFamily="34" charset="0"/>
              <a:cs typeface="Arial" panose="020B0604020202020204" pitchFamily="34" charset="0"/>
            </a:endParaRPr>
          </a:p>
          <a:p>
            <a:pPr marL="117475">
              <a:tabLst>
                <a:tab pos="58738" algn="l"/>
                <a:tab pos="346075" algn="l"/>
              </a:tabLst>
              <a:defRPr/>
            </a:pPr>
            <a:endParaRPr lang="en-US" sz="1400" i="1" dirty="0">
              <a:latin typeface="Arial" panose="020B0604020202020204" pitchFamily="34" charset="0"/>
              <a:cs typeface="Arial" panose="020B0604020202020204" pitchFamily="34" charset="0"/>
            </a:endParaRPr>
          </a:p>
          <a:p>
            <a:pPr marL="117475">
              <a:tabLst>
                <a:tab pos="58738" algn="l"/>
                <a:tab pos="346075" algn="l"/>
              </a:tabLst>
              <a:defRPr/>
            </a:pPr>
            <a:r>
              <a:rPr lang="en-US" sz="1400" i="1" dirty="0" smtClean="0">
                <a:latin typeface="Arial" panose="020B0604020202020204" pitchFamily="34" charset="0"/>
                <a:cs typeface="Arial" panose="020B0604020202020204" pitchFamily="34" charset="0"/>
              </a:rPr>
              <a:t>Eligible </a:t>
            </a:r>
            <a:r>
              <a:rPr lang="en-US" sz="1400" i="1" dirty="0">
                <a:latin typeface="Arial" panose="020B0604020202020204" pitchFamily="34" charset="0"/>
                <a:cs typeface="Arial" panose="020B0604020202020204" pitchFamily="34" charset="0"/>
              </a:rPr>
              <a:t>employee shall receive the PBB on </a:t>
            </a:r>
            <a:r>
              <a:rPr lang="en-US" sz="1400" b="1" i="1" dirty="0" smtClean="0">
                <a:latin typeface="Arial" panose="020B0604020202020204" pitchFamily="34" charset="0"/>
                <a:cs typeface="Arial" panose="020B0604020202020204" pitchFamily="34" charset="0"/>
              </a:rPr>
              <a:t>pro-rata </a:t>
            </a:r>
            <a:r>
              <a:rPr lang="en-US" sz="1400" b="1" i="1" dirty="0">
                <a:latin typeface="Arial" panose="020B0604020202020204" pitchFamily="34" charset="0"/>
                <a:cs typeface="Arial" panose="020B0604020202020204" pitchFamily="34" charset="0"/>
              </a:rPr>
              <a:t>basis </a:t>
            </a:r>
            <a:r>
              <a:rPr lang="en-US" sz="1400" i="1" dirty="0">
                <a:latin typeface="Arial" panose="020B0604020202020204" pitchFamily="34" charset="0"/>
                <a:cs typeface="Arial" panose="020B0604020202020204" pitchFamily="34" charset="0"/>
              </a:rPr>
              <a:t>corresponding to the actual length of service to the participating agency.</a:t>
            </a:r>
          </a:p>
        </p:txBody>
      </p:sp>
      <p:grpSp>
        <p:nvGrpSpPr>
          <p:cNvPr id="9" name="Group 8"/>
          <p:cNvGrpSpPr/>
          <p:nvPr/>
        </p:nvGrpSpPr>
        <p:grpSpPr>
          <a:xfrm>
            <a:off x="8602033" y="1284898"/>
            <a:ext cx="541967" cy="2667000"/>
            <a:chOff x="8610602" y="1047750"/>
            <a:chExt cx="541967" cy="2667000"/>
          </a:xfrm>
        </p:grpSpPr>
        <p:sp>
          <p:nvSpPr>
            <p:cNvPr id="10" name="Isosceles Triangle 9"/>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1" name="Isosceles Triangle 10"/>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974615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95" y="57150"/>
            <a:ext cx="9169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Sec. 6.8 Individual Eligibility</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86647396"/>
              </p:ext>
            </p:extLst>
          </p:nvPr>
        </p:nvGraphicFramePr>
        <p:xfrm>
          <a:off x="2153406" y="1276350"/>
          <a:ext cx="4751387" cy="2305051"/>
        </p:xfrm>
        <a:graphic>
          <a:graphicData uri="http://schemas.openxmlformats.org/drawingml/2006/table">
            <a:tbl>
              <a:tblPr firstRow="1" firstCol="1" bandRow="1" bandCol="1">
                <a:tableStyleId>{69012ECD-51FC-41F1-AA8D-1B2483CD663E}</a:tableStyleId>
              </a:tblPr>
              <a:tblGrid>
                <a:gridCol w="3214600"/>
                <a:gridCol w="1536787"/>
              </a:tblGrid>
              <a:tr h="329293">
                <a:tc>
                  <a:txBody>
                    <a:bodyPr/>
                    <a:lstStyle/>
                    <a:p>
                      <a:pPr marL="0" marR="0" algn="ctr">
                        <a:lnSpc>
                          <a:spcPct val="115000"/>
                        </a:lnSpc>
                        <a:spcBef>
                          <a:spcPts val="0"/>
                        </a:spcBef>
                        <a:spcAft>
                          <a:spcPts val="0"/>
                        </a:spcAft>
                      </a:pPr>
                      <a:r>
                        <a:rPr lang="en-PH" sz="1400" dirty="0" smtClean="0">
                          <a:effectLst/>
                          <a:latin typeface="Arial" panose="020B0604020202020204" pitchFamily="34" charset="0"/>
                          <a:cs typeface="Arial" panose="020B0604020202020204" pitchFamily="34" charset="0"/>
                        </a:rPr>
                        <a:t>Length of Services</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 </a:t>
                      </a:r>
                      <a:r>
                        <a:rPr lang="en-PH" sz="1400" dirty="0" smtClean="0">
                          <a:effectLst/>
                          <a:latin typeface="Arial" panose="020B0604020202020204" pitchFamily="34" charset="0"/>
                          <a:cs typeface="Arial" panose="020B0604020202020204" pitchFamily="34" charset="0"/>
                        </a:rPr>
                        <a:t>of PBB</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329293">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8 months but less than 9 months</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90%</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293">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7 months but less than 8 months</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80%</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293">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6 months but less than 7 months</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70%</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293">
                <a:tc>
                  <a:txBody>
                    <a:bodyPr/>
                    <a:lstStyle/>
                    <a:p>
                      <a:pPr marL="0" marR="0" algn="ctr">
                        <a:lnSpc>
                          <a:spcPct val="115000"/>
                        </a:lnSpc>
                        <a:spcBef>
                          <a:spcPts val="0"/>
                        </a:spcBef>
                        <a:spcAft>
                          <a:spcPts val="0"/>
                        </a:spcAft>
                      </a:pPr>
                      <a:r>
                        <a:rPr lang="en-PH" sz="1400">
                          <a:effectLst/>
                          <a:latin typeface="Arial" panose="020B0604020202020204" pitchFamily="34" charset="0"/>
                          <a:cs typeface="Arial" panose="020B0604020202020204" pitchFamily="34" charset="0"/>
                        </a:rPr>
                        <a:t>5 months but less than 6 months</a:t>
                      </a:r>
                      <a:endParaRPr lang="en-US" sz="140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PH" sz="1400">
                          <a:effectLst/>
                          <a:latin typeface="Arial" panose="020B0604020202020204" pitchFamily="34" charset="0"/>
                          <a:cs typeface="Arial" panose="020B0604020202020204" pitchFamily="34" charset="0"/>
                        </a:rPr>
                        <a:t>60%</a:t>
                      </a:r>
                      <a:endParaRPr lang="en-US" sz="140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293">
                <a:tc>
                  <a:txBody>
                    <a:bodyPr/>
                    <a:lstStyle/>
                    <a:p>
                      <a:pPr marL="0" marR="0" algn="ctr">
                        <a:lnSpc>
                          <a:spcPct val="115000"/>
                        </a:lnSpc>
                        <a:spcBef>
                          <a:spcPts val="0"/>
                        </a:spcBef>
                        <a:spcAft>
                          <a:spcPts val="0"/>
                        </a:spcAft>
                      </a:pPr>
                      <a:r>
                        <a:rPr lang="en-PH" sz="1400">
                          <a:effectLst/>
                          <a:latin typeface="Arial" panose="020B0604020202020204" pitchFamily="34" charset="0"/>
                          <a:cs typeface="Arial" panose="020B0604020202020204" pitchFamily="34" charset="0"/>
                        </a:rPr>
                        <a:t>4 months but less than 5 months</a:t>
                      </a:r>
                      <a:endParaRPr lang="en-US" sz="140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PH" sz="1400">
                          <a:effectLst/>
                          <a:latin typeface="Arial" panose="020B0604020202020204" pitchFamily="34" charset="0"/>
                          <a:cs typeface="Arial" panose="020B0604020202020204" pitchFamily="34" charset="0"/>
                        </a:rPr>
                        <a:t>50%</a:t>
                      </a:r>
                      <a:endParaRPr lang="en-US" sz="140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293">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3 months but less than 4 months</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PH" sz="1400" dirty="0">
                          <a:effectLst/>
                          <a:latin typeface="Arial" panose="020B0604020202020204" pitchFamily="34" charset="0"/>
                          <a:cs typeface="Arial" panose="020B0604020202020204" pitchFamily="34" charset="0"/>
                        </a:rPr>
                        <a:t>40%</a:t>
                      </a:r>
                      <a:endParaRPr lang="en-US" sz="1400" dirty="0">
                        <a:effectLst/>
                        <a:latin typeface="Arial" panose="020B0604020202020204" pitchFamily="34" charset="0"/>
                        <a:ea typeface="Times New Roman"/>
                        <a:cs typeface="Arial" panose="020B0604020202020204" pitchFamily="34" charset="0"/>
                      </a:endParaRPr>
                    </a:p>
                  </a:txBody>
                  <a:tcPr marL="68568" marR="68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1652019" y="4476750"/>
            <a:ext cx="7043700" cy="523220"/>
          </a:xfrm>
          <a:prstGeom prst="rect">
            <a:avLst/>
          </a:prstGeom>
        </p:spPr>
        <p:txBody>
          <a:bodyPr wrap="square">
            <a:spAutoFit/>
          </a:bodyPr>
          <a:lstStyle/>
          <a:p>
            <a:pPr algn="r"/>
            <a:r>
              <a:rPr lang="en-US" sz="1400" i="1" dirty="0" smtClean="0">
                <a:latin typeface="Arial" panose="020B0604020202020204" pitchFamily="34" charset="0"/>
                <a:cs typeface="Arial" panose="020B0604020202020204" pitchFamily="34" charset="0"/>
              </a:rPr>
              <a:t>Official/s </a:t>
            </a:r>
            <a:r>
              <a:rPr lang="en-US" sz="1400" i="1" dirty="0">
                <a:latin typeface="Arial" panose="020B0604020202020204" pitchFamily="34" charset="0"/>
                <a:cs typeface="Arial" panose="020B0604020202020204" pitchFamily="34" charset="0"/>
              </a:rPr>
              <a:t>or </a:t>
            </a:r>
            <a:r>
              <a:rPr lang="en-US" sz="1400" i="1" dirty="0" smtClean="0">
                <a:latin typeface="Arial" panose="020B0604020202020204" pitchFamily="34" charset="0"/>
                <a:cs typeface="Arial" panose="020B0604020202020204" pitchFamily="34" charset="0"/>
              </a:rPr>
              <a:t>employee/s </a:t>
            </a:r>
            <a:r>
              <a:rPr lang="en-US" sz="1400" i="1" dirty="0">
                <a:latin typeface="Arial" panose="020B0604020202020204" pitchFamily="34" charset="0"/>
                <a:cs typeface="Arial" panose="020B0604020202020204" pitchFamily="34" charset="0"/>
              </a:rPr>
              <a:t>who rendered less than 9 months but a minimum of 3 months of service and with at least </a:t>
            </a:r>
            <a:r>
              <a:rPr lang="en-US" sz="1400" i="1" dirty="0" smtClean="0">
                <a:latin typeface="Arial" panose="020B0604020202020204" pitchFamily="34" charset="0"/>
                <a:cs typeface="Arial" panose="020B0604020202020204" pitchFamily="34" charset="0"/>
              </a:rPr>
              <a:t>a Satisfactory rating. </a:t>
            </a:r>
            <a:endParaRPr lang="en-GB" sz="1400" i="1" dirty="0">
              <a:latin typeface="Arial" panose="020B0604020202020204" pitchFamily="34" charset="0"/>
              <a:cs typeface="Arial" panose="020B0604020202020204" pitchFamily="34" charset="0"/>
            </a:endParaRPr>
          </a:p>
        </p:txBody>
      </p:sp>
      <p:grpSp>
        <p:nvGrpSpPr>
          <p:cNvPr id="5" name="Group 4"/>
          <p:cNvGrpSpPr/>
          <p:nvPr/>
        </p:nvGrpSpPr>
        <p:grpSpPr>
          <a:xfrm>
            <a:off x="8602033" y="1284898"/>
            <a:ext cx="541967" cy="2667000"/>
            <a:chOff x="8610602" y="1047750"/>
            <a:chExt cx="541967" cy="2667000"/>
          </a:xfrm>
        </p:grpSpPr>
        <p:sp>
          <p:nvSpPr>
            <p:cNvPr id="7" name="Isosceles Triangle 6"/>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8" name="Isosceles Triangle 7"/>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056397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1200" y="1042838"/>
            <a:ext cx="41148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Sec. 7.0 Ranking of Delivery Units</a:t>
            </a:r>
            <a:endParaRPr lang="en-GB" sz="1600" b="1"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64836904"/>
              </p:ext>
            </p:extLst>
          </p:nvPr>
        </p:nvGraphicFramePr>
        <p:xfrm>
          <a:off x="609600" y="1623033"/>
          <a:ext cx="3505200" cy="1262064"/>
        </p:xfrm>
        <a:graphic>
          <a:graphicData uri="http://schemas.openxmlformats.org/drawingml/2006/table">
            <a:tbl>
              <a:tblPr firstRow="1" firstCol="1" bandRow="1" bandCol="1">
                <a:tableStyleId>{69012ECD-51FC-41F1-AA8D-1B2483CD663E}</a:tableStyleId>
              </a:tblPr>
              <a:tblGrid>
                <a:gridCol w="1261872"/>
                <a:gridCol w="2243328"/>
              </a:tblGrid>
              <a:tr h="315516">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Ranking</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Performance Category</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315516">
                <a:tc>
                  <a:txBody>
                    <a:bodyPr/>
                    <a:lstStyle/>
                    <a:p>
                      <a:pPr marL="571500" marR="0" indent="-57150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Top 10%</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Best Delivery Units</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516">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Next 25%</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Better Delivery Units</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5516">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Next 65%</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Good Delivery Units</a:t>
                      </a:r>
                      <a:endParaRPr lang="en-US" sz="1800" dirty="0">
                        <a:effectLst/>
                        <a:latin typeface="Arial" panose="020B0604020202020204" pitchFamily="34" charset="0"/>
                        <a:ea typeface="Times New Roman"/>
                        <a:cs typeface="Arial" panose="020B0604020202020204" pitchFamily="34" charset="0"/>
                      </a:endParaRPr>
                    </a:p>
                  </a:txBody>
                  <a:tcPr marL="68572" marR="6857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4408549" y="1042793"/>
            <a:ext cx="4114800" cy="338554"/>
          </a:xfrm>
          <a:prstGeom prst="rect">
            <a:avLst/>
          </a:prstGeom>
        </p:spPr>
        <p:txBody>
          <a:bodyPr wrap="square">
            <a:spAutoFit/>
          </a:bodyPr>
          <a:lstStyle/>
          <a:p>
            <a:pPr algn="ctr"/>
            <a:r>
              <a:rPr lang="en-US" sz="1600" b="1" dirty="0" smtClean="0">
                <a:latin typeface="Arial" panose="020B0604020202020204" pitchFamily="34" charset="0"/>
                <a:cs typeface="Arial" panose="020B0604020202020204" pitchFamily="34" charset="0"/>
              </a:rPr>
              <a:t>Sec. 8.0 Rates of PBB</a:t>
            </a:r>
            <a:endParaRPr lang="en-GB" sz="1600" b="1"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33001889"/>
              </p:ext>
            </p:extLst>
          </p:nvPr>
        </p:nvGraphicFramePr>
        <p:xfrm>
          <a:off x="4702212" y="1581150"/>
          <a:ext cx="3733800" cy="1284168"/>
        </p:xfrm>
        <a:graphic>
          <a:graphicData uri="http://schemas.openxmlformats.org/drawingml/2006/table">
            <a:tbl>
              <a:tblPr firstRow="1" firstCol="1" bandRow="1" bandCol="1">
                <a:tableStyleId>{69012ECD-51FC-41F1-AA8D-1B2483CD663E}</a:tableStyleId>
              </a:tblPr>
              <a:tblGrid>
                <a:gridCol w="1989745"/>
                <a:gridCol w="1744055"/>
              </a:tblGrid>
              <a:tr h="430313">
                <a:tc>
                  <a:txBody>
                    <a:bodyPr/>
                    <a:lstStyle/>
                    <a:p>
                      <a:pPr marL="0" marR="0" algn="ctr">
                        <a:lnSpc>
                          <a:spcPct val="115000"/>
                        </a:lnSpc>
                        <a:spcBef>
                          <a:spcPts val="0"/>
                        </a:spcBef>
                        <a:spcAft>
                          <a:spcPts val="0"/>
                        </a:spcAft>
                      </a:pPr>
                      <a:r>
                        <a:rPr lang="en-US" sz="1400" dirty="0" smtClean="0">
                          <a:effectLst/>
                          <a:latin typeface="Arial" panose="020B0604020202020204" pitchFamily="34" charset="0"/>
                          <a:cs typeface="Arial" panose="020B0604020202020204" pitchFamily="34" charset="0"/>
                        </a:rPr>
                        <a:t>Performance </a:t>
                      </a:r>
                    </a:p>
                    <a:p>
                      <a:pPr marL="0" marR="0" algn="ctr">
                        <a:lnSpc>
                          <a:spcPct val="115000"/>
                        </a:lnSpc>
                        <a:spcBef>
                          <a:spcPts val="0"/>
                        </a:spcBef>
                        <a:spcAft>
                          <a:spcPts val="0"/>
                        </a:spcAft>
                      </a:pPr>
                      <a:r>
                        <a:rPr lang="en-US" sz="1400" dirty="0" smtClean="0">
                          <a:effectLst/>
                          <a:latin typeface="Arial" panose="020B0604020202020204" pitchFamily="34" charset="0"/>
                          <a:cs typeface="Arial" panose="020B0604020202020204" pitchFamily="34" charset="0"/>
                        </a:rPr>
                        <a:t>Category</a:t>
                      </a:r>
                      <a:endParaRPr lang="en-US" sz="1800" dirty="0">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marL="0" marR="0" algn="ctr">
                        <a:lnSpc>
                          <a:spcPct val="115000"/>
                        </a:lnSpc>
                        <a:spcBef>
                          <a:spcPts val="0"/>
                        </a:spcBef>
                        <a:spcAft>
                          <a:spcPts val="0"/>
                        </a:spcAft>
                      </a:pPr>
                      <a:r>
                        <a:rPr lang="en-US" sz="1400" dirty="0" smtClean="0">
                          <a:effectLst/>
                          <a:latin typeface="Arial" panose="020B0604020202020204" pitchFamily="34" charset="0"/>
                          <a:cs typeface="Arial" panose="020B0604020202020204" pitchFamily="34" charset="0"/>
                        </a:rPr>
                        <a:t>Multiple of </a:t>
                      </a:r>
                    </a:p>
                    <a:p>
                      <a:pPr marL="0" marR="0" algn="ctr">
                        <a:lnSpc>
                          <a:spcPct val="115000"/>
                        </a:lnSpc>
                        <a:spcBef>
                          <a:spcPts val="0"/>
                        </a:spcBef>
                        <a:spcAft>
                          <a:spcPts val="0"/>
                        </a:spcAft>
                      </a:pPr>
                      <a:r>
                        <a:rPr lang="en-US" sz="1400" dirty="0" smtClean="0">
                          <a:effectLst/>
                          <a:latin typeface="Arial" panose="020B0604020202020204" pitchFamily="34" charset="0"/>
                          <a:cs typeface="Arial" panose="020B0604020202020204" pitchFamily="34" charset="0"/>
                        </a:rPr>
                        <a:t>Basic Salary</a:t>
                      </a:r>
                      <a:endParaRPr lang="en-US" sz="1800" dirty="0">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274038">
                <a:tc>
                  <a:txBody>
                    <a:bodyPr/>
                    <a:lstStyle/>
                    <a:p>
                      <a:pPr marL="0" marR="0" algn="ctr">
                        <a:lnSpc>
                          <a:spcPct val="115000"/>
                        </a:lnSpc>
                        <a:spcBef>
                          <a:spcPts val="0"/>
                        </a:spcBef>
                        <a:spcAft>
                          <a:spcPts val="0"/>
                        </a:spcAft>
                      </a:pPr>
                      <a:r>
                        <a:rPr lang="en-US" sz="1400" dirty="0" smtClean="0">
                          <a:effectLst/>
                          <a:latin typeface="Arial" panose="020B0604020202020204" pitchFamily="34" charset="0"/>
                          <a:cs typeface="Arial" panose="020B0604020202020204" pitchFamily="34" charset="0"/>
                        </a:rPr>
                        <a:t>Best Delivery Unit</a:t>
                      </a:r>
                      <a:endParaRPr lang="en-US" sz="18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0.65</a:t>
                      </a:r>
                      <a:endParaRPr lang="en-US" sz="1800" dirty="0">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038">
                <a:tc>
                  <a:txBody>
                    <a:bodyPr/>
                    <a:lstStyle/>
                    <a:p>
                      <a:pPr marL="0" marR="0" algn="ctr">
                        <a:lnSpc>
                          <a:spcPct val="115000"/>
                        </a:lnSpc>
                        <a:spcBef>
                          <a:spcPts val="0"/>
                        </a:spcBef>
                        <a:spcAft>
                          <a:spcPts val="0"/>
                        </a:spcAft>
                      </a:pPr>
                      <a:r>
                        <a:rPr lang="en-US" sz="1400" dirty="0" smtClean="0">
                          <a:effectLst/>
                          <a:latin typeface="Arial" panose="020B0604020202020204" pitchFamily="34" charset="0"/>
                          <a:cs typeface="Arial" panose="020B0604020202020204" pitchFamily="34" charset="0"/>
                        </a:rPr>
                        <a:t>Better Delivery Unit</a:t>
                      </a:r>
                      <a:endParaRPr lang="en-US" sz="18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0.575</a:t>
                      </a:r>
                      <a:endParaRPr lang="en-US" sz="1800" dirty="0">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0812">
                <a:tc>
                  <a:txBody>
                    <a:bodyPr/>
                    <a:lstStyle/>
                    <a:p>
                      <a:pPr marL="0" marR="0" algn="ctr">
                        <a:lnSpc>
                          <a:spcPct val="115000"/>
                        </a:lnSpc>
                        <a:spcBef>
                          <a:spcPts val="0"/>
                        </a:spcBef>
                        <a:spcAft>
                          <a:spcPts val="0"/>
                        </a:spcAft>
                      </a:pPr>
                      <a:r>
                        <a:rPr lang="en-US" sz="1400" dirty="0" smtClean="0">
                          <a:effectLst/>
                          <a:latin typeface="Arial" panose="020B0604020202020204" pitchFamily="34" charset="0"/>
                          <a:cs typeface="Arial" panose="020B0604020202020204" pitchFamily="34" charset="0"/>
                        </a:rPr>
                        <a:t>Good Delivery Unit</a:t>
                      </a:r>
                      <a:endParaRPr lang="en-US" sz="18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dirty="0">
                          <a:effectLst/>
                          <a:latin typeface="Arial" panose="020B0604020202020204" pitchFamily="34" charset="0"/>
                          <a:cs typeface="Arial" panose="020B0604020202020204" pitchFamily="34" charset="0"/>
                        </a:rPr>
                        <a:t>0.50</a:t>
                      </a:r>
                      <a:endParaRPr lang="en-US" sz="1800" dirty="0">
                        <a:effectLst/>
                        <a:latin typeface="Arial" panose="020B0604020202020204" pitchFamily="34" charset="0"/>
                        <a:ea typeface="Times New Roman"/>
                        <a:cs typeface="Arial" panose="020B0604020202020204" pitchFamily="34" charset="0"/>
                      </a:endParaRPr>
                    </a:p>
                  </a:txBody>
                  <a:tcPr marL="68578" marR="685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Rectangle 9"/>
          <p:cNvSpPr/>
          <p:nvPr/>
        </p:nvSpPr>
        <p:spPr>
          <a:xfrm>
            <a:off x="217466" y="124450"/>
            <a:ext cx="4114800" cy="584775"/>
          </a:xfrm>
          <a:prstGeom prst="rect">
            <a:avLst/>
          </a:prstGeom>
        </p:spPr>
        <p:txBody>
          <a:bodyPr wrap="square">
            <a:spAutoFit/>
          </a:bodyPr>
          <a:lstStyle/>
          <a:p>
            <a:r>
              <a:rPr lang="en-US" sz="3200" b="1" dirty="0" smtClean="0">
                <a:solidFill>
                  <a:schemeClr val="tx1">
                    <a:lumMod val="65000"/>
                    <a:lumOff val="35000"/>
                  </a:schemeClr>
                </a:solidFill>
                <a:latin typeface="Arial" panose="020B0604020202020204" pitchFamily="34" charset="0"/>
                <a:cs typeface="Arial" panose="020B0604020202020204" pitchFamily="34" charset="0"/>
              </a:rPr>
              <a:t>Ranking and Rating</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9" name="Group 8"/>
          <p:cNvGrpSpPr/>
          <p:nvPr/>
        </p:nvGrpSpPr>
        <p:grpSpPr>
          <a:xfrm>
            <a:off x="8602033" y="1284898"/>
            <a:ext cx="541967" cy="2667000"/>
            <a:chOff x="8610602" y="1047750"/>
            <a:chExt cx="541967" cy="2667000"/>
          </a:xfrm>
        </p:grpSpPr>
        <p:sp>
          <p:nvSpPr>
            <p:cNvPr id="11" name="Isosceles Triangle 10"/>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2" name="Isosceles Triangle 11"/>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grpSp>
        <p:nvGrpSpPr>
          <p:cNvPr id="14" name="Group 13"/>
          <p:cNvGrpSpPr/>
          <p:nvPr/>
        </p:nvGrpSpPr>
        <p:grpSpPr>
          <a:xfrm>
            <a:off x="6515845" y="3880031"/>
            <a:ext cx="2007504" cy="952411"/>
            <a:chOff x="6629400" y="2813677"/>
            <a:chExt cx="2007504" cy="952411"/>
          </a:xfrm>
        </p:grpSpPr>
        <p:sp>
          <p:nvSpPr>
            <p:cNvPr id="16" name="TextBox 15"/>
            <p:cNvSpPr txBox="1"/>
            <p:nvPr/>
          </p:nvSpPr>
          <p:spPr>
            <a:xfrm>
              <a:off x="6817758" y="2813677"/>
              <a:ext cx="1519716" cy="307777"/>
            </a:xfrm>
            <a:prstGeom prst="rect">
              <a:avLst/>
            </a:prstGeom>
            <a:solidFill>
              <a:schemeClr val="accent4">
                <a:lumMod val="50000"/>
              </a:schemeClr>
            </a:solidFill>
          </p:spPr>
          <p:txBody>
            <a:bodyPr wrap="square" rtlCol="0">
              <a:spAutoFit/>
            </a:bodyPr>
            <a:lstStyle/>
            <a:p>
              <a:pPr algn="ctr"/>
              <a:r>
                <a:rPr lang="en-US" sz="1400" b="1" dirty="0" smtClean="0">
                  <a:solidFill>
                    <a:schemeClr val="bg1"/>
                  </a:solidFill>
                  <a:latin typeface="Arial" panose="020B0604020202020204" pitchFamily="34" charset="0"/>
                  <a:cs typeface="Arial" panose="020B0604020202020204" pitchFamily="34" charset="0"/>
                </a:rPr>
                <a:t>To submit:</a:t>
              </a:r>
              <a:endParaRPr lang="en-GB" sz="1400" b="1" dirty="0">
                <a:solidFill>
                  <a:schemeClr val="bg1"/>
                </a:solidFill>
                <a:latin typeface="Arial" panose="020B0604020202020204" pitchFamily="34" charset="0"/>
                <a:cs typeface="Arial" panose="020B0604020202020204" pitchFamily="34" charset="0"/>
              </a:endParaRPr>
            </a:p>
          </p:txBody>
        </p:sp>
        <p:grpSp>
          <p:nvGrpSpPr>
            <p:cNvPr id="17" name="Group 16"/>
            <p:cNvGrpSpPr/>
            <p:nvPr/>
          </p:nvGrpSpPr>
          <p:grpSpPr>
            <a:xfrm>
              <a:off x="6629400" y="3105150"/>
              <a:ext cx="2007504" cy="660938"/>
              <a:chOff x="6629400" y="3105150"/>
              <a:chExt cx="2007504" cy="660938"/>
            </a:xfrm>
          </p:grpSpPr>
          <p:pic>
            <p:nvPicPr>
              <p:cNvPr id="18" name="Picture 8" descr="Related image"/>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b="65148"/>
              <a:stretch/>
            </p:blipFill>
            <p:spPr bwMode="auto">
              <a:xfrm>
                <a:off x="6629400" y="3105150"/>
                <a:ext cx="1896433" cy="6609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994694" y="3333749"/>
                <a:ext cx="1642210" cy="323165"/>
              </a:xfrm>
              <a:prstGeom prst="rect">
                <a:avLst/>
              </a:prstGeom>
              <a:noFill/>
            </p:spPr>
            <p:txBody>
              <a:bodyPr wrap="square" rtlCol="0">
                <a:spAutoFit/>
              </a:bodyPr>
              <a:lstStyle/>
              <a:p>
                <a:r>
                  <a:rPr lang="en-US" sz="1500" b="1" dirty="0" smtClean="0">
                    <a:latin typeface="Arial" panose="020B0604020202020204" pitchFamily="34" charset="0"/>
                    <a:cs typeface="Arial" panose="020B0604020202020204" pitchFamily="34" charset="0"/>
                  </a:rPr>
                  <a:t>Form 1.0</a:t>
                </a:r>
                <a:endParaRPr lang="en-GB" sz="1500" b="1"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6742549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55817693"/>
              </p:ext>
            </p:extLst>
          </p:nvPr>
        </p:nvGraphicFramePr>
        <p:xfrm>
          <a:off x="228600" y="689355"/>
          <a:ext cx="5334000" cy="4084418"/>
        </p:xfrm>
        <a:graphic>
          <a:graphicData uri="http://schemas.openxmlformats.org/drawingml/2006/table">
            <a:tbl>
              <a:tblPr firstRow="1" bandRow="1">
                <a:tableStyleId>{5C22544A-7EE6-4342-B048-85BDC9FD1C3A}</a:tableStyleId>
              </a:tblPr>
              <a:tblGrid>
                <a:gridCol w="2308746"/>
                <a:gridCol w="3025254"/>
              </a:tblGrid>
              <a:tr h="285820">
                <a:tc>
                  <a:txBody>
                    <a:bodyPr/>
                    <a:lstStyle/>
                    <a:p>
                      <a:pPr algn="ctr"/>
                      <a:r>
                        <a:rPr lang="en-US" sz="1400" i="1" dirty="0" smtClean="0">
                          <a:latin typeface="Arial Narrow" panose="020B0606020202030204" pitchFamily="34" charset="0"/>
                        </a:rPr>
                        <a:t>Coverage</a:t>
                      </a:r>
                    </a:p>
                  </a:txBody>
                  <a:tcPr marT="45721" marB="45721">
                    <a:solidFill>
                      <a:schemeClr val="tx1">
                        <a:lumMod val="75000"/>
                        <a:lumOff val="25000"/>
                      </a:schemeClr>
                    </a:solidFill>
                  </a:tcPr>
                </a:tc>
                <a:tc>
                  <a:txBody>
                    <a:bodyPr/>
                    <a:lstStyle/>
                    <a:p>
                      <a:pPr algn="ctr"/>
                      <a:r>
                        <a:rPr lang="en-US" sz="1400" i="1" dirty="0" smtClean="0">
                          <a:latin typeface="Arial Narrow" panose="020B0606020202030204" pitchFamily="34" charset="0"/>
                        </a:rPr>
                        <a:t>Conditions/Requirements</a:t>
                      </a:r>
                    </a:p>
                  </a:txBody>
                  <a:tcPr marT="45721" marB="45721">
                    <a:solidFill>
                      <a:schemeClr val="tx1">
                        <a:lumMod val="75000"/>
                        <a:lumOff val="25000"/>
                      </a:schemeClr>
                    </a:solidFill>
                  </a:tcPr>
                </a:tc>
              </a:tr>
              <a:tr h="443019">
                <a:tc rowSpan="4">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i="1" dirty="0" smtClean="0">
                          <a:latin typeface="Arial Narrow" panose="020B0606020202030204" pitchFamily="34" charset="0"/>
                        </a:rPr>
                        <a:t>All Departments and attached agencies, Constitutional Offices, Other Executive Offices, and GOCCs under DBM.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i="1" dirty="0" smtClean="0">
                          <a:latin typeface="Arial Narrow" panose="020B0606020202030204" pitchFamily="34" charset="0"/>
                        </a:rPr>
                        <a:t>State Universities and Colleges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i="1" dirty="0" smtClean="0">
                          <a:latin typeface="Arial Narrow" panose="020B0606020202030204" pitchFamily="34" charset="0"/>
                        </a:rPr>
                        <a:t>Interim PBB:</a:t>
                      </a:r>
                      <a:r>
                        <a:rPr lang="en-GB" sz="1100" i="1" baseline="0" dirty="0" smtClean="0">
                          <a:latin typeface="Arial Narrow" panose="020B0606020202030204" pitchFamily="34" charset="0"/>
                        </a:rPr>
                        <a:t> </a:t>
                      </a:r>
                      <a:r>
                        <a:rPr lang="en-GB" sz="1100" i="1" dirty="0" smtClean="0">
                          <a:latin typeface="Arial Narrow" panose="020B060602020203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i="1" dirty="0" smtClean="0">
                          <a:latin typeface="Arial Narrow" panose="020B0606020202030204" pitchFamily="34" charset="0"/>
                        </a:rPr>
                        <a:t>       - GOCCs under GCG </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i="1" dirty="0" smtClean="0">
                          <a:latin typeface="Arial Narrow" panose="020B0606020202030204" pitchFamily="34" charset="0"/>
                        </a:rPr>
                        <a:t>       - Local Water Districts </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i="1" dirty="0" smtClean="0">
                          <a:latin typeface="Arial Narrow" panose="020B0606020202030204" pitchFamily="34" charset="0"/>
                        </a:rPr>
                        <a:t>       - Local Government Units</a:t>
                      </a:r>
                    </a:p>
                  </a:txBody>
                  <a:tcPr marT="45721" marB="45721">
                    <a:solidFill>
                      <a:schemeClr val="bg1">
                        <a:lumMod val="95000"/>
                      </a:schemeClr>
                    </a:solidFill>
                  </a:tcPr>
                </a:tc>
                <a:tc>
                  <a:txBody>
                    <a:bodyPr/>
                    <a:lstStyle/>
                    <a:p>
                      <a:pPr algn="l"/>
                      <a:r>
                        <a:rPr lang="en-US" sz="1400" b="1" i="1" dirty="0" smtClean="0">
                          <a:latin typeface="Arial Narrow" panose="020B0606020202030204" pitchFamily="34" charset="0"/>
                        </a:rPr>
                        <a:t>Good</a:t>
                      </a:r>
                      <a:r>
                        <a:rPr lang="en-US" sz="1400" b="1" i="1" baseline="0" dirty="0" smtClean="0">
                          <a:latin typeface="Arial Narrow" panose="020B0606020202030204" pitchFamily="34" charset="0"/>
                        </a:rPr>
                        <a:t> Governance </a:t>
                      </a:r>
                      <a:endParaRPr lang="en-US" sz="1400" b="0" i="1" baseline="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smtClean="0">
                          <a:latin typeface="Arial Narrow" panose="020B0606020202030204" pitchFamily="34" charset="0"/>
                        </a:rPr>
                        <a:t>ARTA, TS</a:t>
                      </a:r>
                      <a:r>
                        <a:rPr lang="en-US" sz="1100" i="1" baseline="0" dirty="0" smtClean="0">
                          <a:latin typeface="Arial Narrow" panose="020B0606020202030204" pitchFamily="34" charset="0"/>
                        </a:rPr>
                        <a:t>, PhilGEPS</a:t>
                      </a:r>
                      <a:endParaRPr lang="en-GB" sz="1100" i="1" dirty="0" smtClean="0">
                        <a:latin typeface="Arial Narrow" panose="020B0606020202030204" pitchFamily="34" charset="0"/>
                      </a:endParaRPr>
                    </a:p>
                  </a:txBody>
                  <a:tcPr marT="45721" marB="45721">
                    <a:solidFill>
                      <a:schemeClr val="bg1">
                        <a:lumMod val="95000"/>
                      </a:schemeClr>
                    </a:solidFill>
                  </a:tcPr>
                </a:tc>
              </a:tr>
              <a:tr h="443019">
                <a:tc vMerge="1">
                  <a:txBody>
                    <a:bodyPr/>
                    <a:lstStyle/>
                    <a:p>
                      <a:pPr algn="l"/>
                      <a:endParaRPr lang="en-US" sz="1100" b="0" i="1" dirty="0" smtClean="0">
                        <a:latin typeface="Arial Narrow" panose="020B0606020202030204" pitchFamily="34" charset="0"/>
                      </a:endParaRPr>
                    </a:p>
                  </a:txBody>
                  <a:tcPr marT="45721" marB="45721">
                    <a:solidFill>
                      <a:schemeClr val="bg1">
                        <a:lumMod val="95000"/>
                      </a:schemeClr>
                    </a:solidFill>
                  </a:tcPr>
                </a:tc>
                <a:tc>
                  <a:txBody>
                    <a:bodyPr/>
                    <a:lstStyle/>
                    <a:p>
                      <a:pPr algn="l"/>
                      <a:r>
                        <a:rPr lang="en-US" sz="1400" b="1" i="1" dirty="0" smtClean="0">
                          <a:latin typeface="Arial Narrow" panose="020B0606020202030204" pitchFamily="34" charset="0"/>
                        </a:rPr>
                        <a:t>STO</a:t>
                      </a:r>
                    </a:p>
                    <a:p>
                      <a:pPr algn="l"/>
                      <a:r>
                        <a:rPr lang="en-US" sz="1100" b="0" i="1" dirty="0" smtClean="0">
                          <a:latin typeface="Arial Narrow" panose="020B0606020202030204" pitchFamily="34" charset="0"/>
                        </a:rPr>
                        <a:t>ISO QMS, STO Indicator identified by the agency</a:t>
                      </a:r>
                    </a:p>
                  </a:txBody>
                  <a:tcPr marT="45721" marB="45721">
                    <a:solidFill>
                      <a:schemeClr val="bg1">
                        <a:lumMod val="95000"/>
                      </a:schemeClr>
                    </a:solidFill>
                  </a:tcPr>
                </a:tc>
              </a:tr>
              <a:tr h="600219">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i="1" dirty="0" smtClean="0">
                        <a:latin typeface="Arial Narrow" panose="020B0606020202030204" pitchFamily="34" charset="0"/>
                      </a:endParaRPr>
                    </a:p>
                  </a:txBody>
                  <a:tcPr marT="45721" marB="45721">
                    <a:solidFill>
                      <a:schemeClr val="bg1">
                        <a:lumMod val="95000"/>
                      </a:schemeClr>
                    </a:solidFill>
                  </a:tcPr>
                </a:tc>
                <a:tc>
                  <a:txBody>
                    <a:bodyPr/>
                    <a:lstStyle/>
                    <a:p>
                      <a:pPr algn="l"/>
                      <a:r>
                        <a:rPr lang="en-US" sz="1400" b="1" i="1" dirty="0" smtClean="0">
                          <a:latin typeface="Arial Narrow" panose="020B0606020202030204" pitchFamily="34" charset="0"/>
                        </a:rPr>
                        <a:t>GASS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smtClean="0">
                          <a:latin typeface="Arial Narrow" panose="020B0606020202030204" pitchFamily="34" charset="0"/>
                        </a:rPr>
                        <a:t>BUR, BFARs, COA 30% AR,</a:t>
                      </a:r>
                      <a:r>
                        <a:rPr lang="en-US" sz="1100" i="1" baseline="0" dirty="0" smtClean="0">
                          <a:latin typeface="Arial Narrow" panose="020B0606020202030204" pitchFamily="34" charset="0"/>
                        </a:rPr>
                        <a:t> APP CSE, APP non-CSE, Early Procurement Activities, APCPI</a:t>
                      </a:r>
                      <a:endParaRPr lang="en-GB" sz="1100" i="1" dirty="0" smtClean="0">
                        <a:latin typeface="Arial Narrow" panose="020B0606020202030204" pitchFamily="34" charset="0"/>
                      </a:endParaRPr>
                    </a:p>
                  </a:txBody>
                  <a:tcPr marT="45721" marB="45721">
                    <a:solidFill>
                      <a:schemeClr val="bg1">
                        <a:lumMod val="95000"/>
                      </a:schemeClr>
                    </a:solidFill>
                  </a:tcPr>
                </a:tc>
              </a:tr>
              <a:tr h="32868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i="1" dirty="0" smtClean="0">
                        <a:latin typeface="Arial Narrow" panose="020B0606020202030204" pitchFamily="34" charset="0"/>
                      </a:endParaRPr>
                    </a:p>
                  </a:txBody>
                  <a:tcPr marT="45721" marB="45721">
                    <a:solidFill>
                      <a:schemeClr val="bg1">
                        <a:lumMod val="95000"/>
                      </a:schemeClr>
                    </a:solidFill>
                  </a:tcPr>
                </a:tc>
                <a:tc rowSpan="2">
                  <a:txBody>
                    <a:bodyPr/>
                    <a:lstStyle/>
                    <a:p>
                      <a:pPr algn="l"/>
                      <a:r>
                        <a:rPr lang="en-US" sz="1400" b="1" i="1" dirty="0" smtClean="0">
                          <a:latin typeface="Arial Narrow" panose="020B0606020202030204" pitchFamily="34" charset="0"/>
                        </a:rPr>
                        <a:t>Other</a:t>
                      </a:r>
                      <a:r>
                        <a:rPr lang="en-US" sz="1400" b="1" i="1" baseline="0" dirty="0" smtClean="0">
                          <a:latin typeface="Arial Narrow" panose="020B0606020202030204" pitchFamily="34" charset="0"/>
                        </a:rPr>
                        <a:t> cross-cutting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i="1" dirty="0" smtClean="0">
                          <a:latin typeface="Arial Narrow" panose="020B0606020202030204" pitchFamily="34" charset="0"/>
                        </a:rPr>
                        <a:t>SALN, FOI Program</a:t>
                      </a:r>
                      <a:endParaRPr lang="en-GB" sz="1100" i="1" dirty="0" smtClean="0">
                        <a:latin typeface="Arial Narrow" panose="020B0606020202030204" pitchFamily="34" charset="0"/>
                      </a:endParaRPr>
                    </a:p>
                  </a:txBody>
                  <a:tcPr marT="45721" marB="45721">
                    <a:solidFill>
                      <a:schemeClr val="bg1">
                        <a:lumMod val="95000"/>
                      </a:schemeClr>
                    </a:solidFill>
                  </a:tcPr>
                </a:tc>
              </a:tr>
              <a:tr h="220041">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i="1" dirty="0" smtClean="0">
                        <a:solidFill>
                          <a:srgbClr val="FF0000"/>
                        </a:solidFill>
                        <a:latin typeface="Arial Narrow" panose="020B0606020202030204" pitchFamily="34" charset="0"/>
                      </a:endParaRPr>
                    </a:p>
                    <a:p>
                      <a:pPr>
                        <a:buFont typeface="Wingdings" panose="05000000000000000000" pitchFamily="2" charset="2"/>
                        <a:buChar char="ü"/>
                        <a:defRPr/>
                      </a:pPr>
                      <a:r>
                        <a:rPr lang="en-US" sz="1100" b="1" i="1" dirty="0" smtClean="0">
                          <a:latin typeface="Arial Narrow" panose="020B0606020202030204" pitchFamily="34" charset="0"/>
                          <a:cs typeface="Arial" panose="020B0604020202020204" pitchFamily="34" charset="0"/>
                        </a:rPr>
                        <a:t>Satisfy </a:t>
                      </a:r>
                      <a:r>
                        <a:rPr lang="en-US" sz="1100" i="1" dirty="0" smtClean="0">
                          <a:latin typeface="Arial Narrow" panose="020B0606020202030204" pitchFamily="34" charset="0"/>
                          <a:cs typeface="Arial" panose="020B0604020202020204" pitchFamily="34" charset="0"/>
                        </a:rPr>
                        <a:t>100% of the Good Governance Conditions (GGCs).</a:t>
                      </a:r>
                    </a:p>
                    <a:p>
                      <a:pPr>
                        <a:buFont typeface="Wingdings" panose="05000000000000000000" pitchFamily="2" charset="2"/>
                        <a:buNone/>
                        <a:defRPr/>
                      </a:pPr>
                      <a:endParaRPr lang="en-US" sz="1100" i="1" dirty="0" smtClean="0">
                        <a:latin typeface="Arial Narrow" panose="020B0606020202030204" pitchFamily="34" charset="0"/>
                        <a:cs typeface="Arial" panose="020B0604020202020204" pitchFamily="34" charset="0"/>
                      </a:endParaRPr>
                    </a:p>
                    <a:p>
                      <a:pPr>
                        <a:buFont typeface="Wingdings" panose="05000000000000000000" pitchFamily="2" charset="2"/>
                        <a:buChar char="ü"/>
                        <a:defRPr/>
                      </a:pPr>
                      <a:r>
                        <a:rPr lang="en-US" sz="1100" b="1" i="1" dirty="0" smtClean="0">
                          <a:latin typeface="Arial Narrow" panose="020B0606020202030204" pitchFamily="34" charset="0"/>
                          <a:cs typeface="Arial" panose="020B0604020202020204" pitchFamily="34" charset="0"/>
                        </a:rPr>
                        <a:t>Achieve</a:t>
                      </a:r>
                      <a:r>
                        <a:rPr lang="en-US" sz="1100" i="1" dirty="0" smtClean="0">
                          <a:latin typeface="Arial Narrow" panose="020B0606020202030204" pitchFamily="34" charset="0"/>
                          <a:cs typeface="Arial" panose="020B0604020202020204" pitchFamily="34" charset="0"/>
                        </a:rPr>
                        <a:t> each of the Performance Targets - Physical Targets, STO, and GASS requirements.</a:t>
                      </a:r>
                    </a:p>
                    <a:p>
                      <a:pPr>
                        <a:buFont typeface="Wingdings" panose="05000000000000000000" pitchFamily="2" charset="2"/>
                        <a:buNone/>
                        <a:defRPr/>
                      </a:pPr>
                      <a:endParaRPr lang="en-US" sz="1100" i="1" dirty="0" smtClean="0">
                        <a:latin typeface="Arial Narrow" panose="020B0606020202030204" pitchFamily="34" charset="0"/>
                        <a:cs typeface="Arial" panose="020B0604020202020204" pitchFamily="34" charset="0"/>
                      </a:endParaRPr>
                    </a:p>
                    <a:p>
                      <a:pPr>
                        <a:buFont typeface="Wingdings" panose="05000000000000000000" pitchFamily="2" charset="2"/>
                        <a:buChar char="ü"/>
                        <a:defRPr/>
                      </a:pPr>
                      <a:r>
                        <a:rPr lang="en-US" sz="1100" b="1" i="1" dirty="0" smtClean="0">
                          <a:latin typeface="Arial Narrow" panose="020B0606020202030204" pitchFamily="34" charset="0"/>
                          <a:cs typeface="Arial" panose="020B0604020202020204" pitchFamily="34" charset="0"/>
                        </a:rPr>
                        <a:t>Performance rating </a:t>
                      </a:r>
                      <a:r>
                        <a:rPr lang="en-US" sz="1100" i="1" dirty="0" smtClean="0">
                          <a:latin typeface="Arial Narrow" panose="020B0606020202030204" pitchFamily="34" charset="0"/>
                          <a:cs typeface="Arial" panose="020B0604020202020204" pitchFamily="34" charset="0"/>
                        </a:rPr>
                        <a:t>of employees and CES positions.</a:t>
                      </a:r>
                    </a:p>
                  </a:txBody>
                  <a:tcPr marT="45721" marB="45721">
                    <a:solidFill>
                      <a:schemeClr val="bg1">
                        <a:lumMod val="95000"/>
                      </a:schemeClr>
                    </a:solidFill>
                  </a:tcPr>
                </a:tc>
                <a:tc vMerge="1">
                  <a:txBody>
                    <a:bodyPr/>
                    <a:lstStyle/>
                    <a:p>
                      <a:endParaRPr lang="en-GB"/>
                    </a:p>
                  </a:txBody>
                  <a:tcPr/>
                </a:tc>
              </a:tr>
              <a:tr h="1489195">
                <a:tc vMerge="1">
                  <a:txBody>
                    <a:bodyPr/>
                    <a:lstStyle/>
                    <a:p>
                      <a:pPr algn="r"/>
                      <a:endParaRPr lang="en-GB" sz="1400" b="1" dirty="0">
                        <a:latin typeface="Arial Narrow" panose="020B0606020202030204" pitchFamily="34" charset="0"/>
                      </a:endParaRPr>
                    </a:p>
                  </a:txBody>
                  <a:tcPr marT="45721" marB="45721">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smtClean="0">
                          <a:latin typeface="Arial Narrow" panose="020B0606020202030204" pitchFamily="34" charset="0"/>
                        </a:rPr>
                        <a:t>Performance</a:t>
                      </a:r>
                      <a:r>
                        <a:rPr lang="en-US" sz="1400" b="1" i="1" baseline="0" dirty="0" smtClean="0">
                          <a:latin typeface="Arial Narrow" panose="020B0606020202030204" pitchFamily="34" charset="0"/>
                        </a:rPr>
                        <a:t> Targets</a:t>
                      </a:r>
                    </a:p>
                    <a:p>
                      <a:pPr algn="l"/>
                      <a:r>
                        <a:rPr lang="en-US" sz="1100" b="1" i="1" dirty="0" smtClean="0">
                          <a:latin typeface="Arial Narrow" panose="020B0606020202030204" pitchFamily="34" charset="0"/>
                        </a:rPr>
                        <a:t>NGAs</a:t>
                      </a:r>
                      <a:r>
                        <a:rPr lang="en-US" sz="1100" b="1" i="1" baseline="0" dirty="0" smtClean="0">
                          <a:latin typeface="Arial Narrow" panose="020B0606020202030204" pitchFamily="34" charset="0"/>
                        </a:rPr>
                        <a:t> - </a:t>
                      </a:r>
                      <a:r>
                        <a:rPr lang="en-US" sz="1100" i="1" dirty="0" smtClean="0">
                          <a:latin typeface="Arial Narrow" panose="020B0606020202030204" pitchFamily="34" charset="0"/>
                        </a:rPr>
                        <a:t>Streamlining</a:t>
                      </a:r>
                      <a:r>
                        <a:rPr lang="en-US" sz="1100" i="1" baseline="0" dirty="0" smtClean="0">
                          <a:latin typeface="Arial Narrow" panose="020B0606020202030204" pitchFamily="34" charset="0"/>
                        </a:rPr>
                        <a:t> and process improvement; client satisfaction</a:t>
                      </a:r>
                    </a:p>
                    <a:p>
                      <a:pPr algn="l"/>
                      <a:endParaRPr lang="en-US" sz="1100" i="1" baseline="0" dirty="0" smtClean="0">
                        <a:latin typeface="Arial Narrow" panose="020B0606020202030204" pitchFamily="34" charset="0"/>
                      </a:endParaRPr>
                    </a:p>
                    <a:p>
                      <a:pPr algn="l"/>
                      <a:r>
                        <a:rPr lang="en-US" sz="1100" b="1" i="1" baseline="0" dirty="0" smtClean="0">
                          <a:latin typeface="Arial Narrow" panose="020B0606020202030204" pitchFamily="34" charset="0"/>
                        </a:rPr>
                        <a:t>SUCs - </a:t>
                      </a:r>
                      <a:r>
                        <a:rPr lang="en-US" sz="1100" i="1" baseline="0" dirty="0" smtClean="0">
                          <a:latin typeface="Arial Narrow" panose="020B0606020202030204" pitchFamily="34" charset="0"/>
                        </a:rPr>
                        <a:t>GAA approved performance targets</a:t>
                      </a:r>
                    </a:p>
                    <a:p>
                      <a:pPr algn="l"/>
                      <a:endParaRPr lang="en-US" sz="1100" i="1" baseline="0" dirty="0" smtClean="0">
                        <a:latin typeface="Arial Narrow" panose="020B0606020202030204" pitchFamily="34" charset="0"/>
                      </a:endParaRPr>
                    </a:p>
                    <a:p>
                      <a:pPr algn="l"/>
                      <a:r>
                        <a:rPr lang="en-US" sz="1100" b="1" i="1" baseline="0" dirty="0" smtClean="0">
                          <a:latin typeface="Arial Narrow" panose="020B0606020202030204" pitchFamily="34" charset="0"/>
                        </a:rPr>
                        <a:t>GOCCs, LWDs, LGUs - </a:t>
                      </a:r>
                      <a:r>
                        <a:rPr lang="en-PH" altLang="en-US" sz="1100" i="1" dirty="0" smtClean="0">
                          <a:latin typeface="Arial Narrow" pitchFamily="34" charset="0"/>
                        </a:rPr>
                        <a:t>Performance Scorecard and/or</a:t>
                      </a:r>
                      <a:r>
                        <a:rPr lang="en-PH" altLang="en-US" sz="1100" i="1" baseline="0" dirty="0" smtClean="0">
                          <a:latin typeface="Arial Narrow" pitchFamily="34" charset="0"/>
                        </a:rPr>
                        <a:t> </a:t>
                      </a:r>
                      <a:r>
                        <a:rPr lang="en-PH" altLang="en-US" sz="1100" i="1" dirty="0" smtClean="0">
                          <a:latin typeface="Arial Narrow" pitchFamily="34" charset="0"/>
                        </a:rPr>
                        <a:t>eligibility criteria specified by the GCG, LWUA,</a:t>
                      </a:r>
                      <a:r>
                        <a:rPr lang="en-PH" altLang="en-US" sz="1100" i="1" baseline="0" dirty="0" smtClean="0">
                          <a:latin typeface="Arial Narrow" pitchFamily="34" charset="0"/>
                        </a:rPr>
                        <a:t> and DILG.</a:t>
                      </a:r>
                      <a:endParaRPr lang="en-US" sz="1100" b="1" i="1" baseline="0" dirty="0" smtClean="0">
                        <a:latin typeface="Arial Narrow" panose="020B0606020202030204" pitchFamily="34" charset="0"/>
                      </a:endParaRPr>
                    </a:p>
                  </a:txBody>
                  <a:tcPr marT="45721" marB="45721">
                    <a:solidFill>
                      <a:schemeClr val="bg1">
                        <a:lumMod val="95000"/>
                      </a:schemeClr>
                    </a:solidFill>
                  </a:tcPr>
                </a:tc>
              </a:tr>
            </a:tbl>
          </a:graphicData>
        </a:graphic>
      </p:graphicFrame>
      <p:sp>
        <p:nvSpPr>
          <p:cNvPr id="5" name="Rectangle 4"/>
          <p:cNvSpPr/>
          <p:nvPr/>
        </p:nvSpPr>
        <p:spPr>
          <a:xfrm>
            <a:off x="3000" y="37125"/>
            <a:ext cx="9169800" cy="523220"/>
          </a:xfrm>
          <a:prstGeom prst="rect">
            <a:avLst/>
          </a:prstGeom>
        </p:spPr>
        <p:txBody>
          <a:bodyPr wrap="square">
            <a:spAutoFit/>
          </a:bodyPr>
          <a:lstStyle/>
          <a:p>
            <a:pPr algn="ctr"/>
            <a:r>
              <a:rPr lang="en-US" sz="2800" b="1" dirty="0" smtClean="0">
                <a:solidFill>
                  <a:schemeClr val="tx1">
                    <a:lumMod val="65000"/>
                    <a:lumOff val="35000"/>
                  </a:schemeClr>
                </a:solidFill>
                <a:latin typeface="Arial" panose="020B0604020202020204" pitchFamily="34" charset="0"/>
                <a:cs typeface="Arial" panose="020B0604020202020204" pitchFamily="34" charset="0"/>
              </a:rPr>
              <a:t>Summary of FY 2019 Conditions/Requirements</a:t>
            </a:r>
            <a:endParaRPr lang="en-GB" sz="28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6107671" y="2357016"/>
            <a:ext cx="2438400" cy="1091763"/>
            <a:chOff x="6005835" y="2320396"/>
            <a:chExt cx="2438400" cy="1091763"/>
          </a:xfrm>
        </p:grpSpPr>
        <p:pic>
          <p:nvPicPr>
            <p:cNvPr id="3075"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05835" y="2495550"/>
              <a:ext cx="2438400" cy="916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6044070" y="2320396"/>
              <a:ext cx="23622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Ranking of Delivery Units</a:t>
              </a:r>
              <a:endParaRPr lang="en-GB" sz="1000" b="1" dirty="0">
                <a:latin typeface="Arial" panose="020B0604020202020204" pitchFamily="34" charset="0"/>
                <a:cs typeface="Arial" panose="020B0604020202020204" pitchFamily="34" charset="0"/>
              </a:endParaRPr>
            </a:p>
          </p:txBody>
        </p:sp>
      </p:grpSp>
      <p:grpSp>
        <p:nvGrpSpPr>
          <p:cNvPr id="3" name="Group 2"/>
          <p:cNvGrpSpPr/>
          <p:nvPr/>
        </p:nvGrpSpPr>
        <p:grpSpPr>
          <a:xfrm>
            <a:off x="5892600" y="642450"/>
            <a:ext cx="2842472" cy="1632797"/>
            <a:chOff x="5749666" y="687599"/>
            <a:chExt cx="2842472" cy="1632797"/>
          </a:xfrm>
        </p:grpSpPr>
        <p:pic>
          <p:nvPicPr>
            <p:cNvPr id="307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919118" y="913871"/>
              <a:ext cx="2503568"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749666" y="687599"/>
              <a:ext cx="2842472"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Pro-rata Scheme for Individual Eligibility</a:t>
              </a:r>
              <a:endParaRPr lang="en-GB" sz="1000" b="1" dirty="0">
                <a:latin typeface="Arial" panose="020B0604020202020204" pitchFamily="34" charset="0"/>
                <a:cs typeface="Arial" panose="020B0604020202020204" pitchFamily="34" charset="0"/>
              </a:endParaRPr>
            </a:p>
          </p:txBody>
        </p:sp>
      </p:grpSp>
      <p:grpSp>
        <p:nvGrpSpPr>
          <p:cNvPr id="9" name="Group 8"/>
          <p:cNvGrpSpPr/>
          <p:nvPr/>
        </p:nvGrpSpPr>
        <p:grpSpPr>
          <a:xfrm>
            <a:off x="6107670" y="3537012"/>
            <a:ext cx="2457949" cy="1165627"/>
            <a:chOff x="6015686" y="3715769"/>
            <a:chExt cx="2457949" cy="1165627"/>
          </a:xfrm>
        </p:grpSpPr>
        <p:pic>
          <p:nvPicPr>
            <p:cNvPr id="3076" name="Picture 4"/>
            <p:cNvPicPr>
              <a:picLocks noChangeAspect="1" noChangeArrowheads="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15686" y="3884771"/>
              <a:ext cx="2457949" cy="99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6046752" y="3715769"/>
              <a:ext cx="2362200" cy="246221"/>
            </a:xfrm>
            <a:prstGeom prst="rect">
              <a:avLst/>
            </a:prstGeom>
          </p:spPr>
          <p:txBody>
            <a:bodyPr wrap="square">
              <a:spAutoFit/>
            </a:bodyPr>
            <a:lstStyle/>
            <a:p>
              <a:pPr algn="ctr"/>
              <a:r>
                <a:rPr lang="en-US" sz="1000" b="1" dirty="0" smtClean="0">
                  <a:latin typeface="Arial" panose="020B0604020202020204" pitchFamily="34" charset="0"/>
                  <a:cs typeface="Arial" panose="020B0604020202020204" pitchFamily="34" charset="0"/>
                </a:rPr>
                <a:t>Rates of PBB</a:t>
              </a:r>
              <a:endParaRPr lang="en-GB" sz="1000" b="1" dirty="0">
                <a:latin typeface="Arial" panose="020B0604020202020204" pitchFamily="34" charset="0"/>
                <a:cs typeface="Arial" panose="020B0604020202020204" pitchFamily="34" charset="0"/>
              </a:endParaRPr>
            </a:p>
          </p:txBody>
        </p:sp>
      </p:grpSp>
      <p:sp>
        <p:nvSpPr>
          <p:cNvPr id="18" name="Rectangle 17"/>
          <p:cNvSpPr/>
          <p:nvPr/>
        </p:nvSpPr>
        <p:spPr>
          <a:xfrm>
            <a:off x="228600" y="2764399"/>
            <a:ext cx="2209800" cy="276999"/>
          </a:xfrm>
          <a:prstGeom prst="rect">
            <a:avLst/>
          </a:prstGeom>
          <a:solidFill>
            <a:schemeClr val="tx1">
              <a:lumMod val="75000"/>
              <a:lumOff val="25000"/>
            </a:schemeClr>
          </a:solidFill>
        </p:spPr>
        <p:txBody>
          <a:bodyPr wrap="square">
            <a:spAutoFit/>
          </a:bodyPr>
          <a:lstStyle/>
          <a:p>
            <a:pPr algn="ctr"/>
            <a:r>
              <a:rPr lang="en-US" sz="1200" b="1" dirty="0" smtClean="0">
                <a:solidFill>
                  <a:schemeClr val="bg1"/>
                </a:solidFill>
                <a:latin typeface="Arial Narrow" panose="020B0606020202030204" pitchFamily="34" charset="0"/>
                <a:cs typeface="Arial" panose="020B0604020202020204" pitchFamily="34" charset="0"/>
              </a:rPr>
              <a:t>Eligibility Criteria</a:t>
            </a:r>
            <a:endParaRPr lang="en-GB" sz="1200" b="1"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6850620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09550"/>
            <a:ext cx="6400800" cy="4431983"/>
          </a:xfrm>
          <a:prstGeom prst="rect">
            <a:avLst/>
          </a:prstGeom>
          <a:noFill/>
        </p:spPr>
        <p:txBody>
          <a:bodyPr wrap="square" rtlCol="0">
            <a:spAutoFit/>
          </a:bodyPr>
          <a:lstStyle/>
          <a:p>
            <a:r>
              <a:rPr lang="en-US" sz="3600" b="1" dirty="0" smtClean="0">
                <a:solidFill>
                  <a:schemeClr val="tx1">
                    <a:lumMod val="75000"/>
                    <a:lumOff val="25000"/>
                  </a:schemeClr>
                </a:solidFill>
                <a:latin typeface="Arial" panose="020B0604020202020204" pitchFamily="34" charset="0"/>
                <a:cs typeface="Arial" panose="020B0604020202020204" pitchFamily="34" charset="0"/>
              </a:rPr>
              <a:t>Programme</a:t>
            </a:r>
          </a:p>
          <a:p>
            <a:endParaRPr lang="en-US" sz="3000" b="1" dirty="0">
              <a:solidFill>
                <a:schemeClr val="tx2">
                  <a:lumMod val="75000"/>
                </a:schemeClr>
              </a:solidFill>
              <a:latin typeface="Arial" panose="020B0604020202020204" pitchFamily="34" charset="0"/>
              <a:cs typeface="Arial" panose="020B0604020202020204" pitchFamily="34" charset="0"/>
            </a:endParaRPr>
          </a:p>
          <a:p>
            <a:pPr marL="857250" indent="-857250">
              <a:buAutoNum type="romanUcPeriod"/>
            </a:pPr>
            <a:r>
              <a:rPr lang="en-US" sz="3000" dirty="0" smtClean="0">
                <a:latin typeface="Arial" panose="020B0604020202020204" pitchFamily="34" charset="0"/>
                <a:cs typeface="Arial" panose="020B0604020202020204" pitchFamily="34" charset="0"/>
              </a:rPr>
              <a:t>Introduction </a:t>
            </a:r>
          </a:p>
          <a:p>
            <a:pPr marL="857250" indent="-857250">
              <a:buAutoNum type="romanUcPeriod"/>
            </a:pPr>
            <a:r>
              <a:rPr lang="en-US" sz="3000" dirty="0" smtClean="0">
                <a:latin typeface="Arial" panose="020B0604020202020204" pitchFamily="34" charset="0"/>
                <a:cs typeface="Arial" panose="020B0604020202020204" pitchFamily="34" charset="0"/>
              </a:rPr>
              <a:t>Sharing activity</a:t>
            </a:r>
          </a:p>
          <a:p>
            <a:pPr marL="857250" indent="-857250">
              <a:buAutoNum type="romanUcPeriod"/>
            </a:pPr>
            <a:r>
              <a:rPr lang="en-US" sz="3000" dirty="0" smtClean="0">
                <a:latin typeface="Arial" panose="020B0604020202020204" pitchFamily="34" charset="0"/>
                <a:cs typeface="Arial" panose="020B0604020202020204" pitchFamily="34" charset="0"/>
              </a:rPr>
              <a:t>Status of FY 2018</a:t>
            </a:r>
          </a:p>
          <a:p>
            <a:pPr marL="857250" indent="-857250">
              <a:buAutoNum type="romanUcPeriod"/>
            </a:pPr>
            <a:r>
              <a:rPr lang="en-US" sz="3000" dirty="0" smtClean="0">
                <a:latin typeface="Arial" panose="020B0604020202020204" pitchFamily="34" charset="0"/>
                <a:cs typeface="Arial" panose="020B0604020202020204" pitchFamily="34" charset="0"/>
              </a:rPr>
              <a:t>FY 2019 PBB Guidelines</a:t>
            </a:r>
          </a:p>
          <a:p>
            <a:pPr marL="857250" indent="-857250">
              <a:buAutoNum type="romanUcPeriod"/>
            </a:pPr>
            <a:r>
              <a:rPr lang="en-US" sz="3000" dirty="0" smtClean="0">
                <a:latin typeface="Arial" panose="020B0604020202020204" pitchFamily="34" charset="0"/>
                <a:cs typeface="Arial" panose="020B0604020202020204" pitchFamily="34" charset="0"/>
              </a:rPr>
              <a:t>Reminders</a:t>
            </a:r>
          </a:p>
          <a:p>
            <a:pPr marL="857250" indent="-857250">
              <a:buAutoNum type="romanUcPeriod"/>
            </a:pPr>
            <a:r>
              <a:rPr lang="en-US" sz="3000" dirty="0" smtClean="0">
                <a:latin typeface="Arial" panose="020B0604020202020204" pitchFamily="34" charset="0"/>
                <a:cs typeface="Arial" panose="020B0604020202020204" pitchFamily="34" charset="0"/>
              </a:rPr>
              <a:t>Open forum</a:t>
            </a:r>
          </a:p>
          <a:p>
            <a:pPr marL="857250" indent="-857250">
              <a:buAutoNum type="romanUcPeriod"/>
            </a:pPr>
            <a:endParaRPr lang="en-GB" sz="3600" dirty="0">
              <a:latin typeface="Arial" panose="020B0604020202020204" pitchFamily="34" charset="0"/>
              <a:cs typeface="Arial" panose="020B0604020202020204" pitchFamily="34" charset="0"/>
            </a:endParaRPr>
          </a:p>
        </p:txBody>
      </p:sp>
      <p:grpSp>
        <p:nvGrpSpPr>
          <p:cNvPr id="4" name="Group 3"/>
          <p:cNvGrpSpPr/>
          <p:nvPr/>
        </p:nvGrpSpPr>
        <p:grpSpPr>
          <a:xfrm>
            <a:off x="8602033" y="1284898"/>
            <a:ext cx="541967" cy="2667000"/>
            <a:chOff x="8610602" y="1047750"/>
            <a:chExt cx="541967" cy="2667000"/>
          </a:xfrm>
        </p:grpSpPr>
        <p:sp>
          <p:nvSpPr>
            <p:cNvPr id="5" name="Isosceles Triangle 4"/>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 name="Isosceles Triangle 5"/>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8598538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97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3175"/>
            <a:ext cx="5943600" cy="646331"/>
          </a:xfrm>
          <a:prstGeom prst="rect">
            <a:avLst/>
          </a:prstGeom>
        </p:spPr>
        <p:txBody>
          <a:bodyPr wrap="square">
            <a:spAutoFit/>
          </a:bodyPr>
          <a:lstStyle/>
          <a:p>
            <a:r>
              <a:rPr lang="en-US" sz="3600" b="1" dirty="0" smtClean="0">
                <a:solidFill>
                  <a:schemeClr val="tx1">
                    <a:lumMod val="65000"/>
                    <a:lumOff val="35000"/>
                  </a:schemeClr>
                </a:solidFill>
                <a:latin typeface="Arial" panose="020B0604020202020204" pitchFamily="34" charset="0"/>
                <a:cs typeface="Arial" panose="020B0604020202020204" pitchFamily="34" charset="0"/>
              </a:rPr>
              <a:t>Dates to Remember</a:t>
            </a:r>
            <a:endParaRPr lang="en-GB" sz="3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Rectangle 8"/>
          <p:cNvSpPr/>
          <p:nvPr/>
        </p:nvSpPr>
        <p:spPr>
          <a:xfrm>
            <a:off x="0" y="606788"/>
            <a:ext cx="4953000" cy="338554"/>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b="1" dirty="0" smtClean="0">
                <a:latin typeface="Arial" panose="020B0604020202020204" pitchFamily="34" charset="0"/>
                <a:cs typeface="Arial" panose="020B0604020202020204" pitchFamily="34" charset="0"/>
              </a:rPr>
              <a:t>2019</a:t>
            </a:r>
            <a:endParaRPr lang="en-GB" sz="1600" b="1" dirty="0">
              <a:latin typeface="Arial" panose="020B0604020202020204" pitchFamily="34" charset="0"/>
              <a:cs typeface="Arial" panose="020B0604020202020204" pitchFamily="34" charset="0"/>
            </a:endParaRPr>
          </a:p>
        </p:txBody>
      </p:sp>
      <p:pic>
        <p:nvPicPr>
          <p:cNvPr id="12290" name="Picture 2" descr="Image result for calendar image"/>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4149" t="15092" r="23861" b="20605"/>
          <a:stretch/>
        </p:blipFill>
        <p:spPr bwMode="auto">
          <a:xfrm rot="669188">
            <a:off x="7171085" y="166614"/>
            <a:ext cx="1647601" cy="16848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0" y="949396"/>
            <a:ext cx="2884200" cy="3508653"/>
          </a:xfrm>
          <a:prstGeom prst="rect">
            <a:avLst/>
          </a:prstGeom>
          <a:noFill/>
        </p:spPr>
        <p:txBody>
          <a:bodyPr wrap="square" rtlCol="0">
            <a:spAutoFit/>
          </a:bodyPr>
          <a:lstStyle/>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MARCH</a:t>
            </a:r>
          </a:p>
          <a:p>
            <a:r>
              <a:rPr lang="en-US" sz="1200" b="1" dirty="0" smtClean="0">
                <a:solidFill>
                  <a:srgbClr val="C00000"/>
                </a:solidFill>
                <a:latin typeface="Arial Narrow" panose="020B0606020202030204" pitchFamily="34" charset="0"/>
                <a:cs typeface="Arial" panose="020B0604020202020204" pitchFamily="34" charset="0"/>
              </a:rPr>
              <a:t>30 – </a:t>
            </a:r>
            <a:r>
              <a:rPr lang="en-US" sz="1200" dirty="0" smtClean="0">
                <a:latin typeface="Arial Narrow" panose="020B0606020202030204" pitchFamily="34" charset="0"/>
                <a:cs typeface="Arial" panose="020B0604020202020204" pitchFamily="34" charset="0"/>
              </a:rPr>
              <a:t>COA Financial Reports (</a:t>
            </a:r>
            <a:r>
              <a:rPr lang="en-US" sz="1200" i="1" dirty="0" smtClean="0">
                <a:latin typeface="Arial Narrow" panose="020B0606020202030204" pitchFamily="34" charset="0"/>
                <a:cs typeface="Arial" panose="020B0604020202020204" pitchFamily="34" charset="0"/>
              </a:rPr>
              <a:t>small agencies</a:t>
            </a:r>
            <a:r>
              <a:rPr lang="en-US" sz="1200" dirty="0" smtClean="0">
                <a:latin typeface="Arial Narrow" panose="020B0606020202030204" pitchFamily="34" charset="0"/>
                <a:cs typeface="Arial" panose="020B0604020202020204" pitchFamily="34" charset="0"/>
              </a:rPr>
              <a:t>)</a:t>
            </a:r>
            <a:endParaRPr lang="en-US" sz="1200" dirty="0">
              <a:latin typeface="Arial Narrow" panose="020B0606020202030204" pitchFamily="34" charset="0"/>
              <a:cs typeface="Arial" panose="020B0604020202020204" pitchFamily="34" charset="0"/>
            </a:endParaRPr>
          </a:p>
          <a:p>
            <a:r>
              <a:rPr lang="en-US" sz="1200" b="1" dirty="0" smtClean="0">
                <a:solidFill>
                  <a:srgbClr val="C00000"/>
                </a:solidFill>
                <a:latin typeface="Arial Narrow" panose="020B0606020202030204" pitchFamily="34" charset="0"/>
                <a:cs typeface="Arial" panose="020B0604020202020204" pitchFamily="34" charset="0"/>
              </a:rPr>
              <a:t>31 – </a:t>
            </a:r>
            <a:r>
              <a:rPr lang="en-US" sz="1200" dirty="0" smtClean="0">
                <a:latin typeface="Arial Narrow" panose="020B0606020202030204" pitchFamily="34" charset="0"/>
                <a:cs typeface="Arial" panose="020B0604020202020204" pitchFamily="34" charset="0"/>
              </a:rPr>
              <a:t>FY 2019 APP-non CSE</a:t>
            </a:r>
          </a:p>
          <a:p>
            <a:r>
              <a:rPr lang="en-US" sz="1200" dirty="0" smtClean="0">
                <a:solidFill>
                  <a:srgbClr val="C00000"/>
                </a:solidFill>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Results of FY 2018 APCPI System</a:t>
            </a:r>
            <a:endParaRPr lang="en-US" sz="1600" dirty="0">
              <a:latin typeface="Arial Narrow" panose="020B0606020202030204" pitchFamily="34" charset="0"/>
              <a:cs typeface="Arial" panose="020B0604020202020204" pitchFamily="34" charset="0"/>
            </a:endParaRPr>
          </a:p>
          <a:p>
            <a:endParaRPr lang="en-US" sz="200" b="1" dirty="0">
              <a:solidFill>
                <a:schemeClr val="accent1">
                  <a:lumMod val="75000"/>
                </a:schemeClr>
              </a:solidFill>
              <a:latin typeface="Arial Narrow" panose="020B0606020202030204" pitchFamily="34" charset="0"/>
              <a:cs typeface="Arial" panose="020B0604020202020204" pitchFamily="34" charset="0"/>
            </a:endParaRPr>
          </a:p>
          <a:p>
            <a:endParaRPr lang="en-US" sz="2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200" b="1" dirty="0">
              <a:solidFill>
                <a:schemeClr val="accent1">
                  <a:lumMod val="75000"/>
                </a:schemeClr>
              </a:solidFill>
              <a:latin typeface="Arial Narrow" panose="020B0606020202030204" pitchFamily="34" charset="0"/>
              <a:cs typeface="Arial" panose="020B0604020202020204" pitchFamily="34" charset="0"/>
            </a:endParaRPr>
          </a:p>
          <a:p>
            <a:endParaRPr lang="en-US" sz="2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200" b="1" dirty="0">
              <a:solidFill>
                <a:schemeClr val="accent1">
                  <a:lumMod val="75000"/>
                </a:schemeClr>
              </a:solidFill>
              <a:latin typeface="Arial Narrow" panose="020B0606020202030204" pitchFamily="34" charset="0"/>
              <a:cs typeface="Arial" panose="020B0604020202020204" pitchFamily="34" charset="0"/>
            </a:endParaRPr>
          </a:p>
          <a:p>
            <a:endParaRPr lang="en-US" sz="200" b="1" dirty="0" smtClean="0">
              <a:solidFill>
                <a:schemeClr val="accent1">
                  <a:lumMod val="75000"/>
                </a:schemeClr>
              </a:solidFill>
              <a:latin typeface="Arial Narrow" panose="020B0606020202030204" pitchFamily="34" charset="0"/>
              <a:cs typeface="Arial" panose="020B0604020202020204" pitchFamily="34" charset="0"/>
            </a:endParaRPr>
          </a:p>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APRIL</a:t>
            </a:r>
            <a:endParaRPr lang="en-US" sz="1600" b="1" dirty="0">
              <a:solidFill>
                <a:schemeClr val="tx1">
                  <a:lumMod val="85000"/>
                  <a:lumOff val="15000"/>
                </a:schemeClr>
              </a:solidFill>
              <a:latin typeface="Arial Narrow" panose="020B0606020202030204" pitchFamily="34" charset="0"/>
              <a:cs typeface="Arial" panose="020B0604020202020204" pitchFamily="34" charset="0"/>
            </a:endParaRPr>
          </a:p>
          <a:p>
            <a:r>
              <a:rPr lang="en-US" sz="1200" b="1" dirty="0" smtClean="0">
                <a:solidFill>
                  <a:srgbClr val="C00000"/>
                </a:solidFill>
                <a:latin typeface="Arial Narrow" panose="020B0606020202030204" pitchFamily="34" charset="0"/>
                <a:cs typeface="Arial" panose="020B0604020202020204" pitchFamily="34" charset="0"/>
              </a:rPr>
              <a:t>30 – </a:t>
            </a:r>
            <a:r>
              <a:rPr lang="en-US" sz="1200" dirty="0" smtClean="0">
                <a:latin typeface="Arial Narrow" panose="020B0606020202030204" pitchFamily="34" charset="0"/>
                <a:cs typeface="Arial" panose="020B0604020202020204" pitchFamily="34" charset="0"/>
              </a:rPr>
              <a:t>Q1 BFARs</a:t>
            </a:r>
            <a:endParaRPr lang="en-US" sz="1200" dirty="0">
              <a:latin typeface="Arial Narrow" panose="020B0606020202030204" pitchFamily="34" charset="0"/>
              <a:cs typeface="Arial" panose="020B0604020202020204" pitchFamily="34" charset="0"/>
            </a:endParaRPr>
          </a:p>
          <a:p>
            <a:r>
              <a:rPr lang="en-US" sz="1200" b="1" dirty="0" smtClean="0">
                <a:solidFill>
                  <a:srgbClr val="C00000"/>
                </a:solidFill>
                <a:latin typeface="Arial Narrow" panose="020B0606020202030204" pitchFamily="34" charset="0"/>
                <a:cs typeface="Arial" panose="020B0604020202020204" pitchFamily="34" charset="0"/>
              </a:rPr>
              <a:t>30 </a:t>
            </a:r>
            <a:r>
              <a:rPr lang="en-US" sz="1200" b="1" dirty="0">
                <a:solidFill>
                  <a:srgbClr val="C00000"/>
                </a:solidFill>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COA Financial Reports </a:t>
            </a:r>
            <a:r>
              <a:rPr lang="en-US" sz="1200" dirty="0" smtClean="0">
                <a:latin typeface="Arial Narrow" panose="020B0606020202030204" pitchFamily="34" charset="0"/>
                <a:cs typeface="Arial" panose="020B0604020202020204" pitchFamily="34" charset="0"/>
              </a:rPr>
              <a:t>(</a:t>
            </a:r>
            <a:r>
              <a:rPr lang="en-US" sz="1200" i="1" dirty="0" smtClean="0">
                <a:latin typeface="Arial Narrow" panose="020B0606020202030204" pitchFamily="34" charset="0"/>
                <a:cs typeface="Arial" panose="020B0604020202020204" pitchFamily="34" charset="0"/>
              </a:rPr>
              <a:t>big agencies</a:t>
            </a:r>
            <a:r>
              <a:rPr lang="en-US" sz="1200" dirty="0" smtClean="0">
                <a:latin typeface="Arial Narrow" panose="020B0606020202030204" pitchFamily="34" charset="0"/>
                <a:cs typeface="Arial" panose="020B0604020202020204" pitchFamily="34" charset="0"/>
              </a:rPr>
              <a:t>)</a:t>
            </a:r>
            <a:endParaRPr lang="en-US" sz="1200" b="1" dirty="0" smtClean="0">
              <a:solidFill>
                <a:srgbClr val="C00000"/>
              </a:solidFill>
              <a:latin typeface="Arial Narrow" panose="020B0606020202030204" pitchFamily="34" charset="0"/>
              <a:cs typeface="Arial" panose="020B0604020202020204" pitchFamily="34" charset="0"/>
            </a:endParaRPr>
          </a:p>
          <a:p>
            <a:r>
              <a:rPr lang="en-US" sz="1200" dirty="0" smtClean="0">
                <a:latin typeface="Arial Narrow" panose="020B0606020202030204" pitchFamily="34" charset="0"/>
                <a:cs typeface="Arial" panose="020B0604020202020204" pitchFamily="34" charset="0"/>
              </a:rPr>
              <a:t>        SALN of employees</a:t>
            </a:r>
          </a:p>
          <a:p>
            <a:endParaRPr lang="en-US" sz="2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endParaRPr lang="en-US" sz="2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endParaRPr lang="en-US" sz="2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JULY</a:t>
            </a:r>
            <a:endParaRPr lang="en-US" sz="1600" b="1" dirty="0">
              <a:solidFill>
                <a:schemeClr val="tx1">
                  <a:lumMod val="85000"/>
                  <a:lumOff val="15000"/>
                </a:schemeClr>
              </a:solidFill>
              <a:latin typeface="Arial Narrow" panose="020B0606020202030204" pitchFamily="34" charset="0"/>
              <a:cs typeface="Arial" panose="020B0604020202020204" pitchFamily="34" charset="0"/>
            </a:endParaRPr>
          </a:p>
          <a:p>
            <a:r>
              <a:rPr lang="en-US" sz="1200" b="1" dirty="0" smtClean="0">
                <a:solidFill>
                  <a:srgbClr val="C00000"/>
                </a:solidFill>
                <a:latin typeface="Arial Narrow" panose="020B0606020202030204" pitchFamily="34" charset="0"/>
                <a:cs typeface="Arial" panose="020B0604020202020204" pitchFamily="34" charset="0"/>
              </a:rPr>
              <a:t>30 </a:t>
            </a:r>
            <a:r>
              <a:rPr lang="en-US" sz="1200" b="1" dirty="0">
                <a:solidFill>
                  <a:srgbClr val="C00000"/>
                </a:solidFill>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Q2 </a:t>
            </a:r>
            <a:r>
              <a:rPr lang="en-US" sz="1200" dirty="0">
                <a:latin typeface="Arial Narrow" panose="020B0606020202030204" pitchFamily="34" charset="0"/>
                <a:cs typeface="Arial" panose="020B0604020202020204" pitchFamily="34" charset="0"/>
              </a:rPr>
              <a:t>BFARs</a:t>
            </a:r>
          </a:p>
          <a:p>
            <a:endParaRPr lang="en-US" sz="2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endParaRPr lang="en-US" sz="2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endParaRPr lang="en-US" sz="2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endParaRPr lang="en-US" sz="2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SEPTEMBER</a:t>
            </a:r>
          </a:p>
          <a:p>
            <a:r>
              <a:rPr lang="en-US" sz="1200" b="1" dirty="0" smtClean="0">
                <a:solidFill>
                  <a:schemeClr val="accent5">
                    <a:lumMod val="50000"/>
                  </a:schemeClr>
                </a:solidFill>
                <a:latin typeface="Arial Narrow" panose="020B0606020202030204" pitchFamily="34" charset="0"/>
                <a:cs typeface="Arial" panose="020B0604020202020204" pitchFamily="34" charset="0"/>
              </a:rPr>
              <a:t>30 </a:t>
            </a:r>
            <a:r>
              <a:rPr lang="en-US" sz="1200" b="1" dirty="0">
                <a:solidFill>
                  <a:schemeClr val="accent5">
                    <a:lumMod val="50000"/>
                  </a:schemeClr>
                </a:solidFill>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Indicative FY 2020 APP-non CSE </a:t>
            </a:r>
            <a:endParaRPr lang="en-US" sz="1200" dirty="0">
              <a:latin typeface="Arial Narrow" panose="020B0606020202030204" pitchFamily="34" charset="0"/>
              <a:cs typeface="Arial" panose="020B0604020202020204" pitchFamily="34" charset="0"/>
            </a:endParaRPr>
          </a:p>
          <a:p>
            <a:endParaRPr lang="en-GB" sz="1600" dirty="0">
              <a:latin typeface="Arial Narrow" panose="020B0606020202030204" pitchFamily="34" charset="0"/>
              <a:cs typeface="Arial" panose="020B0604020202020204" pitchFamily="34" charset="0"/>
            </a:endParaRPr>
          </a:p>
        </p:txBody>
      </p:sp>
      <p:pic>
        <p:nvPicPr>
          <p:cNvPr id="12292" name="Picture 4" descr="Image result for calendar image"/>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9800" y="3240296"/>
            <a:ext cx="2389216" cy="19032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53379" y="688535"/>
            <a:ext cx="2705100" cy="4231928"/>
          </a:xfrm>
          <a:prstGeom prst="rect">
            <a:avLst/>
          </a:prstGeom>
          <a:noFill/>
        </p:spPr>
        <p:txBody>
          <a:bodyPr wrap="square" rtlCol="0">
            <a:spAutoFit/>
          </a:bodyPr>
          <a:lstStyle/>
          <a:p>
            <a:endParaRPr lang="en-US" sz="1600" b="1" dirty="0" smtClean="0">
              <a:solidFill>
                <a:schemeClr val="accent1">
                  <a:lumMod val="75000"/>
                </a:schemeClr>
              </a:solidFill>
              <a:latin typeface="Arial Narrow" panose="020B0606020202030204" pitchFamily="34" charset="0"/>
              <a:cs typeface="Arial" panose="020B0604020202020204" pitchFamily="34" charset="0"/>
            </a:endParaRPr>
          </a:p>
          <a:p>
            <a:r>
              <a:rPr lang="en-US" sz="1600" b="1" dirty="0">
                <a:solidFill>
                  <a:schemeClr val="tx1">
                    <a:lumMod val="85000"/>
                    <a:lumOff val="15000"/>
                  </a:schemeClr>
                </a:solidFill>
                <a:latin typeface="Arial Narrow" panose="020B0606020202030204" pitchFamily="34" charset="0"/>
                <a:cs typeface="Arial" panose="020B0604020202020204" pitchFamily="34" charset="0"/>
              </a:rPr>
              <a:t>OCTOBER</a:t>
            </a:r>
          </a:p>
          <a:p>
            <a:r>
              <a:rPr lang="en-US" sz="1200" b="1" dirty="0">
                <a:solidFill>
                  <a:schemeClr val="accent5">
                    <a:lumMod val="50000"/>
                  </a:schemeClr>
                </a:solidFill>
                <a:latin typeface="Arial Narrow" panose="020B0606020202030204" pitchFamily="34" charset="0"/>
                <a:cs typeface="Arial" panose="020B0604020202020204" pitchFamily="34" charset="0"/>
              </a:rPr>
              <a:t>01 – </a:t>
            </a:r>
            <a:r>
              <a:rPr lang="en-US" sz="1200" dirty="0">
                <a:latin typeface="Arial Narrow" panose="020B0606020202030204" pitchFamily="34" charset="0"/>
                <a:cs typeface="Arial" panose="020B0604020202020204" pitchFamily="34" charset="0"/>
              </a:rPr>
              <a:t>Transparency Seal</a:t>
            </a:r>
          </a:p>
          <a:p>
            <a:r>
              <a:rPr lang="en-US" sz="1200" dirty="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Agency </a:t>
            </a:r>
            <a:r>
              <a:rPr lang="en-US" sz="1200" dirty="0">
                <a:latin typeface="Arial Narrow" panose="020B0606020202030204" pitchFamily="34" charset="0"/>
                <a:cs typeface="Arial" panose="020B0604020202020204" pitchFamily="34" charset="0"/>
              </a:rPr>
              <a:t>SALN Review and </a:t>
            </a:r>
            <a:r>
              <a:rPr lang="en-US" sz="1200" dirty="0" smtClean="0">
                <a:latin typeface="Arial Narrow" panose="020B0606020202030204" pitchFamily="34" charset="0"/>
                <a:cs typeface="Arial" panose="020B0604020202020204" pitchFamily="34" charset="0"/>
              </a:rPr>
              <a:t>Compliance Procedure</a:t>
            </a:r>
            <a:endParaRPr lang="en-US" sz="1200" dirty="0">
              <a:latin typeface="Arial Narrow" panose="020B0606020202030204" pitchFamily="34" charset="0"/>
              <a:cs typeface="Arial" panose="020B0604020202020204" pitchFamily="34" charset="0"/>
            </a:endParaRPr>
          </a:p>
          <a:p>
            <a:r>
              <a:rPr lang="en-US" sz="1200" dirty="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System </a:t>
            </a:r>
            <a:r>
              <a:rPr lang="en-US" sz="1200" dirty="0">
                <a:latin typeface="Arial Narrow" panose="020B0606020202030204" pitchFamily="34" charset="0"/>
                <a:cs typeface="Arial" panose="020B0604020202020204" pitchFamily="34" charset="0"/>
              </a:rPr>
              <a:t>of Rating and Ranking</a:t>
            </a:r>
          </a:p>
          <a:p>
            <a:r>
              <a:rPr lang="en-US" sz="1200" b="1" dirty="0" smtClean="0">
                <a:solidFill>
                  <a:schemeClr val="accent5">
                    <a:lumMod val="50000"/>
                  </a:schemeClr>
                </a:solidFill>
                <a:latin typeface="Arial Narrow" panose="020B0606020202030204" pitchFamily="34" charset="0"/>
                <a:cs typeface="Arial" panose="020B0604020202020204" pitchFamily="34" charset="0"/>
              </a:rPr>
              <a:t>30 </a:t>
            </a:r>
            <a:r>
              <a:rPr lang="en-US" sz="1200" b="1" dirty="0">
                <a:solidFill>
                  <a:schemeClr val="accent5">
                    <a:lumMod val="50000"/>
                  </a:schemeClr>
                </a:solidFill>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Q3 BFARs</a:t>
            </a:r>
          </a:p>
          <a:p>
            <a:r>
              <a:rPr lang="en-US" sz="1200" b="1" dirty="0">
                <a:solidFill>
                  <a:schemeClr val="accent5">
                    <a:lumMod val="50000"/>
                  </a:schemeClr>
                </a:solidFill>
                <a:latin typeface="Arial Narrow" panose="020B0606020202030204" pitchFamily="34" charset="0"/>
                <a:cs typeface="Arial" panose="020B0604020202020204" pitchFamily="34" charset="0"/>
              </a:rPr>
              <a:t>31 – </a:t>
            </a:r>
            <a:r>
              <a:rPr lang="en-US" sz="1200" dirty="0">
                <a:latin typeface="Arial Narrow" panose="020B0606020202030204" pitchFamily="34" charset="0"/>
                <a:cs typeface="Arial" panose="020B0604020202020204" pitchFamily="34" charset="0"/>
              </a:rPr>
              <a:t>FY 2020 APP-CSE</a:t>
            </a: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NOVEMBER</a:t>
            </a:r>
          </a:p>
          <a:p>
            <a:r>
              <a:rPr lang="en-US" sz="1200" b="1" dirty="0" smtClean="0">
                <a:solidFill>
                  <a:schemeClr val="accent5">
                    <a:lumMod val="50000"/>
                  </a:schemeClr>
                </a:solidFill>
                <a:latin typeface="Arial Narrow" panose="020B0606020202030204" pitchFamily="34" charset="0"/>
                <a:cs typeface="Arial" panose="020B0604020202020204" pitchFamily="34" charset="0"/>
              </a:rPr>
              <a:t>30 – </a:t>
            </a:r>
            <a:r>
              <a:rPr lang="en-US" sz="1200" dirty="0" smtClean="0">
                <a:latin typeface="Arial Narrow" panose="020B0606020202030204" pitchFamily="34" charset="0"/>
                <a:cs typeface="Arial" panose="020B0604020202020204" pitchFamily="34" charset="0"/>
              </a:rPr>
              <a:t>People’s FOI Manual</a:t>
            </a:r>
          </a:p>
          <a:p>
            <a:endParaRPr lang="en-US" sz="100" dirty="0">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endParaRPr lang="en-US" sz="100" b="1" dirty="0">
              <a:solidFill>
                <a:schemeClr val="accent1">
                  <a:lumMod val="75000"/>
                </a:schemeClr>
              </a:solidFill>
              <a:latin typeface="Arial Narrow" panose="020B0606020202030204" pitchFamily="34" charset="0"/>
              <a:cs typeface="Arial" panose="020B0604020202020204" pitchFamily="34" charset="0"/>
            </a:endParaRPr>
          </a:p>
          <a:p>
            <a:endParaRPr lang="en-US" sz="100" b="1" dirty="0" smtClean="0">
              <a:solidFill>
                <a:schemeClr val="accent1">
                  <a:lumMod val="75000"/>
                </a:schemeClr>
              </a:solidFill>
              <a:latin typeface="Arial Narrow" panose="020B0606020202030204" pitchFamily="34" charset="0"/>
              <a:cs typeface="Arial" panose="020B0604020202020204" pitchFamily="34" charset="0"/>
            </a:endParaRPr>
          </a:p>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DECEMBER</a:t>
            </a:r>
            <a:endParaRPr lang="en-US" sz="1600" b="1" dirty="0">
              <a:solidFill>
                <a:schemeClr val="tx1">
                  <a:lumMod val="85000"/>
                  <a:lumOff val="15000"/>
                </a:schemeClr>
              </a:solidFill>
              <a:latin typeface="Arial Narrow" panose="020B0606020202030204" pitchFamily="34" charset="0"/>
              <a:cs typeface="Arial" panose="020B0604020202020204" pitchFamily="34" charset="0"/>
            </a:endParaRPr>
          </a:p>
          <a:p>
            <a:r>
              <a:rPr lang="en-US" sz="1200" b="1" dirty="0" smtClean="0">
                <a:solidFill>
                  <a:schemeClr val="accent5">
                    <a:lumMod val="50000"/>
                  </a:schemeClr>
                </a:solidFill>
                <a:latin typeface="Arial Narrow" panose="020B0606020202030204" pitchFamily="34" charset="0"/>
                <a:cs typeface="Arial" panose="020B0604020202020204" pitchFamily="34" charset="0"/>
              </a:rPr>
              <a:t>31 </a:t>
            </a:r>
            <a:r>
              <a:rPr lang="en-US" sz="1200" b="1" dirty="0">
                <a:solidFill>
                  <a:schemeClr val="accent5">
                    <a:lumMod val="50000"/>
                  </a:schemeClr>
                </a:solidFill>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Citizen’s/Service Charter CoC</a:t>
            </a:r>
          </a:p>
          <a:p>
            <a:r>
              <a:rPr lang="en-US" sz="1200" dirty="0" smtClean="0">
                <a:latin typeface="Arial Narrow" panose="020B0606020202030204" pitchFamily="34" charset="0"/>
                <a:cs typeface="Arial" panose="020B0604020202020204" pitchFamily="34" charset="0"/>
              </a:rPr>
              <a:t>        Sustained Compliance w/ Audit Findings</a:t>
            </a:r>
          </a:p>
          <a:p>
            <a:r>
              <a:rPr lang="en-US" sz="1200" dirty="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       QMS Certification</a:t>
            </a:r>
          </a:p>
          <a:p>
            <a:endParaRPr lang="en-US" sz="1600" dirty="0" smtClean="0">
              <a:latin typeface="Arial Narrow" panose="020B0606020202030204" pitchFamily="34" charset="0"/>
              <a:cs typeface="Arial" panose="020B0604020202020204" pitchFamily="34" charset="0"/>
            </a:endParaRPr>
          </a:p>
          <a:p>
            <a:endParaRPr lang="en-US" sz="1600" dirty="0" smtClean="0">
              <a:latin typeface="Arial Narrow" panose="020B0606020202030204" pitchFamily="34" charset="0"/>
              <a:cs typeface="Arial" panose="020B0604020202020204" pitchFamily="34" charset="0"/>
            </a:endParaRPr>
          </a:p>
          <a:p>
            <a:r>
              <a:rPr lang="en-US" dirty="0" smtClean="0">
                <a:latin typeface="Arial Narrow" panose="020B0606020202030204" pitchFamily="34" charset="0"/>
                <a:cs typeface="Arial" panose="020B0604020202020204" pitchFamily="34" charset="0"/>
              </a:rPr>
              <a:t>    </a:t>
            </a:r>
            <a:endParaRPr lang="en-US" dirty="0">
              <a:latin typeface="Arial Narrow" panose="020B0606020202030204" pitchFamily="34" charset="0"/>
              <a:cs typeface="Arial" panose="020B0604020202020204" pitchFamily="34" charset="0"/>
            </a:endParaRPr>
          </a:p>
          <a:p>
            <a:endParaRPr lang="en-GB" dirty="0">
              <a:latin typeface="Arial Narrow" panose="020B0606020202030204" pitchFamily="34" charset="0"/>
              <a:cs typeface="Arial" panose="020B0604020202020204" pitchFamily="34" charset="0"/>
            </a:endParaRPr>
          </a:p>
        </p:txBody>
      </p:sp>
      <p:sp>
        <p:nvSpPr>
          <p:cNvPr id="17" name="TextBox 16"/>
          <p:cNvSpPr txBox="1"/>
          <p:nvPr/>
        </p:nvSpPr>
        <p:spPr>
          <a:xfrm>
            <a:off x="5241737" y="945342"/>
            <a:ext cx="4054663" cy="4078039"/>
          </a:xfrm>
          <a:prstGeom prst="rect">
            <a:avLst/>
          </a:prstGeom>
          <a:noFill/>
        </p:spPr>
        <p:txBody>
          <a:bodyPr wrap="square" rtlCol="0">
            <a:spAutoFit/>
          </a:bodyPr>
          <a:lstStyle/>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JANUARY</a:t>
            </a:r>
          </a:p>
          <a:p>
            <a:r>
              <a:rPr lang="en-US" sz="1200" b="1" dirty="0" smtClean="0">
                <a:solidFill>
                  <a:schemeClr val="accent5">
                    <a:lumMod val="50000"/>
                  </a:schemeClr>
                </a:solidFill>
                <a:latin typeface="Arial Narrow" panose="020B0606020202030204" pitchFamily="34" charset="0"/>
                <a:cs typeface="Arial" panose="020B0604020202020204" pitchFamily="34" charset="0"/>
              </a:rPr>
              <a:t>30 </a:t>
            </a:r>
            <a:r>
              <a:rPr lang="en-US" sz="1200" b="1" dirty="0" smtClean="0">
                <a:solidFill>
                  <a:schemeClr val="accent5">
                    <a:lumMod val="50000"/>
                  </a:schemeClr>
                </a:solidFill>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Q4 BFARs</a:t>
            </a:r>
            <a:endParaRPr lang="en-US" sz="1200" dirty="0">
              <a:latin typeface="Arial Narrow" panose="020B0606020202030204" pitchFamily="34" charset="0"/>
              <a:cs typeface="Arial" panose="020B0604020202020204" pitchFamily="34" charset="0"/>
            </a:endParaRPr>
          </a:p>
          <a:p>
            <a:r>
              <a:rPr lang="en-US" sz="1200" b="1" dirty="0" smtClean="0">
                <a:solidFill>
                  <a:schemeClr val="accent5">
                    <a:lumMod val="50000"/>
                  </a:schemeClr>
                </a:solidFill>
                <a:latin typeface="Arial Narrow" panose="020B0606020202030204" pitchFamily="34" charset="0"/>
                <a:cs typeface="Arial" panose="020B0604020202020204" pitchFamily="34" charset="0"/>
              </a:rPr>
              <a:t>31 –</a:t>
            </a:r>
            <a:r>
              <a:rPr lang="en-US" sz="1200" dirty="0" smtClean="0">
                <a:solidFill>
                  <a:schemeClr val="accent5">
                    <a:lumMod val="50000"/>
                  </a:schemeClr>
                </a:solidFill>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PhilGEPS Posting</a:t>
            </a:r>
          </a:p>
          <a:p>
            <a:r>
              <a:rPr lang="en-US" sz="1200" dirty="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       Early Procurement Activities</a:t>
            </a:r>
          </a:p>
          <a:p>
            <a:r>
              <a:rPr lang="en-US" sz="1200" b="1" dirty="0">
                <a:solidFill>
                  <a:srgbClr val="C00000"/>
                </a:solidFill>
                <a:latin typeface="Arial Narrow" panose="020B0606020202030204" pitchFamily="34" charset="0"/>
                <a:cs typeface="Arial" panose="020B0604020202020204" pitchFamily="34" charset="0"/>
              </a:rPr>
              <a:t> </a:t>
            </a:r>
            <a:r>
              <a:rPr lang="en-US" sz="1200" b="1" dirty="0" smtClean="0">
                <a:solidFill>
                  <a:srgbClr val="C00000"/>
                </a:solidFill>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Agency Information Inventory</a:t>
            </a:r>
          </a:p>
          <a:p>
            <a:r>
              <a:rPr lang="en-US" sz="1200" dirty="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       2019 FOI Registry and FOI Summary Report</a:t>
            </a:r>
          </a:p>
          <a:p>
            <a:r>
              <a:rPr lang="en-US" sz="1200" dirty="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       Screenshot of agency’s home page</a:t>
            </a:r>
            <a:endParaRPr lang="en-US" sz="100" dirty="0" smtClean="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endParaRPr lang="en-US" sz="200" dirty="0">
              <a:latin typeface="Arial Narrow" panose="020B0606020202030204" pitchFamily="34" charset="0"/>
              <a:cs typeface="Arial" panose="020B0604020202020204" pitchFamily="34" charset="0"/>
            </a:endParaRPr>
          </a:p>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FEBRUARY</a:t>
            </a:r>
          </a:p>
          <a:p>
            <a:r>
              <a:rPr lang="en-US" sz="1200" b="1" dirty="0" smtClean="0">
                <a:solidFill>
                  <a:schemeClr val="accent5">
                    <a:lumMod val="50000"/>
                  </a:schemeClr>
                </a:solidFill>
                <a:latin typeface="Arial Narrow" panose="020B0606020202030204" pitchFamily="34" charset="0"/>
                <a:cs typeface="Arial" panose="020B0604020202020204" pitchFamily="34" charset="0"/>
              </a:rPr>
              <a:t>28</a:t>
            </a:r>
            <a:r>
              <a:rPr lang="en-US" sz="1050" b="1" dirty="0" smtClean="0">
                <a:solidFill>
                  <a:schemeClr val="accent5">
                    <a:lumMod val="50000"/>
                  </a:schemeClr>
                </a:solidFill>
                <a:latin typeface="Arial Narrow" panose="020B0606020202030204" pitchFamily="34" charset="0"/>
                <a:cs typeface="Arial" panose="020B0604020202020204" pitchFamily="34" charset="0"/>
              </a:rPr>
              <a:t> </a:t>
            </a:r>
            <a:r>
              <a:rPr lang="en-US" sz="1050" b="1" dirty="0">
                <a:solidFill>
                  <a:schemeClr val="accent5">
                    <a:lumMod val="50000"/>
                  </a:schemeClr>
                </a:solidFill>
                <a:latin typeface="Arial Narrow" panose="020B0606020202030204" pitchFamily="34" charset="0"/>
                <a:cs typeface="Arial" panose="020B0604020202020204" pitchFamily="34" charset="0"/>
              </a:rPr>
              <a:t>– </a:t>
            </a:r>
            <a:r>
              <a:rPr lang="en-US" sz="1200" b="1" i="1" dirty="0" smtClean="0">
                <a:latin typeface="Arial Narrow" panose="020B0606020202030204" pitchFamily="34" charset="0"/>
                <a:cs typeface="Arial" panose="020B0604020202020204" pitchFamily="34" charset="0"/>
              </a:rPr>
              <a:t>Small agencies:</a:t>
            </a:r>
          </a:p>
          <a:p>
            <a:r>
              <a:rPr lang="en-US" sz="1200" b="1" dirty="0">
                <a:solidFill>
                  <a:srgbClr val="C00000"/>
                </a:solidFill>
                <a:latin typeface="Arial Narrow" panose="020B0606020202030204" pitchFamily="34" charset="0"/>
                <a:cs typeface="Arial" panose="020B0604020202020204" pitchFamily="34" charset="0"/>
              </a:rPr>
              <a:t> </a:t>
            </a:r>
            <a:r>
              <a:rPr lang="en-US" sz="1200" b="1" dirty="0" smtClean="0">
                <a:solidFill>
                  <a:srgbClr val="C00000"/>
                </a:solidFill>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Streamlining and Process </a:t>
            </a:r>
            <a:r>
              <a:rPr lang="en-US" sz="1200" dirty="0" smtClean="0">
                <a:latin typeface="Arial Narrow" panose="020B0606020202030204" pitchFamily="34" charset="0"/>
                <a:cs typeface="Arial" panose="020B0604020202020204" pitchFamily="34" charset="0"/>
              </a:rPr>
              <a:t>Improvements, </a:t>
            </a:r>
            <a:r>
              <a:rPr lang="en-US" sz="1200" dirty="0">
                <a:latin typeface="Arial Narrow" panose="020B0606020202030204" pitchFamily="34" charset="0"/>
                <a:cs typeface="Arial" panose="020B0604020202020204" pitchFamily="34" charset="0"/>
              </a:rPr>
              <a:t>Citizen/Client Satisfaction, and Form 1.0 and PBB Evaluation Matrix</a:t>
            </a:r>
          </a:p>
          <a:p>
            <a:endParaRPr lang="en-US" sz="1200" dirty="0">
              <a:latin typeface="Arial Narrow" panose="020B0606020202030204" pitchFamily="34" charset="0"/>
              <a:cs typeface="Arial" panose="020B0604020202020204" pitchFamily="34" charset="0"/>
            </a:endParaRPr>
          </a:p>
          <a:p>
            <a:r>
              <a:rPr lang="en-US" sz="1200" b="1" dirty="0" smtClean="0">
                <a:latin typeface="Arial Narrow" panose="020B0606020202030204" pitchFamily="34" charset="0"/>
                <a:cs typeface="Arial" panose="020B0604020202020204" pitchFamily="34" charset="0"/>
              </a:rPr>
              <a:t>        S</a:t>
            </a:r>
            <a:r>
              <a:rPr lang="en-US" sz="1200" b="1" i="1" dirty="0" smtClean="0">
                <a:latin typeface="Arial Narrow" panose="020B0606020202030204" pitchFamily="34" charset="0"/>
                <a:cs typeface="Arial" panose="020B0604020202020204" pitchFamily="34" charset="0"/>
              </a:rPr>
              <a:t>UCs </a:t>
            </a:r>
            <a:r>
              <a:rPr lang="en-US" sz="1200" b="1" dirty="0" smtClean="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Physical targets</a:t>
            </a:r>
          </a:p>
          <a:p>
            <a:endParaRPr lang="en-US" sz="100" dirty="0">
              <a:latin typeface="Arial Narrow" panose="020B0606020202030204" pitchFamily="34" charset="0"/>
              <a:cs typeface="Arial" panose="020B0604020202020204" pitchFamily="34" charset="0"/>
            </a:endParaRPr>
          </a:p>
          <a:p>
            <a:endParaRPr lang="en-US" sz="200" dirty="0" smtClean="0">
              <a:latin typeface="Arial Narrow" panose="020B0606020202030204" pitchFamily="34" charset="0"/>
              <a:cs typeface="Arial" panose="020B0604020202020204" pitchFamily="34" charset="0"/>
            </a:endParaRPr>
          </a:p>
          <a:p>
            <a:r>
              <a:rPr lang="en-US" sz="1600" b="1" dirty="0" smtClean="0">
                <a:solidFill>
                  <a:schemeClr val="tx1">
                    <a:lumMod val="85000"/>
                    <a:lumOff val="15000"/>
                  </a:schemeClr>
                </a:solidFill>
                <a:latin typeface="Arial Narrow" panose="020B0606020202030204" pitchFamily="34" charset="0"/>
                <a:cs typeface="Arial" panose="020B0604020202020204" pitchFamily="34" charset="0"/>
              </a:rPr>
              <a:t>AUGUST</a:t>
            </a:r>
            <a:endParaRPr lang="en-US" sz="1600" b="1" dirty="0">
              <a:solidFill>
                <a:schemeClr val="tx1">
                  <a:lumMod val="85000"/>
                  <a:lumOff val="15000"/>
                </a:schemeClr>
              </a:solidFill>
              <a:latin typeface="Arial Narrow" panose="020B0606020202030204" pitchFamily="34" charset="0"/>
              <a:cs typeface="Arial" panose="020B0604020202020204" pitchFamily="34" charset="0"/>
            </a:endParaRPr>
          </a:p>
          <a:p>
            <a:r>
              <a:rPr lang="en-US" sz="1200" b="1" dirty="0" smtClean="0">
                <a:solidFill>
                  <a:schemeClr val="accent5">
                    <a:lumMod val="50000"/>
                  </a:schemeClr>
                </a:solidFill>
                <a:latin typeface="Arial Narrow" panose="020B0606020202030204" pitchFamily="34" charset="0"/>
                <a:cs typeface="Arial" panose="020B0604020202020204" pitchFamily="34" charset="0"/>
              </a:rPr>
              <a:t>31</a:t>
            </a:r>
            <a:r>
              <a:rPr lang="en-US" sz="1050" b="1" dirty="0" smtClean="0">
                <a:solidFill>
                  <a:schemeClr val="accent5">
                    <a:lumMod val="50000"/>
                  </a:schemeClr>
                </a:solidFill>
                <a:latin typeface="Arial Narrow" panose="020B0606020202030204" pitchFamily="34" charset="0"/>
                <a:cs typeface="Arial" panose="020B0604020202020204" pitchFamily="34" charset="0"/>
              </a:rPr>
              <a:t> –</a:t>
            </a:r>
            <a:r>
              <a:rPr lang="en-US" sz="1200" b="1" i="1" dirty="0">
                <a:latin typeface="Arial Narrow" panose="020B0606020202030204" pitchFamily="34" charset="0"/>
                <a:cs typeface="Arial" panose="020B0604020202020204" pitchFamily="34" charset="0"/>
              </a:rPr>
              <a:t> </a:t>
            </a:r>
            <a:r>
              <a:rPr lang="en-US" sz="1200" b="1" i="1" dirty="0" smtClean="0">
                <a:latin typeface="Arial Narrow" panose="020B0606020202030204" pitchFamily="34" charset="0"/>
                <a:cs typeface="Arial" panose="020B0604020202020204" pitchFamily="34" charset="0"/>
              </a:rPr>
              <a:t>GOCCs, LWDs, LGUs:</a:t>
            </a:r>
            <a:endParaRPr lang="en-US" sz="1200" b="1" i="1" dirty="0">
              <a:latin typeface="Arial Narrow" panose="020B0606020202030204" pitchFamily="34" charset="0"/>
              <a:cs typeface="Arial" panose="020B0604020202020204" pitchFamily="34" charset="0"/>
            </a:endParaRPr>
          </a:p>
          <a:p>
            <a:r>
              <a:rPr lang="en-US" sz="1200" b="1" dirty="0">
                <a:solidFill>
                  <a:srgbClr val="C00000"/>
                </a:solidFill>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Physical </a:t>
            </a:r>
            <a:r>
              <a:rPr lang="en-US" sz="1200" dirty="0" smtClean="0">
                <a:latin typeface="Arial Narrow" panose="020B0606020202030204" pitchFamily="34" charset="0"/>
                <a:cs typeface="Arial" panose="020B0604020202020204" pitchFamily="34" charset="0"/>
              </a:rPr>
              <a:t>Targets</a:t>
            </a:r>
            <a:endParaRPr lang="en-US" sz="1200" dirty="0">
              <a:latin typeface="Arial Narrow" panose="020B0606020202030204" pitchFamily="34" charset="0"/>
              <a:cs typeface="Arial" panose="020B0604020202020204" pitchFamily="34" charset="0"/>
            </a:endParaRPr>
          </a:p>
          <a:p>
            <a:r>
              <a:rPr lang="en-US" sz="1200" b="1" i="1" dirty="0">
                <a:latin typeface="Arial Narrow" panose="020B0606020202030204" pitchFamily="34" charset="0"/>
                <a:cs typeface="Arial" panose="020B0604020202020204" pitchFamily="34" charset="0"/>
              </a:rPr>
              <a:t> </a:t>
            </a:r>
            <a:r>
              <a:rPr lang="en-US" sz="1200" b="1" i="1" dirty="0" smtClean="0">
                <a:latin typeface="Arial Narrow" panose="020B0606020202030204" pitchFamily="34" charset="0"/>
                <a:cs typeface="Arial" panose="020B0604020202020204" pitchFamily="34" charset="0"/>
              </a:rPr>
              <a:t>        Big agencies</a:t>
            </a:r>
            <a:r>
              <a:rPr lang="en-US" sz="1200" b="1" i="1" dirty="0">
                <a:latin typeface="Arial Narrow" panose="020B0606020202030204" pitchFamily="34" charset="0"/>
                <a:cs typeface="Arial" panose="020B0604020202020204" pitchFamily="34" charset="0"/>
              </a:rPr>
              <a:t>:</a:t>
            </a:r>
          </a:p>
          <a:p>
            <a:r>
              <a:rPr lang="en-US" sz="1200" dirty="0" smtClean="0">
                <a:latin typeface="Arial Narrow" panose="020B0606020202030204" pitchFamily="34" charset="0"/>
                <a:cs typeface="Arial" panose="020B0604020202020204" pitchFamily="34" charset="0"/>
              </a:rPr>
              <a:t>         Streamlining and Process Improvements</a:t>
            </a:r>
          </a:p>
          <a:p>
            <a:r>
              <a:rPr lang="en-US" sz="1200" dirty="0">
                <a:latin typeface="Arial Narrow" panose="020B0606020202030204" pitchFamily="34" charset="0"/>
                <a:cs typeface="Arial" panose="020B0604020202020204" pitchFamily="34" charset="0"/>
              </a:rPr>
              <a:t> </a:t>
            </a:r>
            <a:r>
              <a:rPr lang="en-US" sz="1200" dirty="0" smtClean="0">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Citizen/Client </a:t>
            </a:r>
            <a:r>
              <a:rPr lang="en-US" sz="1200" dirty="0" smtClean="0">
                <a:latin typeface="Arial Narrow" panose="020B0606020202030204" pitchFamily="34" charset="0"/>
                <a:cs typeface="Arial" panose="020B0604020202020204" pitchFamily="34" charset="0"/>
              </a:rPr>
              <a:t>Satisfaction</a:t>
            </a:r>
            <a:endParaRPr lang="en-US" sz="1200" dirty="0">
              <a:latin typeface="Arial Narrow" panose="020B0606020202030204" pitchFamily="34" charset="0"/>
              <a:cs typeface="Arial" panose="020B0604020202020204" pitchFamily="34" charset="0"/>
            </a:endParaRPr>
          </a:p>
          <a:p>
            <a:r>
              <a:rPr lang="en-US" sz="1200" dirty="0">
                <a:latin typeface="Arial Narrow" panose="020B0606020202030204" pitchFamily="34" charset="0"/>
                <a:cs typeface="Arial" panose="020B0604020202020204" pitchFamily="34" charset="0"/>
              </a:rPr>
              <a:t>         Form 1.0 and PBB Evaluation </a:t>
            </a:r>
            <a:r>
              <a:rPr lang="en-US" sz="1200" dirty="0" smtClean="0">
                <a:latin typeface="Arial Narrow" panose="020B0606020202030204" pitchFamily="34" charset="0"/>
                <a:cs typeface="Arial" panose="020B0604020202020204" pitchFamily="34" charset="0"/>
              </a:rPr>
              <a:t>Matrix</a:t>
            </a:r>
            <a:endParaRPr lang="en-US" sz="1200" dirty="0">
              <a:latin typeface="Arial Narrow" panose="020B0606020202030204" pitchFamily="34" charset="0"/>
              <a:cs typeface="Arial" panose="020B0604020202020204" pitchFamily="34" charset="0"/>
            </a:endParaRPr>
          </a:p>
        </p:txBody>
      </p:sp>
      <p:sp>
        <p:nvSpPr>
          <p:cNvPr id="11" name="Rectangle 10"/>
          <p:cNvSpPr/>
          <p:nvPr/>
        </p:nvSpPr>
        <p:spPr>
          <a:xfrm>
            <a:off x="4953000" y="607950"/>
            <a:ext cx="419100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1600" b="1" dirty="0" smtClean="0">
                <a:latin typeface="Arial" panose="020B0604020202020204" pitchFamily="34" charset="0"/>
                <a:cs typeface="Arial" panose="020B0604020202020204" pitchFamily="34" charset="0"/>
              </a:rPr>
              <a:t>2020</a:t>
            </a:r>
            <a:endParaRPr lang="en-GB" sz="1600" b="1" dirty="0">
              <a:latin typeface="Arial" panose="020B0604020202020204" pitchFamily="34" charset="0"/>
              <a:cs typeface="Arial" panose="020B0604020202020204" pitchFamily="34" charset="0"/>
            </a:endParaRPr>
          </a:p>
        </p:txBody>
      </p:sp>
      <p:grpSp>
        <p:nvGrpSpPr>
          <p:cNvPr id="12" name="Group 11"/>
          <p:cNvGrpSpPr/>
          <p:nvPr/>
        </p:nvGrpSpPr>
        <p:grpSpPr>
          <a:xfrm>
            <a:off x="8602033" y="1284898"/>
            <a:ext cx="541967" cy="2667000"/>
            <a:chOff x="8610602" y="1047750"/>
            <a:chExt cx="541967" cy="2667000"/>
          </a:xfrm>
        </p:grpSpPr>
        <p:sp>
          <p:nvSpPr>
            <p:cNvPr id="13" name="Isosceles Triangle 12"/>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14" name="Isosceles Triangle 13"/>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13669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71525"/>
            <a:ext cx="7239000" cy="1754326"/>
          </a:xfrm>
          <a:prstGeom prst="rect">
            <a:avLst/>
          </a:prstGeom>
        </p:spPr>
        <p:txBody>
          <a:bodyPr wrap="square">
            <a:spAutoFit/>
          </a:bodyPr>
          <a:lstStyle/>
          <a:p>
            <a:r>
              <a:rPr lang="en-US" dirty="0">
                <a:latin typeface="Arial Narrow" panose="020B0606020202030204" pitchFamily="34" charset="0"/>
              </a:rPr>
              <a:t>The Department Secretary / Head of Agency should</a:t>
            </a:r>
            <a:r>
              <a:rPr lang="en-US" b="1" dirty="0">
                <a:latin typeface="Arial Narrow" panose="020B0606020202030204" pitchFamily="34" charset="0"/>
              </a:rPr>
              <a:t> designate senior officials as PBB Focal </a:t>
            </a:r>
            <a:r>
              <a:rPr lang="en-US" b="1" dirty="0" smtClean="0">
                <a:latin typeface="Arial Narrow" panose="020B0606020202030204" pitchFamily="34" charset="0"/>
              </a:rPr>
              <a:t>Person/s</a:t>
            </a:r>
            <a:r>
              <a:rPr lang="en-US" dirty="0" smtClean="0">
                <a:latin typeface="Arial Narrow" panose="020B0606020202030204" pitchFamily="34" charset="0"/>
              </a:rPr>
              <a:t> </a:t>
            </a:r>
            <a:r>
              <a:rPr lang="en-US" dirty="0">
                <a:latin typeface="Arial Narrow" panose="020B0606020202030204" pitchFamily="34" charset="0"/>
              </a:rPr>
              <a:t>and </a:t>
            </a:r>
            <a:r>
              <a:rPr lang="en-US" b="1" dirty="0">
                <a:latin typeface="Arial Narrow" panose="020B0606020202030204" pitchFamily="34" charset="0"/>
              </a:rPr>
              <a:t>PBB </a:t>
            </a:r>
            <a:r>
              <a:rPr lang="en-US" b="1" dirty="0" smtClean="0">
                <a:latin typeface="Arial Narrow" panose="020B0606020202030204" pitchFamily="34" charset="0"/>
              </a:rPr>
              <a:t>spokesperson/s</a:t>
            </a:r>
            <a:r>
              <a:rPr lang="en-US" dirty="0" smtClean="0">
                <a:latin typeface="Arial Narrow" panose="020B0606020202030204" pitchFamily="34" charset="0"/>
              </a:rPr>
              <a:t> and </a:t>
            </a:r>
            <a:r>
              <a:rPr lang="en-US" dirty="0">
                <a:latin typeface="Arial Narrow" panose="020B0606020202030204" pitchFamily="34" charset="0"/>
              </a:rPr>
              <a:t>confirm with the IATF the name, position and contact </a:t>
            </a:r>
            <a:r>
              <a:rPr lang="en-US" dirty="0" smtClean="0">
                <a:latin typeface="Arial Narrow" panose="020B0606020202030204" pitchFamily="34" charset="0"/>
              </a:rPr>
              <a:t>details. </a:t>
            </a:r>
          </a:p>
          <a:p>
            <a:endParaRPr lang="en-US" dirty="0">
              <a:latin typeface="Arial Narrow" panose="020B0606020202030204" pitchFamily="34" charset="0"/>
            </a:endParaRPr>
          </a:p>
          <a:p>
            <a:r>
              <a:rPr lang="en-US" dirty="0" smtClean="0">
                <a:latin typeface="Arial Narrow" panose="020B0606020202030204" pitchFamily="34" charset="0"/>
              </a:rPr>
              <a:t>Departments </a:t>
            </a:r>
            <a:r>
              <a:rPr lang="en-US" dirty="0">
                <a:latin typeface="Arial Narrow" panose="020B0606020202030204" pitchFamily="34" charset="0"/>
              </a:rPr>
              <a:t>/ Agencies should</a:t>
            </a:r>
            <a:r>
              <a:rPr lang="en-US" b="1" dirty="0">
                <a:latin typeface="Arial Narrow" panose="020B0606020202030204" pitchFamily="34" charset="0"/>
              </a:rPr>
              <a:t> strengthen their communications strategy </a:t>
            </a:r>
            <a:r>
              <a:rPr lang="en-US" dirty="0">
                <a:latin typeface="Arial Narrow" panose="020B0606020202030204" pitchFamily="34" charset="0"/>
              </a:rPr>
              <a:t>and </a:t>
            </a:r>
            <a:r>
              <a:rPr lang="en-US" b="1" dirty="0">
                <a:latin typeface="Arial Narrow" panose="020B0606020202030204" pitchFamily="34" charset="0"/>
              </a:rPr>
              <a:t>ensure transparency </a:t>
            </a:r>
            <a:r>
              <a:rPr lang="en-US" dirty="0">
                <a:latin typeface="Arial Narrow" panose="020B0606020202030204" pitchFamily="34" charset="0"/>
              </a:rPr>
              <a:t>and </a:t>
            </a:r>
            <a:r>
              <a:rPr lang="en-US" b="1" dirty="0">
                <a:latin typeface="Arial Narrow" panose="020B0606020202030204" pitchFamily="34" charset="0"/>
              </a:rPr>
              <a:t>accountability</a:t>
            </a:r>
            <a:r>
              <a:rPr lang="en-US" dirty="0">
                <a:latin typeface="Arial Narrow" panose="020B0606020202030204" pitchFamily="34" charset="0"/>
              </a:rPr>
              <a:t> in the implementation of the PBB</a:t>
            </a:r>
            <a:r>
              <a:rPr lang="en-US" dirty="0" smtClean="0">
                <a:latin typeface="Arial Narrow" panose="020B0606020202030204" pitchFamily="34" charset="0"/>
              </a:rPr>
              <a:t>.</a:t>
            </a:r>
            <a:endParaRPr lang="en-US" dirty="0">
              <a:latin typeface="Arial Narrow" panose="020B0606020202030204" pitchFamily="34" charset="0"/>
            </a:endParaRPr>
          </a:p>
        </p:txBody>
      </p:sp>
      <p:grpSp>
        <p:nvGrpSpPr>
          <p:cNvPr id="3" name="Group 2"/>
          <p:cNvGrpSpPr/>
          <p:nvPr/>
        </p:nvGrpSpPr>
        <p:grpSpPr>
          <a:xfrm>
            <a:off x="7504262" y="1075853"/>
            <a:ext cx="1493769" cy="3278737"/>
            <a:chOff x="7436414" y="893755"/>
            <a:chExt cx="1631386" cy="3600853"/>
          </a:xfrm>
        </p:grpSpPr>
        <p:sp>
          <p:nvSpPr>
            <p:cNvPr id="6" name="Oval 5"/>
            <p:cNvSpPr/>
            <p:nvPr/>
          </p:nvSpPr>
          <p:spPr>
            <a:xfrm>
              <a:off x="7467600" y="893755"/>
              <a:ext cx="1600200" cy="1511199"/>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PH" sz="1100" dirty="0"/>
            </a:p>
          </p:txBody>
        </p:sp>
        <p:pic>
          <p:nvPicPr>
            <p:cNvPr id="7"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6414" y="1047749"/>
              <a:ext cx="1538288" cy="3446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9"/>
          <p:cNvSpPr txBox="1">
            <a:spLocks noChangeArrowheads="1"/>
          </p:cNvSpPr>
          <p:nvPr/>
        </p:nvSpPr>
        <p:spPr bwMode="auto">
          <a:xfrm>
            <a:off x="34413" y="2448012"/>
            <a:ext cx="69984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3600" b="1" dirty="0">
                <a:solidFill>
                  <a:srgbClr val="000066"/>
                </a:solidFill>
                <a:latin typeface="Arial" charset="0"/>
              </a:rPr>
              <a:t>IATF Communication Channels</a:t>
            </a:r>
            <a:endParaRPr lang="en-PH" sz="3600" b="1" dirty="0">
              <a:solidFill>
                <a:srgbClr val="000066"/>
              </a:solidFill>
              <a:latin typeface="Arial" charset="0"/>
            </a:endParaRPr>
          </a:p>
        </p:txBody>
      </p:sp>
      <p:grpSp>
        <p:nvGrpSpPr>
          <p:cNvPr id="19" name="Group 18"/>
          <p:cNvGrpSpPr/>
          <p:nvPr/>
        </p:nvGrpSpPr>
        <p:grpSpPr>
          <a:xfrm>
            <a:off x="240378" y="3023878"/>
            <a:ext cx="3807286" cy="1934569"/>
            <a:chOff x="240378" y="3023878"/>
            <a:chExt cx="3807286" cy="1934569"/>
          </a:xfrm>
        </p:grpSpPr>
        <p:grpSp>
          <p:nvGrpSpPr>
            <p:cNvPr id="4" name="Group 3"/>
            <p:cNvGrpSpPr/>
            <p:nvPr/>
          </p:nvGrpSpPr>
          <p:grpSpPr>
            <a:xfrm>
              <a:off x="250210" y="3023878"/>
              <a:ext cx="2998320" cy="553641"/>
              <a:chOff x="168891" y="3032343"/>
              <a:chExt cx="2998320" cy="553641"/>
            </a:xfrm>
          </p:grpSpPr>
          <p:pic>
            <p:nvPicPr>
              <p:cNvPr id="10"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8891" y="3032343"/>
                <a:ext cx="555625"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4"/>
              <p:cNvSpPr txBox="1">
                <a:spLocks noChangeArrowheads="1"/>
              </p:cNvSpPr>
              <p:nvPr/>
            </p:nvSpPr>
            <p:spPr bwMode="auto">
              <a:xfrm>
                <a:off x="811694" y="3116913"/>
                <a:ext cx="23555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Arial Narrow" panose="020B0606020202030204" pitchFamily="34" charset="0"/>
                  </a:rPr>
                  <a:t>http://www.dap.edu.ph/rbpms</a:t>
                </a:r>
                <a:endParaRPr lang="en-PH" sz="1600" dirty="0">
                  <a:latin typeface="Arial Narrow" panose="020B0606020202030204" pitchFamily="34" charset="0"/>
                </a:endParaRPr>
              </a:p>
            </p:txBody>
          </p:sp>
        </p:grpSp>
        <p:grpSp>
          <p:nvGrpSpPr>
            <p:cNvPr id="5" name="Group 4"/>
            <p:cNvGrpSpPr/>
            <p:nvPr/>
          </p:nvGrpSpPr>
          <p:grpSpPr>
            <a:xfrm>
              <a:off x="240378" y="3641464"/>
              <a:ext cx="2996284" cy="573881"/>
              <a:chOff x="203019" y="3585984"/>
              <a:chExt cx="2996284" cy="573881"/>
            </a:xfrm>
          </p:grpSpPr>
          <p:pic>
            <p:nvPicPr>
              <p:cNvPr id="1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019" y="3585984"/>
                <a:ext cx="575938" cy="57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5"/>
              <p:cNvSpPr txBox="1">
                <a:spLocks noChangeArrowheads="1"/>
              </p:cNvSpPr>
              <p:nvPr/>
            </p:nvSpPr>
            <p:spPr bwMode="auto">
              <a:xfrm>
                <a:off x="850583" y="3681269"/>
                <a:ext cx="23487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Arial Narrow" panose="020B0606020202030204" pitchFamily="34" charset="0"/>
                  </a:rPr>
                  <a:t>ao25secretariat@dap.edu.ph</a:t>
                </a:r>
                <a:endParaRPr lang="en-PH" sz="1600" dirty="0">
                  <a:latin typeface="Arial Narrow" panose="020B0606020202030204" pitchFamily="34" charset="0"/>
                </a:endParaRPr>
              </a:p>
            </p:txBody>
          </p:sp>
        </p:grpSp>
        <p:grpSp>
          <p:nvGrpSpPr>
            <p:cNvPr id="8" name="Group 7"/>
            <p:cNvGrpSpPr/>
            <p:nvPr/>
          </p:nvGrpSpPr>
          <p:grpSpPr>
            <a:xfrm>
              <a:off x="240378" y="4164027"/>
              <a:ext cx="3807286" cy="794420"/>
              <a:chOff x="168890" y="4214336"/>
              <a:chExt cx="3807286" cy="794420"/>
            </a:xfrm>
          </p:grpSpPr>
          <p:pic>
            <p:nvPicPr>
              <p:cNvPr id="16"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890" y="4292882"/>
                <a:ext cx="555625" cy="55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7"/>
              <p:cNvSpPr txBox="1">
                <a:spLocks noChangeArrowheads="1"/>
              </p:cNvSpPr>
              <p:nvPr/>
            </p:nvSpPr>
            <p:spPr bwMode="auto">
              <a:xfrm>
                <a:off x="802169" y="4423981"/>
                <a:ext cx="24737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Arial Narrow" panose="020B0606020202030204" pitchFamily="34" charset="0"/>
                  </a:rPr>
                  <a:t>(02) 400-1469 / (02) 400-1582 </a:t>
                </a:r>
              </a:p>
              <a:p>
                <a:r>
                  <a:rPr lang="en-US" sz="1600" dirty="0">
                    <a:latin typeface="Arial Narrow" panose="020B0606020202030204" pitchFamily="34" charset="0"/>
                  </a:rPr>
                  <a:t>(02) 400-1490</a:t>
                </a:r>
                <a:endParaRPr lang="en-PH" sz="1600" dirty="0">
                  <a:latin typeface="Arial Narrow" panose="020B0606020202030204" pitchFamily="34" charset="0"/>
                </a:endParaRPr>
              </a:p>
            </p:txBody>
          </p:sp>
          <p:sp>
            <p:nvSpPr>
              <p:cNvPr id="18" name="TextBox 17"/>
              <p:cNvSpPr txBox="1"/>
              <p:nvPr/>
            </p:nvSpPr>
            <p:spPr>
              <a:xfrm>
                <a:off x="816456" y="4214336"/>
                <a:ext cx="3159720" cy="338554"/>
              </a:xfrm>
              <a:prstGeom prst="rect">
                <a:avLst/>
              </a:prstGeom>
              <a:noFill/>
            </p:spPr>
            <p:txBody>
              <a:bodyPr wrap="square">
                <a:spAutoFit/>
              </a:bodyPr>
              <a:lstStyle/>
              <a:p>
                <a:pPr fontAlgn="auto">
                  <a:spcBef>
                    <a:spcPts val="0"/>
                  </a:spcBef>
                  <a:spcAft>
                    <a:spcPts val="0"/>
                  </a:spcAft>
                  <a:defRPr/>
                </a:pPr>
                <a:r>
                  <a:rPr lang="en-US" sz="1600" dirty="0">
                    <a:solidFill>
                      <a:schemeClr val="tx1">
                        <a:lumMod val="75000"/>
                        <a:lumOff val="25000"/>
                      </a:schemeClr>
                    </a:solidFill>
                    <a:latin typeface="Arial Narrow" panose="020B0606020202030204" pitchFamily="34" charset="0"/>
                    <a:cs typeface="Arial" panose="020B0604020202020204" pitchFamily="34" charset="0"/>
                  </a:rPr>
                  <a:t>0920-498-9121 / (02) 631-2139</a:t>
                </a:r>
                <a:endParaRPr lang="en-PH" sz="1600" dirty="0">
                  <a:solidFill>
                    <a:schemeClr val="tx1">
                      <a:lumMod val="75000"/>
                      <a:lumOff val="25000"/>
                    </a:schemeClr>
                  </a:solidFill>
                  <a:latin typeface="Arial Narrow" panose="020B0606020202030204" pitchFamily="34" charset="0"/>
                  <a:cs typeface="Arial" panose="020B0604020202020204" pitchFamily="34" charset="0"/>
                </a:endParaRPr>
              </a:p>
            </p:txBody>
          </p:sp>
        </p:grpSp>
      </p:grpSp>
      <p:grpSp>
        <p:nvGrpSpPr>
          <p:cNvPr id="29696" name="Group 29695"/>
          <p:cNvGrpSpPr/>
          <p:nvPr/>
        </p:nvGrpSpPr>
        <p:grpSpPr>
          <a:xfrm>
            <a:off x="3429000" y="3047442"/>
            <a:ext cx="4368133" cy="1761924"/>
            <a:chOff x="3946525" y="3023878"/>
            <a:chExt cx="4368133" cy="1761924"/>
          </a:xfrm>
        </p:grpSpPr>
        <p:grpSp>
          <p:nvGrpSpPr>
            <p:cNvPr id="12" name="Group 11"/>
            <p:cNvGrpSpPr/>
            <p:nvPr/>
          </p:nvGrpSpPr>
          <p:grpSpPr>
            <a:xfrm>
              <a:off x="3946525" y="3023878"/>
              <a:ext cx="3051918" cy="553641"/>
              <a:chOff x="3946525" y="3023878"/>
              <a:chExt cx="3051918" cy="553641"/>
            </a:xfrm>
          </p:grpSpPr>
          <p:pic>
            <p:nvPicPr>
              <p:cNvPr id="20"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46525" y="3023878"/>
                <a:ext cx="555625"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8"/>
              <p:cNvSpPr txBox="1">
                <a:spLocks noChangeArrowheads="1"/>
              </p:cNvSpPr>
              <p:nvPr/>
            </p:nvSpPr>
            <p:spPr bwMode="auto">
              <a:xfrm>
                <a:off x="4574381" y="3081145"/>
                <a:ext cx="24240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Arial Narrow" panose="020B0606020202030204" pitchFamily="34" charset="0"/>
                  </a:rPr>
                  <a:t>facebook.com/</a:t>
                </a:r>
                <a:r>
                  <a:rPr lang="en-US" sz="1600" dirty="0" err="1">
                    <a:latin typeface="Arial Narrow" panose="020B0606020202030204" pitchFamily="34" charset="0"/>
                  </a:rPr>
                  <a:t>PBBSecretariat</a:t>
                </a:r>
                <a:endParaRPr lang="en-PH" sz="1600" dirty="0">
                  <a:latin typeface="Arial Narrow" panose="020B0606020202030204" pitchFamily="34" charset="0"/>
                </a:endParaRPr>
              </a:p>
            </p:txBody>
          </p:sp>
        </p:grpSp>
        <p:grpSp>
          <p:nvGrpSpPr>
            <p:cNvPr id="22" name="Group 21"/>
            <p:cNvGrpSpPr/>
            <p:nvPr/>
          </p:nvGrpSpPr>
          <p:grpSpPr>
            <a:xfrm>
              <a:off x="3957791" y="3618852"/>
              <a:ext cx="2794358" cy="553640"/>
              <a:chOff x="3957791" y="3618852"/>
              <a:chExt cx="2794358" cy="553640"/>
            </a:xfrm>
          </p:grpSpPr>
          <p:pic>
            <p:nvPicPr>
              <p:cNvPr id="25"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7791" y="3618852"/>
                <a:ext cx="555625" cy="55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9"/>
              <p:cNvSpPr txBox="1">
                <a:spLocks noChangeArrowheads="1"/>
              </p:cNvSpPr>
              <p:nvPr/>
            </p:nvSpPr>
            <p:spPr bwMode="auto">
              <a:xfrm>
                <a:off x="4571359" y="3710647"/>
                <a:ext cx="21807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Arial Narrow" panose="020B0606020202030204" pitchFamily="34" charset="0"/>
                  </a:rPr>
                  <a:t>twitter.com/</a:t>
                </a:r>
                <a:r>
                  <a:rPr lang="en-US" sz="1600" dirty="0" err="1">
                    <a:latin typeface="Arial Narrow" panose="020B0606020202030204" pitchFamily="34" charset="0"/>
                  </a:rPr>
                  <a:t>PBBSecretariat</a:t>
                </a:r>
                <a:endParaRPr lang="en-PH" sz="1600" dirty="0">
                  <a:latin typeface="Arial Narrow" panose="020B0606020202030204" pitchFamily="34" charset="0"/>
                </a:endParaRPr>
              </a:p>
            </p:txBody>
          </p:sp>
        </p:grpSp>
        <p:grpSp>
          <p:nvGrpSpPr>
            <p:cNvPr id="15" name="Group 14"/>
            <p:cNvGrpSpPr/>
            <p:nvPr/>
          </p:nvGrpSpPr>
          <p:grpSpPr>
            <a:xfrm>
              <a:off x="3978838" y="4271452"/>
              <a:ext cx="4335820" cy="514350"/>
              <a:chOff x="3978838" y="4271452"/>
              <a:chExt cx="4335820" cy="514350"/>
            </a:xfrm>
          </p:grpSpPr>
          <p:sp>
            <p:nvSpPr>
              <p:cNvPr id="29" name="Oval 28"/>
              <p:cNvSpPr/>
              <p:nvPr/>
            </p:nvSpPr>
            <p:spPr>
              <a:xfrm>
                <a:off x="3978838" y="4271452"/>
                <a:ext cx="547687" cy="514350"/>
              </a:xfrm>
              <a:prstGeom prst="ellipse">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PH" dirty="0"/>
              </a:p>
            </p:txBody>
          </p:sp>
          <p:sp>
            <p:nvSpPr>
              <p:cNvPr id="30" name="Down Arrow 29"/>
              <p:cNvSpPr/>
              <p:nvPr/>
            </p:nvSpPr>
            <p:spPr>
              <a:xfrm>
                <a:off x="4065212" y="4350108"/>
                <a:ext cx="374938" cy="369315"/>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PH" dirty="0"/>
              </a:p>
            </p:txBody>
          </p:sp>
          <p:sp>
            <p:nvSpPr>
              <p:cNvPr id="31" name="TextBox 36"/>
              <p:cNvSpPr txBox="1">
                <a:spLocks noChangeArrowheads="1"/>
              </p:cNvSpPr>
              <p:nvPr/>
            </p:nvSpPr>
            <p:spPr bwMode="auto">
              <a:xfrm>
                <a:off x="4548499" y="4397959"/>
                <a:ext cx="37661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dirty="0">
                    <a:latin typeface="Arial Narrow" panose="020B0606020202030204" pitchFamily="34" charset="0"/>
                  </a:rPr>
                  <a:t>http://</a:t>
                </a:r>
                <a:r>
                  <a:rPr lang="en-US" sz="1600" dirty="0" smtClean="0">
                    <a:latin typeface="Arial Narrow" panose="020B0606020202030204" pitchFamily="34" charset="0"/>
                  </a:rPr>
                  <a:t>www.dap.edu.ph/rbpms/policies-issuances</a:t>
                </a:r>
                <a:endParaRPr lang="en-US" sz="1600" dirty="0">
                  <a:latin typeface="Arial Narrow" panose="020B0606020202030204" pitchFamily="34" charset="0"/>
                </a:endParaRPr>
              </a:p>
            </p:txBody>
          </p:sp>
        </p:grpSp>
      </p:grpSp>
      <p:sp>
        <p:nvSpPr>
          <p:cNvPr id="32" name="Rectangle 31"/>
          <p:cNvSpPr/>
          <p:nvPr/>
        </p:nvSpPr>
        <p:spPr>
          <a:xfrm>
            <a:off x="0" y="23175"/>
            <a:ext cx="9144000" cy="646331"/>
          </a:xfrm>
          <a:prstGeom prst="rect">
            <a:avLst/>
          </a:prstGeom>
        </p:spPr>
        <p:txBody>
          <a:bodyPr wrap="square">
            <a:spAutoFit/>
          </a:bodyPr>
          <a:lstStyle/>
          <a:p>
            <a:r>
              <a:rPr lang="en-US" sz="3600" b="1" dirty="0" smtClean="0">
                <a:solidFill>
                  <a:schemeClr val="tx1">
                    <a:lumMod val="65000"/>
                    <a:lumOff val="35000"/>
                  </a:schemeClr>
                </a:solidFill>
                <a:latin typeface="Arial" panose="020B0604020202020204" pitchFamily="34" charset="0"/>
                <a:cs typeface="Arial" panose="020B0604020202020204" pitchFamily="34" charset="0"/>
              </a:rPr>
              <a:t>Information and Communication</a:t>
            </a:r>
            <a:endParaRPr lang="en-GB" sz="36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892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696"/>
                                        </p:tgtEl>
                                        <p:attrNameLst>
                                          <p:attrName>style.visibility</p:attrName>
                                        </p:attrNameLst>
                                      </p:cBhvr>
                                      <p:to>
                                        <p:strVal val="visible"/>
                                      </p:to>
                                    </p:set>
                                    <p:animEffect transition="in" filter="barn(inVertical)">
                                      <p:cBhvr>
                                        <p:cTn id="22" dur="500"/>
                                        <p:tgtEl>
                                          <p:spTgt spid="29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1962150"/>
            <a:ext cx="7934400" cy="1015663"/>
          </a:xfrm>
          <a:prstGeom prst="rect">
            <a:avLst/>
          </a:prstGeom>
          <a:noFill/>
          <a:ln>
            <a:noFill/>
          </a:ln>
        </p:spPr>
        <p:txBody>
          <a:bodyPr wrap="square">
            <a:spAutoFit/>
          </a:bodyPr>
          <a:lstStyle/>
          <a:p>
            <a:pPr algn="ctr" eaLnBrk="1" fontAlgn="auto" hangingPunct="1">
              <a:spcBef>
                <a:spcPts val="0"/>
              </a:spcBef>
              <a:spcAft>
                <a:spcPts val="0"/>
              </a:spcAft>
              <a:defRPr/>
            </a:pPr>
            <a:r>
              <a:rPr lang="en-US" sz="6000" b="1" dirty="0" smtClean="0">
                <a:solidFill>
                  <a:schemeClr val="tx1">
                    <a:lumMod val="65000"/>
                    <a:lumOff val="35000"/>
                  </a:schemeClr>
                </a:solidFill>
                <a:latin typeface="Arial" panose="020B0604020202020204" pitchFamily="34" charset="0"/>
                <a:cs typeface="Arial" panose="020B0604020202020204" pitchFamily="34" charset="0"/>
              </a:rPr>
              <a:t>Open Forum</a:t>
            </a:r>
            <a:endParaRPr lang="en-US" sz="60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3" name="Group 2"/>
          <p:cNvGrpSpPr/>
          <p:nvPr/>
        </p:nvGrpSpPr>
        <p:grpSpPr>
          <a:xfrm>
            <a:off x="-11399" y="111094"/>
            <a:ext cx="1339960" cy="3434606"/>
            <a:chOff x="-11399" y="111094"/>
            <a:chExt cx="1339960" cy="3434606"/>
          </a:xfrm>
        </p:grpSpPr>
        <p:sp>
          <p:nvSpPr>
            <p:cNvPr id="2" name="Isosceles Triangle 1"/>
            <p:cNvSpPr/>
            <p:nvPr/>
          </p:nvSpPr>
          <p:spPr>
            <a:xfrm rot="6505972">
              <a:off x="-119239" y="492094"/>
              <a:ext cx="1828800" cy="1066800"/>
            </a:xfrm>
            <a:prstGeom prst="triangle">
              <a:avLst/>
            </a:prstGeom>
            <a:solidFill>
              <a:srgbClr val="00B050"/>
            </a:solid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6" name="Isosceles Triangle 5"/>
            <p:cNvSpPr/>
            <p:nvPr/>
          </p:nvSpPr>
          <p:spPr>
            <a:xfrm rot="5400000">
              <a:off x="-392399" y="2097900"/>
              <a:ext cx="1828800" cy="1066800"/>
            </a:xfrm>
            <a:prstGeom prst="triangle">
              <a:avLst/>
            </a:prstGeom>
            <a:solidFill>
              <a:schemeClr val="accent1">
                <a:lumMod val="75000"/>
              </a:schemeClr>
            </a:solid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84981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9" name="Picture 7" descr="Related image"/>
          <p:cNvPicPr>
            <a:picLocks noChangeAspect="1" noChangeArrowheads="1" noCrop="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14600" y="666750"/>
            <a:ext cx="4038600" cy="323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0837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 y="-32791"/>
            <a:ext cx="9067800" cy="857250"/>
          </a:xfrm>
        </p:spPr>
        <p:txBody>
          <a:bodyPr>
            <a:noAutofit/>
          </a:bodyPr>
          <a:lstStyle/>
          <a:p>
            <a:pPr algn="l"/>
            <a:r>
              <a:rPr lang="en-US" sz="3600" b="1" dirty="0" smtClean="0">
                <a:solidFill>
                  <a:schemeClr val="tx1">
                    <a:lumMod val="65000"/>
                    <a:lumOff val="35000"/>
                  </a:schemeClr>
                </a:solidFill>
                <a:latin typeface="Arial" panose="020B0604020202020204" pitchFamily="34" charset="0"/>
                <a:cs typeface="Arial" panose="020B0604020202020204" pitchFamily="34" charset="0"/>
              </a:rPr>
              <a:t>Share your insights…</a:t>
            </a:r>
            <a:endParaRPr lang="en-GB" sz="36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8602033" y="1284898"/>
            <a:ext cx="541967" cy="2667000"/>
            <a:chOff x="8610602" y="1047750"/>
            <a:chExt cx="541967" cy="2667000"/>
          </a:xfrm>
        </p:grpSpPr>
        <p:sp>
          <p:nvSpPr>
            <p:cNvPr id="6" name="Isosceles Triangle 5"/>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 name="Isosceles Triangle 6"/>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
        <p:nvSpPr>
          <p:cNvPr id="8" name="TextBox 7"/>
          <p:cNvSpPr txBox="1"/>
          <p:nvPr/>
        </p:nvSpPr>
        <p:spPr>
          <a:xfrm>
            <a:off x="381000" y="1110173"/>
            <a:ext cx="8297230" cy="2246769"/>
          </a:xfrm>
          <a:prstGeom prst="rect">
            <a:avLst/>
          </a:prstGeom>
          <a:noFill/>
        </p:spPr>
        <p:txBody>
          <a:bodyPr wrap="square" rtlCol="0">
            <a:spAutoFit/>
          </a:bodyPr>
          <a:lstStyle/>
          <a:p>
            <a:pPr marL="514350" indent="-514350">
              <a:buAutoNum type="arabicPeriod"/>
            </a:pPr>
            <a:r>
              <a:rPr lang="en-US" sz="2800" dirty="0" smtClean="0">
                <a:latin typeface="Arial" panose="020B0604020202020204" pitchFamily="34" charset="0"/>
                <a:cs typeface="Arial" panose="020B0604020202020204" pitchFamily="34" charset="0"/>
              </a:rPr>
              <a:t>Share your experiences in facilitating the streamlining and process improvements within your agencies.</a:t>
            </a:r>
          </a:p>
          <a:p>
            <a:pPr marL="514350" indent="-514350">
              <a:buAutoNum type="arabicPeriod"/>
            </a:pPr>
            <a:endParaRPr lang="en-US" sz="2800" dirty="0" smtClean="0">
              <a:latin typeface="Arial" panose="020B0604020202020204" pitchFamily="34" charset="0"/>
              <a:cs typeface="Arial" panose="020B0604020202020204" pitchFamily="34" charset="0"/>
            </a:endParaRPr>
          </a:p>
          <a:p>
            <a:pPr marL="514350" indent="-514350">
              <a:buAutoNum type="arabicPeriod"/>
            </a:pPr>
            <a:r>
              <a:rPr lang="en-US" sz="2800" dirty="0" smtClean="0">
                <a:latin typeface="Arial" panose="020B0604020202020204" pitchFamily="34" charset="0"/>
                <a:cs typeface="Arial" panose="020B0604020202020204" pitchFamily="34" charset="0"/>
              </a:rPr>
              <a:t>What are your challenges in facilitating this? </a:t>
            </a:r>
          </a:p>
        </p:txBody>
      </p:sp>
    </p:spTree>
    <p:extLst>
      <p:ext uri="{BB962C8B-B14F-4D97-AF65-F5344CB8AC3E}">
        <p14:creationId xmlns:p14="http://schemas.microsoft.com/office/powerpoint/2010/main" val="32424561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85" y="-32791"/>
            <a:ext cx="9067800" cy="857250"/>
          </a:xfrm>
        </p:spPr>
        <p:txBody>
          <a:bodyPr>
            <a:noAutofit/>
          </a:bodyPr>
          <a:lstStyle/>
          <a:p>
            <a:pPr algn="l"/>
            <a:r>
              <a:rPr lang="en-US" sz="3600" b="1" dirty="0" smtClean="0">
                <a:solidFill>
                  <a:schemeClr val="tx1">
                    <a:lumMod val="65000"/>
                    <a:lumOff val="35000"/>
                  </a:schemeClr>
                </a:solidFill>
                <a:latin typeface="Arial" panose="020B0604020202020204" pitchFamily="34" charset="0"/>
                <a:cs typeface="Arial" panose="020B0604020202020204" pitchFamily="34" charset="0"/>
              </a:rPr>
              <a:t>Share your insights…</a:t>
            </a:r>
            <a:endParaRPr lang="en-GB" sz="36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8602033" y="1284898"/>
            <a:ext cx="541967" cy="2667000"/>
            <a:chOff x="8610602" y="1047750"/>
            <a:chExt cx="541967" cy="2667000"/>
          </a:xfrm>
        </p:grpSpPr>
        <p:sp>
          <p:nvSpPr>
            <p:cNvPr id="6" name="Isosceles Triangle 5"/>
            <p:cNvSpPr/>
            <p:nvPr/>
          </p:nvSpPr>
          <p:spPr>
            <a:xfrm rot="16200000">
              <a:off x="8233886" y="1424466"/>
              <a:ext cx="1295399" cy="541967"/>
            </a:xfrm>
            <a:prstGeom prst="triangle">
              <a:avLst/>
            </a:prstGeom>
            <a:solidFill>
              <a:srgbClr val="00B050"/>
            </a:solidFill>
            <a:ln>
              <a:noFill/>
            </a:ln>
            <a:effectLst>
              <a:outerShdw blurRad="40000" dist="23000" dir="5400000" rotWithShape="0">
                <a:srgbClr val="000000">
                  <a:alpha val="35000"/>
                </a:srgbClr>
              </a:outerShdw>
              <a:reflection blurRad="6350" stA="50000" endA="300" endPos="55500" dist="1016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7" name="Isosceles Triangle 6"/>
            <p:cNvSpPr/>
            <p:nvPr/>
          </p:nvSpPr>
          <p:spPr>
            <a:xfrm rot="16200000">
              <a:off x="8374950" y="2959799"/>
              <a:ext cx="1066800" cy="443101"/>
            </a:xfrm>
            <a:prstGeom prst="triangle">
              <a:avLst/>
            </a:prstGeom>
            <a:solidFill>
              <a:schemeClr val="tx2">
                <a:lumMod val="75000"/>
              </a:schemeClr>
            </a:solidFill>
            <a:ln>
              <a:noFill/>
            </a:ln>
            <a:effectLst>
              <a:outerShdw blurRad="40000" dist="23000" dir="5400000" rotWithShape="0">
                <a:srgbClr val="000000">
                  <a:alpha val="35000"/>
                </a:srgbClr>
              </a:outerShdw>
              <a:reflection blurRad="6350" stA="50000" endA="295" endPos="92000" dist="1016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sp>
        <p:nvSpPr>
          <p:cNvPr id="8" name="TextBox 7"/>
          <p:cNvSpPr txBox="1"/>
          <p:nvPr/>
        </p:nvSpPr>
        <p:spPr>
          <a:xfrm>
            <a:off x="381000" y="1110173"/>
            <a:ext cx="8297230" cy="1815882"/>
          </a:xfrm>
          <a:prstGeom prst="rect">
            <a:avLst/>
          </a:prstGeom>
          <a:noFill/>
        </p:spPr>
        <p:txBody>
          <a:bodyPr wrap="square" rtlCol="0">
            <a:spAutoFit/>
          </a:bodyPr>
          <a:lstStyle/>
          <a:p>
            <a:pPr marL="514350" indent="-514350">
              <a:buAutoNum type="arabicPeriod"/>
            </a:pPr>
            <a:r>
              <a:rPr lang="en-US" sz="2800" dirty="0" smtClean="0">
                <a:latin typeface="Arial" panose="020B0604020202020204" pitchFamily="34" charset="0"/>
                <a:cs typeface="Arial" panose="020B0604020202020204" pitchFamily="34" charset="0"/>
              </a:rPr>
              <a:t>Share your experiences in facilitating the PBB within your agencies.</a:t>
            </a:r>
          </a:p>
          <a:p>
            <a:pPr marL="514350" indent="-514350">
              <a:buAutoNum type="arabicPeriod"/>
            </a:pPr>
            <a:endParaRPr lang="en-US" sz="2800" dirty="0" smtClean="0">
              <a:latin typeface="Arial" panose="020B0604020202020204" pitchFamily="34" charset="0"/>
              <a:cs typeface="Arial" panose="020B0604020202020204" pitchFamily="34" charset="0"/>
            </a:endParaRPr>
          </a:p>
          <a:p>
            <a:pPr marL="514350" indent="-514350">
              <a:buAutoNum type="arabicPeriod"/>
            </a:pPr>
            <a:r>
              <a:rPr lang="en-US" sz="2800" dirty="0" smtClean="0">
                <a:latin typeface="Arial" panose="020B0604020202020204" pitchFamily="34" charset="0"/>
                <a:cs typeface="Arial" panose="020B0604020202020204" pitchFamily="34" charset="0"/>
              </a:rPr>
              <a:t>What are your challenges in facilitating this? </a:t>
            </a:r>
          </a:p>
        </p:txBody>
      </p:sp>
    </p:spTree>
    <p:extLst>
      <p:ext uri="{BB962C8B-B14F-4D97-AF65-F5344CB8AC3E}">
        <p14:creationId xmlns:p14="http://schemas.microsoft.com/office/powerpoint/2010/main" val="14868886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89234"/>
            <a:ext cx="9067800" cy="857250"/>
          </a:xfrm>
        </p:spPr>
        <p:txBody>
          <a:bodyPr>
            <a:noAutofit/>
          </a:bodyPr>
          <a:lstStyle/>
          <a:p>
            <a:pPr algn="l"/>
            <a:r>
              <a:rPr lang="en-US" sz="3200" b="1" dirty="0" smtClean="0">
                <a:solidFill>
                  <a:schemeClr val="tx1">
                    <a:lumMod val="65000"/>
                    <a:lumOff val="35000"/>
                  </a:schemeClr>
                </a:solidFill>
                <a:latin typeface="Arial" panose="020B0604020202020204" pitchFamily="34" charset="0"/>
                <a:cs typeface="Arial" panose="020B0604020202020204" pitchFamily="34" charset="0"/>
              </a:rPr>
              <a:t>Policy issuances on performance incentives	</a:t>
            </a:r>
            <a:endParaRPr lang="en-GB" sz="3200" b="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681599" y="556125"/>
            <a:ext cx="7480200" cy="4948547"/>
            <a:chOff x="687000" y="502275"/>
            <a:chExt cx="7480200" cy="4948547"/>
          </a:xfrm>
        </p:grpSpPr>
        <p:grpSp>
          <p:nvGrpSpPr>
            <p:cNvPr id="12" name="Group 11"/>
            <p:cNvGrpSpPr/>
            <p:nvPr/>
          </p:nvGrpSpPr>
          <p:grpSpPr>
            <a:xfrm>
              <a:off x="687000" y="514350"/>
              <a:ext cx="3644400" cy="4936472"/>
              <a:chOff x="685800" y="559350"/>
              <a:chExt cx="3644400" cy="4936472"/>
            </a:xfrm>
          </p:grpSpPr>
          <p:sp>
            <p:nvSpPr>
              <p:cNvPr id="6" name="Round Diagonal Corner Rectangle 5"/>
              <p:cNvSpPr/>
              <p:nvPr/>
            </p:nvSpPr>
            <p:spPr>
              <a:xfrm>
                <a:off x="685800" y="559350"/>
                <a:ext cx="3644400" cy="4343400"/>
              </a:xfrm>
              <a:prstGeom prst="round2Diag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7" name="TextBox 6"/>
              <p:cNvSpPr txBox="1"/>
              <p:nvPr/>
            </p:nvSpPr>
            <p:spPr>
              <a:xfrm>
                <a:off x="887400" y="602175"/>
                <a:ext cx="3429000" cy="489364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200" b="1" dirty="0">
                    <a:latin typeface="Arial Narrow" panose="020B0606020202030204" pitchFamily="34" charset="0"/>
                    <a:cs typeface="Arial" panose="020B0604020202020204" pitchFamily="34" charset="0"/>
                  </a:rPr>
                  <a:t>FY 2011 – </a:t>
                </a:r>
                <a:r>
                  <a:rPr lang="en-US" sz="1200" dirty="0">
                    <a:latin typeface="Arial Narrow" panose="020B0606020202030204" pitchFamily="34" charset="0"/>
                    <a:cs typeface="Arial" panose="020B0604020202020204" pitchFamily="34" charset="0"/>
                  </a:rPr>
                  <a:t>Administrative Order (AO) No. 25 s. 2011</a:t>
                </a:r>
              </a:p>
              <a:p>
                <a:endParaRPr lang="en-US" sz="1200" dirty="0">
                  <a:latin typeface="Arial Narrow" panose="020B0606020202030204" pitchFamily="34" charset="0"/>
                  <a:cs typeface="Arial" panose="020B0604020202020204" pitchFamily="34" charset="0"/>
                </a:endParaRPr>
              </a:p>
              <a:p>
                <a:pPr fontAlgn="auto">
                  <a:spcBef>
                    <a:spcPts val="0"/>
                  </a:spcBef>
                  <a:spcAft>
                    <a:spcPts val="0"/>
                  </a:spcAft>
                  <a:defRPr/>
                </a:pPr>
                <a:r>
                  <a:rPr lang="en-US" sz="1200" b="1" dirty="0">
                    <a:latin typeface="Arial Narrow" panose="020B0606020202030204" pitchFamily="34" charset="0"/>
                    <a:cs typeface="Arial" panose="020B0604020202020204" pitchFamily="34" charset="0"/>
                  </a:rPr>
                  <a:t>FY 2012 – </a:t>
                </a:r>
                <a:r>
                  <a:rPr lang="en-US" sz="1200" dirty="0">
                    <a:latin typeface="Arial Narrow" panose="020B0606020202030204" pitchFamily="34" charset="0"/>
                    <a:cs typeface="Arial" panose="020B0604020202020204" pitchFamily="34" charset="0"/>
                  </a:rPr>
                  <a:t>Executive Order (EO) No. 80 s. 2012</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MC No. 2012-01</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MC No. 2012-02, MC No. 2012-02A</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MC No. 2012-03</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MC No. 2012-04</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MC No. 2012-05</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CHED Memo Order No. 35 s. 2012</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GCG MC No. 2012-11, MC No. 2012-14</a:t>
                </a:r>
              </a:p>
              <a:p>
                <a:pPr fontAlgn="auto">
                  <a:spcBef>
                    <a:spcPts val="0"/>
                  </a:spcBef>
                  <a:spcAft>
                    <a:spcPts val="0"/>
                  </a:spcAft>
                  <a:defRPr/>
                </a:pPr>
                <a:endParaRPr lang="en-US" sz="1200" dirty="0">
                  <a:latin typeface="Arial Narrow" panose="020B0606020202030204" pitchFamily="34" charset="0"/>
                  <a:cs typeface="Arial" panose="020B0604020202020204" pitchFamily="34" charset="0"/>
                </a:endParaRPr>
              </a:p>
              <a:p>
                <a:pPr fontAlgn="auto">
                  <a:spcBef>
                    <a:spcPts val="0"/>
                  </a:spcBef>
                  <a:spcAft>
                    <a:spcPts val="0"/>
                  </a:spcAft>
                  <a:defRPr/>
                </a:pPr>
                <a:r>
                  <a:rPr lang="en-US" sz="1200" b="1" dirty="0">
                    <a:latin typeface="Arial Narrow" panose="020B0606020202030204" pitchFamily="34" charset="0"/>
                    <a:cs typeface="Arial" panose="020B0604020202020204" pitchFamily="34" charset="0"/>
                  </a:rPr>
                  <a:t>FY 2013 – </a:t>
                </a:r>
                <a:r>
                  <a:rPr lang="en-US" sz="1200" dirty="0">
                    <a:latin typeface="Arial Narrow" panose="020B0606020202030204" pitchFamily="34" charset="0"/>
                    <a:cs typeface="Arial" panose="020B0604020202020204" pitchFamily="34" charset="0"/>
                  </a:rPr>
                  <a:t>MC No. 2013-01, MC No. 2013-01A</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GCG MC No. 2013-05, MC No. 2013-06</a:t>
                </a:r>
              </a:p>
              <a:p>
                <a:pPr fontAlgn="auto">
                  <a:spcBef>
                    <a:spcPts val="0"/>
                  </a:spcBef>
                  <a:spcAft>
                    <a:spcPts val="0"/>
                  </a:spcAft>
                  <a:defRPr/>
                </a:pPr>
                <a:endParaRPr lang="en-US" sz="1200" dirty="0">
                  <a:latin typeface="Arial Narrow" panose="020B0606020202030204" pitchFamily="34" charset="0"/>
                  <a:cs typeface="Arial" panose="020B0604020202020204" pitchFamily="34" charset="0"/>
                </a:endParaRPr>
              </a:p>
              <a:p>
                <a:pPr fontAlgn="auto">
                  <a:spcBef>
                    <a:spcPts val="0"/>
                  </a:spcBef>
                  <a:spcAft>
                    <a:spcPts val="0"/>
                  </a:spcAft>
                  <a:defRPr/>
                </a:pPr>
                <a:r>
                  <a:rPr lang="en-US" sz="1200" b="1" dirty="0">
                    <a:latin typeface="Arial Narrow" panose="020B0606020202030204" pitchFamily="34" charset="0"/>
                    <a:cs typeface="Arial" panose="020B0604020202020204" pitchFamily="34" charset="0"/>
                  </a:rPr>
                  <a:t>FY 2014 – </a:t>
                </a:r>
                <a:r>
                  <a:rPr lang="en-US" sz="1200" dirty="0">
                    <a:latin typeface="Arial Narrow" panose="020B0606020202030204" pitchFamily="34" charset="0"/>
                    <a:cs typeface="Arial" panose="020B0604020202020204" pitchFamily="34" charset="0"/>
                  </a:rPr>
                  <a:t>MC No. 2014-01</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MC No. 2014-03</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DBM-LWUA JMC No. 2014-02</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GCG MC No. 2014-05 and -06</a:t>
                </a:r>
              </a:p>
              <a:p>
                <a:pPr fontAlgn="auto">
                  <a:spcBef>
                    <a:spcPts val="0"/>
                  </a:spcBef>
                  <a:spcAft>
                    <a:spcPts val="0"/>
                  </a:spcAft>
                  <a:defRPr/>
                </a:pPr>
                <a:endParaRPr lang="en-US" sz="1200" dirty="0">
                  <a:latin typeface="Arial Narrow" panose="020B0606020202030204" pitchFamily="34" charset="0"/>
                  <a:cs typeface="Arial" panose="020B0604020202020204" pitchFamily="34" charset="0"/>
                </a:endParaRP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a:t>
                </a:r>
                <a:r>
                  <a:rPr lang="en-US" sz="1200" b="1" dirty="0">
                    <a:solidFill>
                      <a:sysClr val="windowText" lastClr="000000"/>
                    </a:solidFill>
                    <a:latin typeface="Arial Narrow" panose="020B0606020202030204" pitchFamily="34" charset="0"/>
                    <a:cs typeface="Arial" panose="020B0604020202020204" pitchFamily="34" charset="0"/>
                  </a:rPr>
                  <a:t>FY 2015 – </a:t>
                </a:r>
                <a:r>
                  <a:rPr lang="en-US" sz="1200" dirty="0">
                    <a:solidFill>
                      <a:sysClr val="windowText" lastClr="000000"/>
                    </a:solidFill>
                    <a:latin typeface="Arial Narrow" panose="020B0606020202030204" pitchFamily="34" charset="0"/>
                    <a:cs typeface="Arial" panose="020B0604020202020204" pitchFamily="34" charset="0"/>
                  </a:rPr>
                  <a:t>MC No. 2015-01</a:t>
                </a:r>
              </a:p>
              <a:p>
                <a:pPr fontAlgn="auto">
                  <a:spcBef>
                    <a:spcPts val="0"/>
                  </a:spcBef>
                  <a:spcAft>
                    <a:spcPts val="0"/>
                  </a:spcAft>
                  <a:defRPr/>
                </a:pPr>
                <a:r>
                  <a:rPr lang="en-US" sz="1200" dirty="0">
                    <a:solidFill>
                      <a:sysClr val="windowText" lastClr="000000"/>
                    </a:solidFill>
                    <a:latin typeface="Arial Narrow" panose="020B0606020202030204" pitchFamily="34" charset="0"/>
                    <a:cs typeface="Arial" panose="020B0604020202020204" pitchFamily="34" charset="0"/>
                  </a:rPr>
                  <a:t>                  DBM-LWUA JMC No. 13.15</a:t>
                </a:r>
              </a:p>
              <a:p>
                <a:pPr fontAlgn="auto">
                  <a:spcBef>
                    <a:spcPts val="0"/>
                  </a:spcBef>
                  <a:spcAft>
                    <a:spcPts val="0"/>
                  </a:spcAft>
                  <a:defRPr/>
                </a:pPr>
                <a:r>
                  <a:rPr lang="en-US" sz="1200" dirty="0">
                    <a:solidFill>
                      <a:sysClr val="windowText" lastClr="000000"/>
                    </a:solidFill>
                    <a:latin typeface="Arial Narrow" panose="020B0606020202030204" pitchFamily="34" charset="0"/>
                    <a:cs typeface="Arial" panose="020B0604020202020204" pitchFamily="34" charset="0"/>
                  </a:rPr>
                  <a:t>                  </a:t>
                </a:r>
                <a:r>
                  <a:rPr lang="en-US" sz="1200" dirty="0">
                    <a:latin typeface="Arial Narrow" panose="020B0606020202030204" pitchFamily="34" charset="0"/>
                    <a:cs typeface="Arial" panose="020B0604020202020204" pitchFamily="34" charset="0"/>
                  </a:rPr>
                  <a:t>GCG MC No. 2015-05 and -06</a:t>
                </a:r>
              </a:p>
              <a:p>
                <a:pPr fontAlgn="auto">
                  <a:spcBef>
                    <a:spcPts val="0"/>
                  </a:spcBef>
                  <a:spcAft>
                    <a:spcPts val="0"/>
                  </a:spcAft>
                  <a:defRPr/>
                </a:pPr>
                <a:endParaRPr lang="en-US" sz="1200" dirty="0">
                  <a:latin typeface="Arial Narrow" panose="020B0606020202030204" pitchFamily="34" charset="0"/>
                  <a:cs typeface="Arial" panose="020B0604020202020204" pitchFamily="34" charset="0"/>
                </a:endParaRPr>
              </a:p>
              <a:p>
                <a:endParaRPr lang="en-US" sz="1200" dirty="0">
                  <a:latin typeface="Arial Narrow" panose="020B0606020202030204" pitchFamily="34" charset="0"/>
                  <a:cs typeface="Arial" panose="020B0604020202020204" pitchFamily="34" charset="0"/>
                </a:endParaRPr>
              </a:p>
              <a:p>
                <a:endParaRPr lang="en-GB" sz="1200" dirty="0"/>
              </a:p>
              <a:p>
                <a:endParaRPr lang="en-GB" sz="1200" dirty="0"/>
              </a:p>
            </p:txBody>
          </p:sp>
        </p:grpSp>
        <p:grpSp>
          <p:nvGrpSpPr>
            <p:cNvPr id="4" name="Group 3"/>
            <p:cNvGrpSpPr/>
            <p:nvPr/>
          </p:nvGrpSpPr>
          <p:grpSpPr>
            <a:xfrm>
              <a:off x="4495799" y="502275"/>
              <a:ext cx="3671401" cy="4579215"/>
              <a:chOff x="4495799" y="502275"/>
              <a:chExt cx="3671401" cy="4579215"/>
            </a:xfrm>
          </p:grpSpPr>
          <p:grpSp>
            <p:nvGrpSpPr>
              <p:cNvPr id="9" name="Group 8"/>
              <p:cNvGrpSpPr/>
              <p:nvPr/>
            </p:nvGrpSpPr>
            <p:grpSpPr>
              <a:xfrm>
                <a:off x="4495799" y="502275"/>
                <a:ext cx="3671401" cy="4579215"/>
                <a:chOff x="228599" y="665791"/>
                <a:chExt cx="3671401" cy="4579215"/>
              </a:xfrm>
            </p:grpSpPr>
            <p:sp>
              <p:nvSpPr>
                <p:cNvPr id="10" name="Round Diagonal Corner Rectangle 9"/>
                <p:cNvSpPr/>
                <p:nvPr/>
              </p:nvSpPr>
              <p:spPr>
                <a:xfrm rot="10800000">
                  <a:off x="228599" y="665791"/>
                  <a:ext cx="3644400" cy="4343400"/>
                </a:xfrm>
                <a:prstGeom prst="round2Diag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1" name="TextBox 10"/>
                <p:cNvSpPr txBox="1"/>
                <p:nvPr/>
              </p:nvSpPr>
              <p:spPr>
                <a:xfrm>
                  <a:off x="471000" y="720691"/>
                  <a:ext cx="3429000" cy="4524315"/>
                </a:xfrm>
                <a:prstGeom prst="rect">
                  <a:avLst/>
                </a:prstGeom>
                <a:noFill/>
              </p:spPr>
              <p:txBody>
                <a:bodyPr wrap="square" rtlCol="0">
                  <a:spAutoFit/>
                </a:bodyPr>
                <a:lstStyle/>
                <a:p>
                  <a:pPr fontAlgn="auto">
                    <a:spcBef>
                      <a:spcPts val="0"/>
                    </a:spcBef>
                    <a:spcAft>
                      <a:spcPts val="0"/>
                    </a:spcAft>
                    <a:defRPr/>
                  </a:pPr>
                  <a:r>
                    <a:rPr lang="en-US" sz="1200" b="1" dirty="0">
                      <a:solidFill>
                        <a:sysClr val="windowText" lastClr="000000"/>
                      </a:solidFill>
                      <a:latin typeface="Arial Narrow" panose="020B0606020202030204" pitchFamily="34" charset="0"/>
                      <a:cs typeface="Arial" panose="020B0604020202020204" pitchFamily="34" charset="0"/>
                    </a:rPr>
                    <a:t>FY 2016 – </a:t>
                  </a:r>
                  <a:r>
                    <a:rPr lang="en-US" sz="1200" dirty="0">
                      <a:solidFill>
                        <a:sysClr val="windowText" lastClr="000000"/>
                      </a:solidFill>
                      <a:latin typeface="Arial Narrow" panose="020B0606020202030204" pitchFamily="34" charset="0"/>
                      <a:cs typeface="Arial" panose="020B0604020202020204" pitchFamily="34" charset="0"/>
                    </a:rPr>
                    <a:t>MC No. 2016-01</a:t>
                  </a:r>
                </a:p>
                <a:p>
                  <a:pPr fontAlgn="auto">
                    <a:spcBef>
                      <a:spcPts val="0"/>
                    </a:spcBef>
                    <a:spcAft>
                      <a:spcPts val="0"/>
                    </a:spcAft>
                    <a:defRPr/>
                  </a:pPr>
                  <a:r>
                    <a:rPr lang="en-US" sz="1200" dirty="0">
                      <a:solidFill>
                        <a:sysClr val="windowText" lastClr="000000"/>
                      </a:solidFill>
                      <a:latin typeface="Arial Narrow" panose="020B0606020202030204" pitchFamily="34" charset="0"/>
                      <a:cs typeface="Arial" panose="020B0604020202020204" pitchFamily="34" charset="0"/>
                    </a:rPr>
                    <a:t>                  MC No. 2016-02</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GQMC MC No. 2016-1</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CSC MC No. 14 s. </a:t>
                  </a:r>
                  <a:r>
                    <a:rPr lang="en-US" sz="1200" dirty="0" smtClean="0">
                      <a:latin typeface="Arial Narrow" panose="020B0606020202030204" pitchFamily="34" charset="0"/>
                      <a:cs typeface="Arial" panose="020B0604020202020204" pitchFamily="34" charset="0"/>
                    </a:rPr>
                    <a:t>2016</a:t>
                  </a:r>
                </a:p>
                <a:p>
                  <a:pPr fontAlgn="auto">
                    <a:spcBef>
                      <a:spcPts val="0"/>
                    </a:spcBef>
                    <a:spcAft>
                      <a:spcPts val="0"/>
                    </a:spcAft>
                    <a:defRPr/>
                  </a:pPr>
                  <a:endParaRPr lang="en-US" sz="1200" dirty="0">
                    <a:latin typeface="Arial Narrow" panose="020B0606020202030204" pitchFamily="34" charset="0"/>
                    <a:cs typeface="Arial" panose="020B0604020202020204" pitchFamily="34" charset="0"/>
                  </a:endParaRPr>
                </a:p>
                <a:p>
                  <a:pPr fontAlgn="auto">
                    <a:spcBef>
                      <a:spcPts val="0"/>
                    </a:spcBef>
                    <a:spcAft>
                      <a:spcPts val="0"/>
                    </a:spcAft>
                    <a:defRPr/>
                  </a:pPr>
                  <a:r>
                    <a:rPr lang="en-US" sz="1200" b="1" dirty="0">
                      <a:solidFill>
                        <a:sysClr val="windowText" lastClr="000000"/>
                      </a:solidFill>
                      <a:latin typeface="Arial Narrow" panose="020B0606020202030204" pitchFamily="34" charset="0"/>
                      <a:cs typeface="Arial" panose="020B0604020202020204" pitchFamily="34" charset="0"/>
                    </a:rPr>
                    <a:t>FY 2017 – </a:t>
                  </a:r>
                  <a:r>
                    <a:rPr lang="en-US" sz="1200" dirty="0">
                      <a:solidFill>
                        <a:sysClr val="windowText" lastClr="000000"/>
                      </a:solidFill>
                      <a:latin typeface="Arial Narrow" panose="020B0606020202030204" pitchFamily="34" charset="0"/>
                      <a:cs typeface="Arial" panose="020B0604020202020204" pitchFamily="34" charset="0"/>
                    </a:rPr>
                    <a:t>MC No. 2017-01</a:t>
                  </a:r>
                </a:p>
                <a:p>
                  <a:pPr fontAlgn="auto">
                    <a:spcBef>
                      <a:spcPts val="0"/>
                    </a:spcBef>
                    <a:spcAft>
                      <a:spcPts val="0"/>
                    </a:spcAft>
                    <a:defRPr/>
                  </a:pPr>
                  <a:r>
                    <a:rPr lang="en-US" sz="1200" dirty="0">
                      <a:solidFill>
                        <a:sysClr val="windowText" lastClr="000000"/>
                      </a:solidFill>
                      <a:latin typeface="Arial Narrow" panose="020B0606020202030204" pitchFamily="34" charset="0"/>
                      <a:cs typeface="Arial" panose="020B0604020202020204" pitchFamily="34" charset="0"/>
                    </a:rPr>
                    <a:t>                  MC No. 2017-02</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DBM-LWUA JMC No. 2017-014-17</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DBM-DILG JMC No. 2017-04</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GCG MC No. 2017-01</a:t>
                  </a:r>
                </a:p>
                <a:p>
                  <a:pPr fontAlgn="auto">
                    <a:spcBef>
                      <a:spcPts val="0"/>
                    </a:spcBef>
                    <a:spcAft>
                      <a:spcPts val="0"/>
                    </a:spcAft>
                    <a:defRPr/>
                  </a:pPr>
                  <a:r>
                    <a:rPr lang="en-US" sz="1200" dirty="0">
                      <a:latin typeface="Arial Narrow" panose="020B0606020202030204" pitchFamily="34" charset="0"/>
                      <a:cs typeface="Arial" panose="020B0604020202020204" pitchFamily="34" charset="0"/>
                    </a:rPr>
                    <a:t>                  CSC MC No. 14 s. 2017</a:t>
                  </a:r>
                </a:p>
                <a:p>
                  <a:pPr fontAlgn="auto">
                    <a:spcBef>
                      <a:spcPts val="0"/>
                    </a:spcBef>
                    <a:spcAft>
                      <a:spcPts val="0"/>
                    </a:spcAft>
                    <a:defRPr/>
                  </a:pPr>
                  <a:endParaRPr lang="en-US" sz="1200" dirty="0">
                    <a:latin typeface="Arial Narrow" panose="020B0606020202030204" pitchFamily="34" charset="0"/>
                    <a:cs typeface="Arial" panose="020B0604020202020204" pitchFamily="34" charset="0"/>
                  </a:endParaRPr>
                </a:p>
                <a:p>
                  <a:pPr fontAlgn="auto">
                    <a:spcBef>
                      <a:spcPts val="0"/>
                    </a:spcBef>
                    <a:spcAft>
                      <a:spcPts val="0"/>
                    </a:spcAft>
                    <a:defRPr/>
                  </a:pPr>
                  <a:r>
                    <a:rPr lang="en-US" sz="1200" dirty="0" smtClean="0">
                      <a:latin typeface="Arial Narrow" panose="020B0606020202030204" pitchFamily="34" charset="0"/>
                      <a:cs typeface="Arial" panose="020B0604020202020204" pitchFamily="34" charset="0"/>
                    </a:rPr>
                    <a:t> </a:t>
                  </a:r>
                  <a:r>
                    <a:rPr lang="es-ES" sz="1200" b="1" dirty="0">
                      <a:solidFill>
                        <a:sysClr val="windowText" lastClr="000000"/>
                      </a:solidFill>
                      <a:latin typeface="Arial Narrow" panose="020B0606020202030204" pitchFamily="34" charset="0"/>
                      <a:cs typeface="Arial" panose="020B0604020202020204" pitchFamily="34" charset="0"/>
                    </a:rPr>
                    <a:t>FY 2018 – </a:t>
                  </a:r>
                  <a:r>
                    <a:rPr lang="es-ES" sz="1200" dirty="0">
                      <a:solidFill>
                        <a:sysClr val="windowText" lastClr="000000"/>
                      </a:solidFill>
                      <a:latin typeface="Arial Narrow" panose="020B0606020202030204" pitchFamily="34" charset="0"/>
                      <a:cs typeface="Arial" panose="020B0604020202020204" pitchFamily="34" charset="0"/>
                    </a:rPr>
                    <a:t>MC No. </a:t>
                  </a:r>
                  <a:r>
                    <a:rPr lang="es-ES" sz="1200" dirty="0" smtClean="0">
                      <a:solidFill>
                        <a:sysClr val="windowText" lastClr="000000"/>
                      </a:solidFill>
                      <a:latin typeface="Arial Narrow" panose="020B0606020202030204" pitchFamily="34" charset="0"/>
                      <a:cs typeface="Arial" panose="020B0604020202020204" pitchFamily="34" charset="0"/>
                    </a:rPr>
                    <a:t>2018-01</a:t>
                  </a:r>
                </a:p>
                <a:p>
                  <a:pPr fontAlgn="auto">
                    <a:spcBef>
                      <a:spcPts val="0"/>
                    </a:spcBef>
                    <a:spcAft>
                      <a:spcPts val="0"/>
                    </a:spcAft>
                    <a:defRPr/>
                  </a:pPr>
                  <a:r>
                    <a:rPr lang="es-ES" sz="1200" dirty="0">
                      <a:solidFill>
                        <a:sysClr val="windowText" lastClr="000000"/>
                      </a:solidFill>
                      <a:latin typeface="Arial Narrow" panose="020B0606020202030204" pitchFamily="34" charset="0"/>
                      <a:cs typeface="Arial" panose="020B0604020202020204" pitchFamily="34" charset="0"/>
                    </a:rPr>
                    <a:t> </a:t>
                  </a:r>
                  <a:r>
                    <a:rPr lang="es-ES" sz="1200" dirty="0" smtClean="0">
                      <a:solidFill>
                        <a:sysClr val="windowText" lastClr="000000"/>
                      </a:solidFill>
                      <a:latin typeface="Arial Narrow" panose="020B0606020202030204" pitchFamily="34" charset="0"/>
                      <a:cs typeface="Arial" panose="020B0604020202020204" pitchFamily="34" charset="0"/>
                    </a:rPr>
                    <a:t>                  GCG MC No. 2019-01</a:t>
                  </a:r>
                </a:p>
                <a:p>
                  <a:pPr fontAlgn="auto">
                    <a:spcBef>
                      <a:spcPts val="0"/>
                    </a:spcBef>
                    <a:spcAft>
                      <a:spcPts val="0"/>
                    </a:spcAft>
                    <a:defRPr/>
                  </a:pPr>
                  <a:r>
                    <a:rPr lang="es-ES" sz="1200" dirty="0">
                      <a:solidFill>
                        <a:sysClr val="windowText" lastClr="000000"/>
                      </a:solidFill>
                      <a:latin typeface="Arial Narrow" panose="020B0606020202030204" pitchFamily="34" charset="0"/>
                      <a:cs typeface="Arial" panose="020B0604020202020204" pitchFamily="34" charset="0"/>
                    </a:rPr>
                    <a:t> </a:t>
                  </a:r>
                  <a:r>
                    <a:rPr lang="es-ES" sz="1200" dirty="0" smtClean="0">
                      <a:solidFill>
                        <a:sysClr val="windowText" lastClr="000000"/>
                      </a:solidFill>
                      <a:latin typeface="Arial Narrow" panose="020B0606020202030204" pitchFamily="34" charset="0"/>
                      <a:cs typeface="Arial" panose="020B0604020202020204" pitchFamily="34" charset="0"/>
                    </a:rPr>
                    <a:t>                  DBM-LWUA JMC No. 2018-01</a:t>
                  </a:r>
                </a:p>
                <a:p>
                  <a:pPr fontAlgn="auto">
                    <a:spcBef>
                      <a:spcPts val="0"/>
                    </a:spcBef>
                    <a:spcAft>
                      <a:spcPts val="0"/>
                    </a:spcAft>
                    <a:defRPr/>
                  </a:pPr>
                  <a:r>
                    <a:rPr lang="es-ES" sz="1200" dirty="0">
                      <a:solidFill>
                        <a:sysClr val="windowText" lastClr="000000"/>
                      </a:solidFill>
                      <a:latin typeface="Arial Narrow" panose="020B0606020202030204" pitchFamily="34" charset="0"/>
                      <a:cs typeface="Arial" panose="020B0604020202020204" pitchFamily="34" charset="0"/>
                    </a:rPr>
                    <a:t> </a:t>
                  </a:r>
                  <a:r>
                    <a:rPr lang="es-ES" sz="1200" dirty="0" smtClean="0">
                      <a:solidFill>
                        <a:sysClr val="windowText" lastClr="000000"/>
                      </a:solidFill>
                      <a:latin typeface="Arial Narrow" panose="020B0606020202030204" pitchFamily="34" charset="0"/>
                      <a:cs typeface="Arial" panose="020B0604020202020204" pitchFamily="34" charset="0"/>
                    </a:rPr>
                    <a:t>                  DBM-DILG JMC No. 2018-01</a:t>
                  </a:r>
                </a:p>
                <a:p>
                  <a:pPr fontAlgn="auto">
                    <a:spcBef>
                      <a:spcPts val="0"/>
                    </a:spcBef>
                    <a:spcAft>
                      <a:spcPts val="0"/>
                    </a:spcAft>
                    <a:defRPr/>
                  </a:pPr>
                  <a:endParaRPr lang="es-ES" sz="1200" dirty="0" smtClean="0">
                    <a:solidFill>
                      <a:sysClr val="windowText" lastClr="000000"/>
                    </a:solidFill>
                    <a:latin typeface="Arial Narrow" panose="020B0606020202030204" pitchFamily="34" charset="0"/>
                    <a:cs typeface="Arial" panose="020B0604020202020204" pitchFamily="34" charset="0"/>
                  </a:endParaRPr>
                </a:p>
                <a:p>
                  <a:pPr>
                    <a:defRPr/>
                  </a:pPr>
                  <a:r>
                    <a:rPr lang="es-ES" sz="1200" b="1" dirty="0" smtClean="0">
                      <a:solidFill>
                        <a:sysClr val="windowText" lastClr="000000"/>
                      </a:solidFill>
                      <a:latin typeface="Arial Narrow" panose="020B0606020202030204" pitchFamily="34" charset="0"/>
                      <a:cs typeface="Arial" panose="020B0604020202020204" pitchFamily="34" charset="0"/>
                    </a:rPr>
                    <a:t> FY 2019 </a:t>
                  </a:r>
                  <a:r>
                    <a:rPr lang="es-ES" sz="1200" b="1" dirty="0">
                      <a:solidFill>
                        <a:sysClr val="windowText" lastClr="000000"/>
                      </a:solidFill>
                      <a:latin typeface="Arial Narrow" panose="020B0606020202030204" pitchFamily="34" charset="0"/>
                      <a:cs typeface="Arial" panose="020B0604020202020204" pitchFamily="34" charset="0"/>
                    </a:rPr>
                    <a:t>– </a:t>
                  </a:r>
                  <a:r>
                    <a:rPr lang="es-ES" sz="1200" dirty="0">
                      <a:solidFill>
                        <a:sysClr val="windowText" lastClr="000000"/>
                      </a:solidFill>
                      <a:latin typeface="Arial Narrow" panose="020B0606020202030204" pitchFamily="34" charset="0"/>
                      <a:cs typeface="Arial" panose="020B0604020202020204" pitchFamily="34" charset="0"/>
                    </a:rPr>
                    <a:t>MC No. </a:t>
                  </a:r>
                  <a:r>
                    <a:rPr lang="es-ES" sz="1200" dirty="0" smtClean="0">
                      <a:solidFill>
                        <a:sysClr val="windowText" lastClr="000000"/>
                      </a:solidFill>
                      <a:latin typeface="Arial Narrow" panose="020B0606020202030204" pitchFamily="34" charset="0"/>
                      <a:cs typeface="Arial" panose="020B0604020202020204" pitchFamily="34" charset="0"/>
                    </a:rPr>
                    <a:t>2019-01</a:t>
                  </a:r>
                </a:p>
                <a:p>
                  <a:pPr>
                    <a:defRPr/>
                  </a:pPr>
                  <a:r>
                    <a:rPr lang="es-ES" sz="1200" dirty="0" smtClean="0">
                      <a:solidFill>
                        <a:sysClr val="windowText" lastClr="000000"/>
                      </a:solidFill>
                      <a:latin typeface="Arial Narrow" panose="020B0606020202030204" pitchFamily="34" charset="0"/>
                      <a:cs typeface="Arial" panose="020B0604020202020204" pitchFamily="34" charset="0"/>
                    </a:rPr>
                    <a:t>                  GCG MC No. 2019-02</a:t>
                  </a:r>
                  <a:endParaRPr lang="es-ES" sz="1200" dirty="0">
                    <a:solidFill>
                      <a:sysClr val="windowText" lastClr="000000"/>
                    </a:solidFill>
                    <a:latin typeface="Arial Narrow" panose="020B0606020202030204" pitchFamily="34" charset="0"/>
                    <a:cs typeface="Arial" panose="020B0604020202020204" pitchFamily="34" charset="0"/>
                  </a:endParaRPr>
                </a:p>
                <a:p>
                  <a:pPr fontAlgn="auto">
                    <a:spcBef>
                      <a:spcPts val="0"/>
                    </a:spcBef>
                    <a:spcAft>
                      <a:spcPts val="0"/>
                    </a:spcAft>
                    <a:defRPr/>
                  </a:pPr>
                  <a:endParaRPr lang="es-ES" sz="1200" dirty="0">
                    <a:solidFill>
                      <a:sysClr val="windowText" lastClr="000000"/>
                    </a:solidFill>
                    <a:latin typeface="Arial Narrow" panose="020B0606020202030204" pitchFamily="34" charset="0"/>
                    <a:cs typeface="Arial" panose="020B0604020202020204" pitchFamily="34" charset="0"/>
                  </a:endParaRPr>
                </a:p>
                <a:p>
                  <a:pPr fontAlgn="auto">
                    <a:spcBef>
                      <a:spcPts val="0"/>
                    </a:spcBef>
                    <a:spcAft>
                      <a:spcPts val="0"/>
                    </a:spcAft>
                    <a:defRPr/>
                  </a:pPr>
                  <a:r>
                    <a:rPr lang="es-ES" sz="1200" dirty="0" smtClean="0">
                      <a:solidFill>
                        <a:sysClr val="windowText" lastClr="000000"/>
                      </a:solidFill>
                      <a:latin typeface="Arial Narrow" panose="020B0606020202030204" pitchFamily="34" charset="0"/>
                      <a:cs typeface="Arial" panose="020B0604020202020204" pitchFamily="34" charset="0"/>
                    </a:rPr>
                    <a:t>	</a:t>
                  </a:r>
                  <a:endParaRPr lang="es-ES" sz="1200" dirty="0">
                    <a:solidFill>
                      <a:sysClr val="windowText" lastClr="000000"/>
                    </a:solidFill>
                    <a:latin typeface="Arial Narrow" panose="020B0606020202030204" pitchFamily="34" charset="0"/>
                    <a:cs typeface="Arial" panose="020B0604020202020204" pitchFamily="34" charset="0"/>
                  </a:endParaRPr>
                </a:p>
                <a:p>
                  <a:pPr fontAlgn="auto">
                    <a:spcBef>
                      <a:spcPts val="0"/>
                    </a:spcBef>
                    <a:spcAft>
                      <a:spcPts val="0"/>
                    </a:spcAft>
                    <a:defRPr/>
                  </a:pPr>
                  <a:endParaRPr lang="en-US" sz="1200" dirty="0">
                    <a:latin typeface="Arial Narrow" panose="020B0606020202030204" pitchFamily="34" charset="0"/>
                    <a:cs typeface="Arial" panose="020B0604020202020204" pitchFamily="34" charset="0"/>
                  </a:endParaRPr>
                </a:p>
                <a:p>
                  <a:endParaRPr lang="en-US" sz="1200" dirty="0">
                    <a:latin typeface="Arial Narrow" panose="020B0606020202030204" pitchFamily="34" charset="0"/>
                    <a:cs typeface="Arial" panose="020B0604020202020204" pitchFamily="34" charset="0"/>
                  </a:endParaRPr>
                </a:p>
                <a:p>
                  <a:endParaRPr lang="en-GB" sz="1200" dirty="0"/>
                </a:p>
              </p:txBody>
            </p:sp>
          </p:grpSp>
          <p:sp>
            <p:nvSpPr>
              <p:cNvPr id="3" name="Rectangle 2"/>
              <p:cNvSpPr/>
              <p:nvPr/>
            </p:nvSpPr>
            <p:spPr>
              <a:xfrm>
                <a:off x="4816199" y="3660900"/>
                <a:ext cx="2047201" cy="533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34368766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p:cNvGrpSpPr/>
          <p:nvPr/>
        </p:nvGrpSpPr>
        <p:grpSpPr>
          <a:xfrm>
            <a:off x="228600" y="590550"/>
            <a:ext cx="8675656" cy="4495799"/>
            <a:chOff x="228600" y="701776"/>
            <a:chExt cx="8675656" cy="4384573"/>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01776"/>
              <a:ext cx="8675656" cy="438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838200" y="2513062"/>
              <a:ext cx="19050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grpSp>
      <p:sp>
        <p:nvSpPr>
          <p:cNvPr id="3" name="Title 2"/>
          <p:cNvSpPr>
            <a:spLocks noGrp="1"/>
          </p:cNvSpPr>
          <p:nvPr>
            <p:ph type="title"/>
          </p:nvPr>
        </p:nvSpPr>
        <p:spPr>
          <a:xfrm>
            <a:off x="-5573" y="7989"/>
            <a:ext cx="9144001" cy="506361"/>
          </a:xfrm>
        </p:spPr>
        <p:txBody>
          <a:bodyPr rtlCol="0">
            <a:normAutofit fontScale="90000"/>
          </a:bodyPr>
          <a:lstStyle/>
          <a:p>
            <a:r>
              <a:rPr lang="en-US" b="1" dirty="0" smtClean="0">
                <a:solidFill>
                  <a:schemeClr val="tx1">
                    <a:lumMod val="65000"/>
                    <a:lumOff val="35000"/>
                  </a:schemeClr>
                </a:solidFill>
                <a:latin typeface="Arial Narrow" panose="020B0606020202030204" pitchFamily="34" charset="0"/>
                <a:cs typeface="Arial" panose="020B0604020202020204" pitchFamily="34" charset="0"/>
              </a:rPr>
              <a:t>2017 </a:t>
            </a:r>
            <a:r>
              <a:rPr lang="en-US" b="1" dirty="0">
                <a:solidFill>
                  <a:schemeClr val="tx1">
                    <a:lumMod val="65000"/>
                    <a:lumOff val="35000"/>
                  </a:schemeClr>
                </a:solidFill>
                <a:latin typeface="Arial Narrow" panose="020B0606020202030204" pitchFamily="34" charset="0"/>
                <a:cs typeface="Arial" panose="020B0604020202020204" pitchFamily="34" charset="0"/>
              </a:rPr>
              <a:t>– 2022 Philippine Development Plan</a:t>
            </a:r>
            <a:endParaRPr lang="en-US" dirty="0">
              <a:solidFill>
                <a:schemeClr val="tx1">
                  <a:lumMod val="65000"/>
                  <a:lumOff val="35000"/>
                </a:schemeClr>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40361813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6625</TotalTime>
  <Words>5436</Words>
  <Application>Microsoft Office PowerPoint</Application>
  <PresentationFormat>On-screen Show (16:9)</PresentationFormat>
  <Paragraphs>1168</Paragraphs>
  <Slides>54</Slides>
  <Notes>53</Notes>
  <HiddenSlides>5</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Hello, PBB Focal Persons!  kindly be reminded of the ff:</vt:lpstr>
      <vt:lpstr>PowerPoint Presentation</vt:lpstr>
      <vt:lpstr>We want your feedback…</vt:lpstr>
      <vt:lpstr>PowerPoint Presentation</vt:lpstr>
      <vt:lpstr>Share your insights…</vt:lpstr>
      <vt:lpstr>Share your insights…</vt:lpstr>
      <vt:lpstr>Policy issuances on performance incentives </vt:lpstr>
      <vt:lpstr>2017 – 2022 Philippine Development Plan</vt:lpstr>
      <vt:lpstr>PowerPoint Presentation</vt:lpstr>
      <vt:lpstr>RBPMS Framework</vt:lpstr>
      <vt:lpstr>Phases of RBPMS</vt:lpstr>
      <vt:lpstr>PowerPoint Presentation</vt:lpstr>
      <vt:lpstr>PowerPoint Presentation</vt:lpstr>
      <vt:lpstr>PowerPoint Presentation</vt:lpstr>
      <vt:lpstr>PowerPoint Presentation</vt:lpstr>
      <vt:lpstr>FY 2018 GGC Compliance</vt:lpstr>
      <vt:lpstr>FY 2018 Procurement Requirement Compliance </vt:lpstr>
      <vt:lpstr>FY 2018 COA and Other Cross-Cutting Requirement Compliance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AOSEC-User</dc:creator>
  <cp:lastModifiedBy>AOSEC-User</cp:lastModifiedBy>
  <cp:revision>489</cp:revision>
  <cp:lastPrinted>2019-09-25T09:25:48Z</cp:lastPrinted>
  <dcterms:created xsi:type="dcterms:W3CDTF">2019-08-21T11:22:56Z</dcterms:created>
  <dcterms:modified xsi:type="dcterms:W3CDTF">2019-09-30T01:41:24Z</dcterms:modified>
</cp:coreProperties>
</file>