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77" r:id="rId3"/>
    <p:sldId id="298" r:id="rId4"/>
    <p:sldId id="291" r:id="rId5"/>
    <p:sldId id="292" r:id="rId6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7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540FEDD-1A1D-A643-BD60-CB6D5F44E9D0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1C41EDC-8312-A044-8F13-670B6A5D1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0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326" indent="-232326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1EDC-8312-A044-8F13-670B6A5D1E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7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326" indent="-232326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1EDC-8312-A044-8F13-670B6A5D1EA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9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326" indent="-232326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41EDC-8312-A044-8F13-670B6A5D1E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9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9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9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4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0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9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6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DF45-1CDA-F348-A20C-D03B705B3014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82F9-89BA-9F4F-A195-FE7C8A90F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5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80"/>
          <a:stretch>
            <a:fillRect/>
          </a:stretch>
        </p:blipFill>
        <p:spPr bwMode="auto">
          <a:xfrm>
            <a:off x="0" y="4814888"/>
            <a:ext cx="91440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1252262"/>
          </a:xfr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000" b="1" i="1" dirty="0">
              <a:latin typeface="Calibri" charset="0"/>
            </a:endParaRPr>
          </a:p>
        </p:txBody>
      </p:sp>
      <p:sp>
        <p:nvSpPr>
          <p:cNvPr id="15363" name="AutoShape 2" descr="Image result for oiqa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5364" name="AutoShape 4" descr="Image result for oiqa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5365" name="AutoShape 6" descr="Image result for oiqa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-22225" y="29527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cs typeface="Arial" charset="0"/>
              </a:rPr>
              <a:t>Office of Institutional Quality Assurance and Governance </a:t>
            </a:r>
          </a:p>
        </p:txBody>
      </p:sp>
      <p:pic>
        <p:nvPicPr>
          <p:cNvPr id="15367" name="Picture 8" descr="C:\Users\Localuser.AFMSACCLA1\Desktop\Files\oiqag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9"/>
          <a:stretch>
            <a:fillRect/>
          </a:stretch>
        </p:blipFill>
        <p:spPr bwMode="auto">
          <a:xfrm>
            <a:off x="3827396" y="261481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8441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5976" y="3553558"/>
            <a:ext cx="7132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UPDATES ON THE SUC PBB 2018 EVALUATION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33909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8812" y="64013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767" y="338182"/>
            <a:ext cx="851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CHED INITIAL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0E2647C-CBAF-47EE-AE1F-B0493358C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77370"/>
              </p:ext>
            </p:extLst>
          </p:nvPr>
        </p:nvGraphicFramePr>
        <p:xfrm>
          <a:off x="471948" y="985703"/>
          <a:ext cx="8355284" cy="4648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3356">
                  <a:extLst>
                    <a:ext uri="{9D8B030D-6E8A-4147-A177-3AD203B41FA5}">
                      <a16:colId xmlns:a16="http://schemas.microsoft.com/office/drawing/2014/main" xmlns="" val="2264107798"/>
                    </a:ext>
                  </a:extLst>
                </a:gridCol>
                <a:gridCol w="2081928">
                  <a:extLst>
                    <a:ext uri="{9D8B030D-6E8A-4147-A177-3AD203B41FA5}">
                      <a16:colId xmlns:a16="http://schemas.microsoft.com/office/drawing/2014/main" xmlns="" val="4231341199"/>
                    </a:ext>
                  </a:extLst>
                </a:gridCol>
              </a:tblGrid>
              <a:tr h="5858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TOTAL Number of SUCs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>
                          <a:effectLst/>
                        </a:rPr>
                        <a:t>111</a:t>
                      </a:r>
                      <a:endParaRPr lang="en-P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08368025"/>
                  </a:ext>
                </a:extLst>
              </a:tr>
              <a:tr h="1158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Total Number of SUCs with Submissions Received by CHED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>
                          <a:effectLst/>
                        </a:rPr>
                        <a:t>96</a:t>
                      </a:r>
                      <a:endParaRPr lang="en-P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4183087"/>
                  </a:ext>
                </a:extLst>
              </a:tr>
              <a:tr h="5858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Total Number of SUCs with No Submission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>
                          <a:effectLst/>
                        </a:rPr>
                        <a:t>15</a:t>
                      </a:r>
                      <a:endParaRPr lang="en-P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75649322"/>
                  </a:ext>
                </a:extLst>
              </a:tr>
              <a:tr h="1158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Total Number of SUCs with Completed INITIAL EVALUATION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>
                          <a:effectLst/>
                        </a:rPr>
                        <a:t>65</a:t>
                      </a:r>
                      <a:endParaRPr lang="en-P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64132691"/>
                  </a:ext>
                </a:extLst>
              </a:tr>
              <a:tr h="1158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Total Number of SUCs with Ongoing INITIAL EVALUATION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 dirty="0">
                          <a:effectLst/>
                        </a:rPr>
                        <a:t>31</a:t>
                      </a:r>
                      <a:endParaRPr lang="en-PH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4040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21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8812" y="64013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767" y="338182"/>
            <a:ext cx="851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CHED FINAL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CAB8EBE-0AE8-4CC6-BFDA-5C4D41399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22504"/>
              </p:ext>
            </p:extLst>
          </p:nvPr>
        </p:nvGraphicFramePr>
        <p:xfrm>
          <a:off x="316767" y="858356"/>
          <a:ext cx="8510465" cy="574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7188">
                  <a:extLst>
                    <a:ext uri="{9D8B030D-6E8A-4147-A177-3AD203B41FA5}">
                      <a16:colId xmlns:a16="http://schemas.microsoft.com/office/drawing/2014/main" xmlns="" val="3257283440"/>
                    </a:ext>
                  </a:extLst>
                </a:gridCol>
                <a:gridCol w="4153277">
                  <a:extLst>
                    <a:ext uri="{9D8B030D-6E8A-4147-A177-3AD203B41FA5}">
                      <a16:colId xmlns:a16="http://schemas.microsoft.com/office/drawing/2014/main" xmlns="" val="1785808307"/>
                    </a:ext>
                  </a:extLst>
                </a:gridCol>
              </a:tblGrid>
              <a:tr h="735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Total Number of SUCs with Completed FINAL EVALUATION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>
                          <a:effectLst/>
                        </a:rPr>
                        <a:t>60</a:t>
                      </a:r>
                      <a:endParaRPr lang="en-P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3440825"/>
                  </a:ext>
                </a:extLst>
              </a:tr>
              <a:tr h="1098597">
                <a:tc>
                  <a:txBody>
                    <a:bodyPr/>
                    <a:lstStyle/>
                    <a:p>
                      <a:pPr algn="l" fontAlgn="ctr"/>
                      <a:r>
                        <a:rPr lang="en-PH" sz="2800" u="none" strike="noStrike">
                          <a:effectLst/>
                        </a:rPr>
                        <a:t>* Eligible </a:t>
                      </a:r>
                      <a:endParaRPr lang="en-P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800" u="none" strike="noStrike" dirty="0">
                          <a:effectLst/>
                        </a:rPr>
                        <a:t>14</a:t>
                      </a:r>
                      <a:br>
                        <a:rPr lang="da-DK" sz="2800" u="none" strike="noStrike" dirty="0">
                          <a:effectLst/>
                        </a:rPr>
                      </a:br>
                      <a:r>
                        <a:rPr lang="da-DK" sz="2800" u="none" strike="noStrike" dirty="0">
                          <a:effectLst/>
                        </a:rPr>
                        <a:t>(1 SUC for deliberation)</a:t>
                      </a:r>
                      <a:endParaRPr lang="da-DK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66632928"/>
                  </a:ext>
                </a:extLst>
              </a:tr>
              <a:tr h="1098597">
                <a:tc>
                  <a:txBody>
                    <a:bodyPr/>
                    <a:lstStyle/>
                    <a:p>
                      <a:pPr algn="l" fontAlgn="ctr"/>
                      <a:r>
                        <a:rPr lang="en-PH" sz="2800" u="none" strike="noStrike" dirty="0">
                          <a:effectLst/>
                        </a:rPr>
                        <a:t>* Eligible with Isolation</a:t>
                      </a:r>
                      <a:endParaRPr lang="en-PH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>
                          <a:effectLst/>
                        </a:rPr>
                        <a:t>11</a:t>
                      </a:r>
                      <a:br>
                        <a:rPr lang="en-PH" sz="2800" u="none" strike="noStrike">
                          <a:effectLst/>
                        </a:rPr>
                      </a:br>
                      <a:r>
                        <a:rPr lang="en-PH" sz="2800" u="none" strike="noStrike">
                          <a:effectLst/>
                        </a:rPr>
                        <a:t>(2 SUCs for endorsement)</a:t>
                      </a:r>
                      <a:endParaRPr lang="en-PH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35964642"/>
                  </a:ext>
                </a:extLst>
              </a:tr>
              <a:tr h="1825586">
                <a:tc>
                  <a:txBody>
                    <a:bodyPr/>
                    <a:lstStyle/>
                    <a:p>
                      <a:pPr algn="l" fontAlgn="ctr"/>
                      <a:r>
                        <a:rPr lang="en-PH" sz="2800" u="none" strike="noStrike" dirty="0">
                          <a:effectLst/>
                        </a:rPr>
                        <a:t>* Ineligible </a:t>
                      </a:r>
                      <a:endParaRPr lang="en-PH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 dirty="0">
                          <a:effectLst/>
                        </a:rPr>
                        <a:t>15</a:t>
                      </a:r>
                      <a:br>
                        <a:rPr lang="en-PH" sz="2800" u="none" strike="noStrike" dirty="0">
                          <a:effectLst/>
                        </a:rPr>
                      </a:br>
                      <a:r>
                        <a:rPr lang="en-PH" sz="2800" u="none" strike="noStrike" dirty="0">
                          <a:effectLst/>
                        </a:rPr>
                        <a:t>(3 SUCs for endorsement; 1 SUC for deliberation)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0597399"/>
                  </a:ext>
                </a:extLst>
              </a:tr>
              <a:tr h="371608">
                <a:tc>
                  <a:txBody>
                    <a:bodyPr/>
                    <a:lstStyle/>
                    <a:p>
                      <a:pPr algn="l" fontAlgn="ctr"/>
                      <a:r>
                        <a:rPr lang="en-PH" sz="2800" u="none" strike="noStrike">
                          <a:effectLst/>
                        </a:rPr>
                        <a:t>* Ongoing</a:t>
                      </a:r>
                      <a:endParaRPr lang="en-P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800" u="none" strike="noStrike" dirty="0">
                          <a:effectLst/>
                        </a:rPr>
                        <a:t>20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2665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33962C2-0B73-4983-ABB2-12444902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41" y="702767"/>
            <a:ext cx="73253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4100" algn="ctr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C522DFA-E856-45FB-BD0F-6EB1832FC8D1}"/>
              </a:ext>
            </a:extLst>
          </p:cNvPr>
          <p:cNvCxnSpPr/>
          <p:nvPr/>
        </p:nvCxnSpPr>
        <p:spPr>
          <a:xfrm>
            <a:off x="126609" y="196947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FEE940A-256F-4597-9877-6DA4A8235E69}"/>
              </a:ext>
            </a:extLst>
          </p:cNvPr>
          <p:cNvGraphicFramePr>
            <a:graphicFrameLocks noGrp="1"/>
          </p:cNvGraphicFramePr>
          <p:nvPr/>
        </p:nvGraphicFramePr>
        <p:xfrm>
          <a:off x="9045526" y="28135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8484277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mpd="sng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31450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0EBC4D3-3F9B-4D81-8ACF-D0C0DBAAD1DD}"/>
              </a:ext>
            </a:extLst>
          </p:cNvPr>
          <p:cNvGraphicFramePr>
            <a:graphicFrameLocks noGrp="1"/>
          </p:cNvGraphicFramePr>
          <p:nvPr/>
        </p:nvGraphicFramePr>
        <p:xfrm>
          <a:off x="1420837" y="530352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974701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913585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5E8F54-B436-490C-A9DA-571FE6E71284}"/>
              </a:ext>
            </a:extLst>
          </p:cNvPr>
          <p:cNvSpPr/>
          <p:nvPr/>
        </p:nvSpPr>
        <p:spPr>
          <a:xfrm>
            <a:off x="294968" y="217512"/>
            <a:ext cx="8750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ISSUES ENCOUNTERED BY CHED DURING THE REVIEW</a:t>
            </a:r>
            <a:endParaRPr lang="en-PH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BE9239-B6E8-4829-87E4-E5C4C88996D2}"/>
              </a:ext>
            </a:extLst>
          </p:cNvPr>
          <p:cNvSpPr/>
          <p:nvPr/>
        </p:nvSpPr>
        <p:spPr>
          <a:xfrm>
            <a:off x="294968" y="739564"/>
            <a:ext cx="85688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Incoherence of supporting data submitted by some SUCs with the description / formula of PREXC Indicators</a:t>
            </a:r>
          </a:p>
          <a:p>
            <a:pPr marL="514350" indent="-514350" algn="just">
              <a:buAutoNum type="arabicPeriod"/>
            </a:pPr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Insufficiency of supporting data submitted by some SUCs</a:t>
            </a:r>
          </a:p>
          <a:p>
            <a:pPr marL="514350" indent="-514350" algn="just">
              <a:buAutoNum type="arabicPeriod"/>
            </a:pPr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Lack of a common understanding of the PREXC Indicators by the SUC and CHED</a:t>
            </a:r>
          </a:p>
          <a:p>
            <a:pPr marL="514350" indent="-514350" algn="just">
              <a:buAutoNum type="arabicPeriod"/>
            </a:pPr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Over targeting / Using a target formula that is different from the ones discussed during PREXC Orientation</a:t>
            </a:r>
          </a:p>
          <a:p>
            <a:pPr marL="514350" indent="-514350" algn="just">
              <a:buAutoNum type="arabicPeriod"/>
            </a:pPr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Presence of other indicators aside from those agreed upon for PREXC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xmlns="" id="{39BCAF3E-F2F2-46CB-BBCB-7B39BF3E7B6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6019800"/>
            <a:ext cx="1752600" cy="773113"/>
            <a:chOff x="7467600" y="6019800"/>
            <a:chExt cx="1752600" cy="773113"/>
          </a:xfrm>
        </p:grpSpPr>
        <p:pic>
          <p:nvPicPr>
            <p:cNvPr id="15" name="Picture 8" descr="Related image">
              <a:extLst>
                <a:ext uri="{FF2B5EF4-FFF2-40B4-BE49-F238E27FC236}">
                  <a16:creationId xmlns:a16="http://schemas.microsoft.com/office/drawing/2014/main" xmlns="" id="{98BF44BB-B28B-41C6-B6F5-5DAA102B6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019800"/>
              <a:ext cx="114300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C:\Users\Localuser.AFMSACCLA1\Desktop\Files\oiqag logo.png">
              <a:extLst>
                <a:ext uri="{FF2B5EF4-FFF2-40B4-BE49-F238E27FC236}">
                  <a16:creationId xmlns:a16="http://schemas.microsoft.com/office/drawing/2014/main" xmlns="" id="{EEEE581C-89B9-4FC9-8315-3682ACFFC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89"/>
            <a:stretch>
              <a:fillRect/>
            </a:stretch>
          </p:blipFill>
          <p:spPr bwMode="auto">
            <a:xfrm>
              <a:off x="7467600" y="6019800"/>
              <a:ext cx="838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B4CC3F6-65A5-428C-8F1D-1EFD668E6CF5}"/>
              </a:ext>
            </a:extLst>
          </p:cNvPr>
          <p:cNvSpPr txBox="1"/>
          <p:nvPr/>
        </p:nvSpPr>
        <p:spPr>
          <a:xfrm>
            <a:off x="4818812" y="64013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2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6CAB8-69BA-4E62-977E-9ED2159B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3943"/>
            <a:ext cx="8229600" cy="1143000"/>
          </a:xfrm>
        </p:spPr>
        <p:txBody>
          <a:bodyPr/>
          <a:lstStyle/>
          <a:p>
            <a:r>
              <a:rPr lang="en-PH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73316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163</Words>
  <Application>Microsoft Office PowerPoint</Application>
  <PresentationFormat>On-screen Show (4:3)</PresentationFormat>
  <Paragraphs>35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</vt:lpstr>
      <vt:lpstr>PowerPoint Presentation</vt:lpstr>
      <vt:lpstr>PowerPoint Presentation</vt:lpstr>
      <vt:lpstr>PowerPoint Presentation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lesele o condeza</dc:creator>
  <cp:lastModifiedBy>AOSEC-User</cp:lastModifiedBy>
  <cp:revision>101</cp:revision>
  <cp:lastPrinted>2019-04-29T03:43:05Z</cp:lastPrinted>
  <dcterms:created xsi:type="dcterms:W3CDTF">2019-01-11T01:47:42Z</dcterms:created>
  <dcterms:modified xsi:type="dcterms:W3CDTF">2019-09-27T05:09:49Z</dcterms:modified>
</cp:coreProperties>
</file>