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49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C93452-24A9-4655-BAED-FE342E9F645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D22F9701-EB88-40D7-BDA1-6AA2AAB1D8B3}">
      <dgm:prSet phldrT="[Text]" custT="1"/>
      <dgm:spPr/>
      <dgm:t>
        <a:bodyPr/>
        <a:lstStyle/>
        <a:p>
          <a:r>
            <a:rPr lang="en-US" sz="2000" dirty="0" smtClean="0"/>
            <a:t>Section 98</a:t>
          </a:r>
          <a:endParaRPr lang="en-PH" sz="2000" dirty="0"/>
        </a:p>
      </dgm:t>
    </dgm:pt>
    <dgm:pt modelId="{4B311B18-38FB-41D1-A9E2-BF786E4CFF9B}" type="parTrans" cxnId="{E2A82FCB-9736-4E1E-94BC-34AAE6E64DDB}">
      <dgm:prSet/>
      <dgm:spPr/>
      <dgm:t>
        <a:bodyPr/>
        <a:lstStyle/>
        <a:p>
          <a:endParaRPr lang="en-PH"/>
        </a:p>
      </dgm:t>
    </dgm:pt>
    <dgm:pt modelId="{F78BD8EA-2432-4D6F-A9B4-B141FEC322BA}" type="sibTrans" cxnId="{E2A82FCB-9736-4E1E-94BC-34AAE6E64DDB}">
      <dgm:prSet/>
      <dgm:spPr/>
      <dgm:t>
        <a:bodyPr/>
        <a:lstStyle/>
        <a:p>
          <a:endParaRPr lang="en-PH"/>
        </a:p>
      </dgm:t>
    </dgm:pt>
    <dgm:pt modelId="{E6F4CA09-F90E-43D7-9BBD-AE29162B3502}">
      <dgm:prSet phldrT="[Text]"/>
      <dgm:spPr/>
      <dgm:t>
        <a:bodyPr/>
        <a:lstStyle/>
        <a:p>
          <a:r>
            <a:rPr lang="en-US" dirty="0" smtClean="0"/>
            <a:t>Submission of Annual Reports and Audited Financial Statements on Accounts Deposited Outside of the National Treasury</a:t>
          </a:r>
          <a:endParaRPr lang="en-PH" dirty="0"/>
        </a:p>
      </dgm:t>
    </dgm:pt>
    <dgm:pt modelId="{17C17AC7-D7D9-4950-8ABA-A82288B335A0}" type="parTrans" cxnId="{E6A86012-A2F0-4FAF-9FD2-63903D67E767}">
      <dgm:prSet/>
      <dgm:spPr/>
      <dgm:t>
        <a:bodyPr/>
        <a:lstStyle/>
        <a:p>
          <a:endParaRPr lang="en-PH"/>
        </a:p>
      </dgm:t>
    </dgm:pt>
    <dgm:pt modelId="{69560EC2-F32D-4A30-92A8-749602FB943F}" type="sibTrans" cxnId="{E6A86012-A2F0-4FAF-9FD2-63903D67E767}">
      <dgm:prSet/>
      <dgm:spPr/>
      <dgm:t>
        <a:bodyPr/>
        <a:lstStyle/>
        <a:p>
          <a:endParaRPr lang="en-PH"/>
        </a:p>
      </dgm:t>
    </dgm:pt>
    <dgm:pt modelId="{10F2D98F-5736-4E33-9D3C-12463C011658}">
      <dgm:prSet phldrT="[Text]" custT="1"/>
      <dgm:spPr/>
      <dgm:t>
        <a:bodyPr/>
        <a:lstStyle/>
        <a:p>
          <a:r>
            <a:rPr lang="en-US" sz="2000" dirty="0" smtClean="0"/>
            <a:t>Section 102</a:t>
          </a:r>
          <a:endParaRPr lang="en-PH" sz="2000" dirty="0"/>
        </a:p>
      </dgm:t>
    </dgm:pt>
    <dgm:pt modelId="{0B25C1C7-FE1B-406E-9F35-85E17ED84765}" type="parTrans" cxnId="{C5E4256B-9727-4BCD-ABBE-688AD236B4DE}">
      <dgm:prSet/>
      <dgm:spPr/>
      <dgm:t>
        <a:bodyPr/>
        <a:lstStyle/>
        <a:p>
          <a:endParaRPr lang="en-PH"/>
        </a:p>
      </dgm:t>
    </dgm:pt>
    <dgm:pt modelId="{B904877E-70A0-459C-A108-3D9AB6ECF2DB}" type="sibTrans" cxnId="{C5E4256B-9727-4BCD-ABBE-688AD236B4DE}">
      <dgm:prSet/>
      <dgm:spPr/>
      <dgm:t>
        <a:bodyPr/>
        <a:lstStyle/>
        <a:p>
          <a:endParaRPr lang="en-PH"/>
        </a:p>
      </dgm:t>
    </dgm:pt>
    <dgm:pt modelId="{BE46DB97-543B-4550-B275-FFAAAB4A64E4}">
      <dgm:prSet phldrT="[Text]"/>
      <dgm:spPr/>
      <dgm:t>
        <a:bodyPr/>
        <a:lstStyle/>
        <a:p>
          <a:r>
            <a:rPr lang="en-US" dirty="0" smtClean="0"/>
            <a:t>Quarterly Financial and Physical Reports</a:t>
          </a:r>
          <a:endParaRPr lang="en-PH" dirty="0"/>
        </a:p>
      </dgm:t>
    </dgm:pt>
    <dgm:pt modelId="{ACC7B569-0A46-4DDF-9D4E-DCD6DA9949B3}" type="parTrans" cxnId="{3BDBD1FE-3378-4AB0-8DC4-1AA888915C25}">
      <dgm:prSet/>
      <dgm:spPr/>
      <dgm:t>
        <a:bodyPr/>
        <a:lstStyle/>
        <a:p>
          <a:endParaRPr lang="en-PH"/>
        </a:p>
      </dgm:t>
    </dgm:pt>
    <dgm:pt modelId="{7E45FB41-FC99-4259-89EB-ACC27FF41C86}" type="sibTrans" cxnId="{3BDBD1FE-3378-4AB0-8DC4-1AA888915C25}">
      <dgm:prSet/>
      <dgm:spPr/>
      <dgm:t>
        <a:bodyPr/>
        <a:lstStyle/>
        <a:p>
          <a:endParaRPr lang="en-PH"/>
        </a:p>
      </dgm:t>
    </dgm:pt>
    <dgm:pt modelId="{900D1382-25DF-4A47-A379-0F72DC0FCCE0}">
      <dgm:prSet phldrT="[Text]" custT="1"/>
      <dgm:spPr/>
      <dgm:t>
        <a:bodyPr/>
        <a:lstStyle/>
        <a:p>
          <a:r>
            <a:rPr lang="en-US" sz="2000" dirty="0" smtClean="0"/>
            <a:t>Section 106</a:t>
          </a:r>
          <a:endParaRPr lang="en-PH" sz="2000" dirty="0"/>
        </a:p>
      </dgm:t>
    </dgm:pt>
    <dgm:pt modelId="{DD45AFE0-C40C-486F-8EE4-EE61A6037660}" type="parTrans" cxnId="{0A41B3C5-1F85-4714-981D-C0C976F5657D}">
      <dgm:prSet/>
      <dgm:spPr/>
      <dgm:t>
        <a:bodyPr/>
        <a:lstStyle/>
        <a:p>
          <a:endParaRPr lang="en-PH"/>
        </a:p>
      </dgm:t>
    </dgm:pt>
    <dgm:pt modelId="{6EC2A2FD-E582-4A65-98BD-29770806CA81}" type="sibTrans" cxnId="{0A41B3C5-1F85-4714-981D-C0C976F5657D}">
      <dgm:prSet/>
      <dgm:spPr/>
      <dgm:t>
        <a:bodyPr/>
        <a:lstStyle/>
        <a:p>
          <a:endParaRPr lang="en-PH"/>
        </a:p>
      </dgm:t>
    </dgm:pt>
    <dgm:pt modelId="{1DE4460D-B123-4A58-8108-A76FA8D463B6}">
      <dgm:prSet phldrT="[Text]"/>
      <dgm:spPr/>
      <dgm:t>
        <a:bodyPr/>
        <a:lstStyle/>
        <a:p>
          <a:r>
            <a:rPr lang="en-US" dirty="0" smtClean="0"/>
            <a:t>Transparency Seal</a:t>
          </a:r>
          <a:endParaRPr lang="en-PH" dirty="0"/>
        </a:p>
      </dgm:t>
    </dgm:pt>
    <dgm:pt modelId="{C8BAE2EF-AF56-441B-B5BC-54F4DB51557F}" type="parTrans" cxnId="{54260B4C-FF3D-4ABC-9944-B392D8B7E53B}">
      <dgm:prSet/>
      <dgm:spPr/>
      <dgm:t>
        <a:bodyPr/>
        <a:lstStyle/>
        <a:p>
          <a:endParaRPr lang="en-PH"/>
        </a:p>
      </dgm:t>
    </dgm:pt>
    <dgm:pt modelId="{11A7D0F6-5DD1-4A50-8B97-D284CCAF80CE}" type="sibTrans" cxnId="{54260B4C-FF3D-4ABC-9944-B392D8B7E53B}">
      <dgm:prSet/>
      <dgm:spPr/>
      <dgm:t>
        <a:bodyPr/>
        <a:lstStyle/>
        <a:p>
          <a:endParaRPr lang="en-PH"/>
        </a:p>
      </dgm:t>
    </dgm:pt>
    <dgm:pt modelId="{5DAEB8D7-97BE-409C-A1B0-E8D98EDEE3EC}" type="pres">
      <dgm:prSet presAssocID="{20C93452-24A9-4655-BAED-FE342E9F645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93D4D4AA-8EBF-4342-8E1B-C6D6B91FCEE9}" type="pres">
      <dgm:prSet presAssocID="{D22F9701-EB88-40D7-BDA1-6AA2AAB1D8B3}" presName="circle1" presStyleLbl="node1" presStyleIdx="0" presStyleCnt="3"/>
      <dgm:spPr/>
    </dgm:pt>
    <dgm:pt modelId="{5C2EC271-C8B4-4440-8DFB-2280BDD2009C}" type="pres">
      <dgm:prSet presAssocID="{D22F9701-EB88-40D7-BDA1-6AA2AAB1D8B3}" presName="space" presStyleCnt="0"/>
      <dgm:spPr/>
    </dgm:pt>
    <dgm:pt modelId="{5F400590-00E2-404C-9F96-0F1343D7CE2C}" type="pres">
      <dgm:prSet presAssocID="{D22F9701-EB88-40D7-BDA1-6AA2AAB1D8B3}" presName="rect1" presStyleLbl="alignAcc1" presStyleIdx="0" presStyleCnt="3" custLinFactNeighborY="13008"/>
      <dgm:spPr/>
      <dgm:t>
        <a:bodyPr/>
        <a:lstStyle/>
        <a:p>
          <a:endParaRPr lang="en-PH"/>
        </a:p>
      </dgm:t>
    </dgm:pt>
    <dgm:pt modelId="{319CFA07-8FC4-4D08-B884-2B5F4F94AC1E}" type="pres">
      <dgm:prSet presAssocID="{10F2D98F-5736-4E33-9D3C-12463C011658}" presName="vertSpace2" presStyleLbl="node1" presStyleIdx="0" presStyleCnt="3"/>
      <dgm:spPr/>
    </dgm:pt>
    <dgm:pt modelId="{520C378C-F45D-4362-AF7D-63E4B12C5D42}" type="pres">
      <dgm:prSet presAssocID="{10F2D98F-5736-4E33-9D3C-12463C011658}" presName="circle2" presStyleLbl="node1" presStyleIdx="1" presStyleCnt="3"/>
      <dgm:spPr/>
    </dgm:pt>
    <dgm:pt modelId="{86163D02-1FEF-4DCB-B05D-B132F226CA36}" type="pres">
      <dgm:prSet presAssocID="{10F2D98F-5736-4E33-9D3C-12463C011658}" presName="rect2" presStyleLbl="alignAcc1" presStyleIdx="1" presStyleCnt="3"/>
      <dgm:spPr/>
      <dgm:t>
        <a:bodyPr/>
        <a:lstStyle/>
        <a:p>
          <a:endParaRPr lang="en-PH"/>
        </a:p>
      </dgm:t>
    </dgm:pt>
    <dgm:pt modelId="{9B87407E-643C-4504-BE5B-5E9E4BDC39A7}" type="pres">
      <dgm:prSet presAssocID="{900D1382-25DF-4A47-A379-0F72DC0FCCE0}" presName="vertSpace3" presStyleLbl="node1" presStyleIdx="1" presStyleCnt="3"/>
      <dgm:spPr/>
    </dgm:pt>
    <dgm:pt modelId="{5B71A5E2-BC6A-4707-B12F-FCAC7BEB0DE8}" type="pres">
      <dgm:prSet presAssocID="{900D1382-25DF-4A47-A379-0F72DC0FCCE0}" presName="circle3" presStyleLbl="node1" presStyleIdx="2" presStyleCnt="3"/>
      <dgm:spPr/>
    </dgm:pt>
    <dgm:pt modelId="{0C46DFEF-5E72-4FBA-B76A-12762773C025}" type="pres">
      <dgm:prSet presAssocID="{900D1382-25DF-4A47-A379-0F72DC0FCCE0}" presName="rect3" presStyleLbl="alignAcc1" presStyleIdx="2" presStyleCnt="3"/>
      <dgm:spPr/>
      <dgm:t>
        <a:bodyPr/>
        <a:lstStyle/>
        <a:p>
          <a:endParaRPr lang="en-PH"/>
        </a:p>
      </dgm:t>
    </dgm:pt>
    <dgm:pt modelId="{184100B8-3E4C-41CB-B348-C8E8C0239D8E}" type="pres">
      <dgm:prSet presAssocID="{D22F9701-EB88-40D7-BDA1-6AA2AAB1D8B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E337052A-F2D4-4AFF-BBF4-34B2B6490D7D}" type="pres">
      <dgm:prSet presAssocID="{D22F9701-EB88-40D7-BDA1-6AA2AAB1D8B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9E3E2D0D-A5A7-49C0-908B-88CE823C42D0}" type="pres">
      <dgm:prSet presAssocID="{10F2D98F-5736-4E33-9D3C-12463C01165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0132142-58A3-4F6B-BBD7-C7DD2F1E97DF}" type="pres">
      <dgm:prSet presAssocID="{10F2D98F-5736-4E33-9D3C-12463C011658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618632FA-D727-43FD-85E6-6D78F1A7DC0E}" type="pres">
      <dgm:prSet presAssocID="{900D1382-25DF-4A47-A379-0F72DC0FCCE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0ADC7A90-A4A4-45FA-9EEC-94DE8A6F5E62}" type="pres">
      <dgm:prSet presAssocID="{900D1382-25DF-4A47-A379-0F72DC0FCCE0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D60DC373-C129-49DA-957A-C20E6B6E8382}" type="presOf" srcId="{20C93452-24A9-4655-BAED-FE342E9F645B}" destId="{5DAEB8D7-97BE-409C-A1B0-E8D98EDEE3EC}" srcOrd="0" destOrd="0" presId="urn:microsoft.com/office/officeart/2005/8/layout/target3"/>
    <dgm:cxn modelId="{F59B75F1-961E-46ED-98D2-61EEABAC61FC}" type="presOf" srcId="{D22F9701-EB88-40D7-BDA1-6AA2AAB1D8B3}" destId="{5F400590-00E2-404C-9F96-0F1343D7CE2C}" srcOrd="0" destOrd="0" presId="urn:microsoft.com/office/officeart/2005/8/layout/target3"/>
    <dgm:cxn modelId="{D11BB6A5-7375-47AA-AE5A-BEF0D6893F69}" type="presOf" srcId="{10F2D98F-5736-4E33-9D3C-12463C011658}" destId="{86163D02-1FEF-4DCB-B05D-B132F226CA36}" srcOrd="0" destOrd="0" presId="urn:microsoft.com/office/officeart/2005/8/layout/target3"/>
    <dgm:cxn modelId="{4675C3E1-454D-4C91-9867-833DF70E3B94}" type="presOf" srcId="{D22F9701-EB88-40D7-BDA1-6AA2AAB1D8B3}" destId="{184100B8-3E4C-41CB-B348-C8E8C0239D8E}" srcOrd="1" destOrd="0" presId="urn:microsoft.com/office/officeart/2005/8/layout/target3"/>
    <dgm:cxn modelId="{87A3E822-EB13-428E-AD9D-3C681BCF33F4}" type="presOf" srcId="{900D1382-25DF-4A47-A379-0F72DC0FCCE0}" destId="{618632FA-D727-43FD-85E6-6D78F1A7DC0E}" srcOrd="1" destOrd="0" presId="urn:microsoft.com/office/officeart/2005/8/layout/target3"/>
    <dgm:cxn modelId="{E2A82FCB-9736-4E1E-94BC-34AAE6E64DDB}" srcId="{20C93452-24A9-4655-BAED-FE342E9F645B}" destId="{D22F9701-EB88-40D7-BDA1-6AA2AAB1D8B3}" srcOrd="0" destOrd="0" parTransId="{4B311B18-38FB-41D1-A9E2-BF786E4CFF9B}" sibTransId="{F78BD8EA-2432-4D6F-A9B4-B141FEC322BA}"/>
    <dgm:cxn modelId="{54260B4C-FF3D-4ABC-9944-B392D8B7E53B}" srcId="{900D1382-25DF-4A47-A379-0F72DC0FCCE0}" destId="{1DE4460D-B123-4A58-8108-A76FA8D463B6}" srcOrd="0" destOrd="0" parTransId="{C8BAE2EF-AF56-441B-B5BC-54F4DB51557F}" sibTransId="{11A7D0F6-5DD1-4A50-8B97-D284CCAF80CE}"/>
    <dgm:cxn modelId="{08AF8B25-1813-4909-992F-A36C15C6BF51}" type="presOf" srcId="{BE46DB97-543B-4550-B275-FFAAAB4A64E4}" destId="{50132142-58A3-4F6B-BBD7-C7DD2F1E97DF}" srcOrd="0" destOrd="0" presId="urn:microsoft.com/office/officeart/2005/8/layout/target3"/>
    <dgm:cxn modelId="{1BF0CD16-A85C-4B4F-ADF1-884F806F4463}" type="presOf" srcId="{E6F4CA09-F90E-43D7-9BBD-AE29162B3502}" destId="{E337052A-F2D4-4AFF-BBF4-34B2B6490D7D}" srcOrd="0" destOrd="0" presId="urn:microsoft.com/office/officeart/2005/8/layout/target3"/>
    <dgm:cxn modelId="{C5E4256B-9727-4BCD-ABBE-688AD236B4DE}" srcId="{20C93452-24A9-4655-BAED-FE342E9F645B}" destId="{10F2D98F-5736-4E33-9D3C-12463C011658}" srcOrd="1" destOrd="0" parTransId="{0B25C1C7-FE1B-406E-9F35-85E17ED84765}" sibTransId="{B904877E-70A0-459C-A108-3D9AB6ECF2DB}"/>
    <dgm:cxn modelId="{0A41B3C5-1F85-4714-981D-C0C976F5657D}" srcId="{20C93452-24A9-4655-BAED-FE342E9F645B}" destId="{900D1382-25DF-4A47-A379-0F72DC0FCCE0}" srcOrd="2" destOrd="0" parTransId="{DD45AFE0-C40C-486F-8EE4-EE61A6037660}" sibTransId="{6EC2A2FD-E582-4A65-98BD-29770806CA81}"/>
    <dgm:cxn modelId="{7D0CBD97-4469-4135-A3BA-EE54C22EBF81}" type="presOf" srcId="{1DE4460D-B123-4A58-8108-A76FA8D463B6}" destId="{0ADC7A90-A4A4-45FA-9EEC-94DE8A6F5E62}" srcOrd="0" destOrd="0" presId="urn:microsoft.com/office/officeart/2005/8/layout/target3"/>
    <dgm:cxn modelId="{3BDBD1FE-3378-4AB0-8DC4-1AA888915C25}" srcId="{10F2D98F-5736-4E33-9D3C-12463C011658}" destId="{BE46DB97-543B-4550-B275-FFAAAB4A64E4}" srcOrd="0" destOrd="0" parTransId="{ACC7B569-0A46-4DDF-9D4E-DCD6DA9949B3}" sibTransId="{7E45FB41-FC99-4259-89EB-ACC27FF41C86}"/>
    <dgm:cxn modelId="{4CFCB9FE-FC75-458B-8E59-9485C6B50DF7}" type="presOf" srcId="{10F2D98F-5736-4E33-9D3C-12463C011658}" destId="{9E3E2D0D-A5A7-49C0-908B-88CE823C42D0}" srcOrd="1" destOrd="0" presId="urn:microsoft.com/office/officeart/2005/8/layout/target3"/>
    <dgm:cxn modelId="{E6A86012-A2F0-4FAF-9FD2-63903D67E767}" srcId="{D22F9701-EB88-40D7-BDA1-6AA2AAB1D8B3}" destId="{E6F4CA09-F90E-43D7-9BBD-AE29162B3502}" srcOrd="0" destOrd="0" parTransId="{17C17AC7-D7D9-4950-8ABA-A82288B335A0}" sibTransId="{69560EC2-F32D-4A30-92A8-749602FB943F}"/>
    <dgm:cxn modelId="{19158901-0587-4272-8276-82CDC159419E}" type="presOf" srcId="{900D1382-25DF-4A47-A379-0F72DC0FCCE0}" destId="{0C46DFEF-5E72-4FBA-B76A-12762773C025}" srcOrd="0" destOrd="0" presId="urn:microsoft.com/office/officeart/2005/8/layout/target3"/>
    <dgm:cxn modelId="{4656D543-59E9-4A91-A029-2CB821CDF2D6}" type="presParOf" srcId="{5DAEB8D7-97BE-409C-A1B0-E8D98EDEE3EC}" destId="{93D4D4AA-8EBF-4342-8E1B-C6D6B91FCEE9}" srcOrd="0" destOrd="0" presId="urn:microsoft.com/office/officeart/2005/8/layout/target3"/>
    <dgm:cxn modelId="{B8E33AF0-553B-44F9-974E-B8DC192D1524}" type="presParOf" srcId="{5DAEB8D7-97BE-409C-A1B0-E8D98EDEE3EC}" destId="{5C2EC271-C8B4-4440-8DFB-2280BDD2009C}" srcOrd="1" destOrd="0" presId="urn:microsoft.com/office/officeart/2005/8/layout/target3"/>
    <dgm:cxn modelId="{AEE3E61B-8737-4F50-B555-DD66D1B4610E}" type="presParOf" srcId="{5DAEB8D7-97BE-409C-A1B0-E8D98EDEE3EC}" destId="{5F400590-00E2-404C-9F96-0F1343D7CE2C}" srcOrd="2" destOrd="0" presId="urn:microsoft.com/office/officeart/2005/8/layout/target3"/>
    <dgm:cxn modelId="{6F8B49D5-A587-4030-B3D4-DB1F46C3849D}" type="presParOf" srcId="{5DAEB8D7-97BE-409C-A1B0-E8D98EDEE3EC}" destId="{319CFA07-8FC4-4D08-B884-2B5F4F94AC1E}" srcOrd="3" destOrd="0" presId="urn:microsoft.com/office/officeart/2005/8/layout/target3"/>
    <dgm:cxn modelId="{6B1DB1CD-CBDB-4448-BEC9-4DA41C2CAF94}" type="presParOf" srcId="{5DAEB8D7-97BE-409C-A1B0-E8D98EDEE3EC}" destId="{520C378C-F45D-4362-AF7D-63E4B12C5D42}" srcOrd="4" destOrd="0" presId="urn:microsoft.com/office/officeart/2005/8/layout/target3"/>
    <dgm:cxn modelId="{05B6395A-6613-48FC-B9BB-7EB14E0BA41B}" type="presParOf" srcId="{5DAEB8D7-97BE-409C-A1B0-E8D98EDEE3EC}" destId="{86163D02-1FEF-4DCB-B05D-B132F226CA36}" srcOrd="5" destOrd="0" presId="urn:microsoft.com/office/officeart/2005/8/layout/target3"/>
    <dgm:cxn modelId="{A016A150-F55C-4B74-BD80-22F6086BD42F}" type="presParOf" srcId="{5DAEB8D7-97BE-409C-A1B0-E8D98EDEE3EC}" destId="{9B87407E-643C-4504-BE5B-5E9E4BDC39A7}" srcOrd="6" destOrd="0" presId="urn:microsoft.com/office/officeart/2005/8/layout/target3"/>
    <dgm:cxn modelId="{52CBF941-F8E4-487E-B864-6BFECC1B9189}" type="presParOf" srcId="{5DAEB8D7-97BE-409C-A1B0-E8D98EDEE3EC}" destId="{5B71A5E2-BC6A-4707-B12F-FCAC7BEB0DE8}" srcOrd="7" destOrd="0" presId="urn:microsoft.com/office/officeart/2005/8/layout/target3"/>
    <dgm:cxn modelId="{80D8E002-36C8-4940-8736-B86C4CD3AAC5}" type="presParOf" srcId="{5DAEB8D7-97BE-409C-A1B0-E8D98EDEE3EC}" destId="{0C46DFEF-5E72-4FBA-B76A-12762773C025}" srcOrd="8" destOrd="0" presId="urn:microsoft.com/office/officeart/2005/8/layout/target3"/>
    <dgm:cxn modelId="{233F02D4-1C4F-438F-9A0F-2EEBED3687CA}" type="presParOf" srcId="{5DAEB8D7-97BE-409C-A1B0-E8D98EDEE3EC}" destId="{184100B8-3E4C-41CB-B348-C8E8C0239D8E}" srcOrd="9" destOrd="0" presId="urn:microsoft.com/office/officeart/2005/8/layout/target3"/>
    <dgm:cxn modelId="{8E655679-0429-40E1-B458-A035C7FB96C6}" type="presParOf" srcId="{5DAEB8D7-97BE-409C-A1B0-E8D98EDEE3EC}" destId="{E337052A-F2D4-4AFF-BBF4-34B2B6490D7D}" srcOrd="10" destOrd="0" presId="urn:microsoft.com/office/officeart/2005/8/layout/target3"/>
    <dgm:cxn modelId="{61576C5C-9366-4666-AF36-2F6EB83A239E}" type="presParOf" srcId="{5DAEB8D7-97BE-409C-A1B0-E8D98EDEE3EC}" destId="{9E3E2D0D-A5A7-49C0-908B-88CE823C42D0}" srcOrd="11" destOrd="0" presId="urn:microsoft.com/office/officeart/2005/8/layout/target3"/>
    <dgm:cxn modelId="{DEE0C039-5514-4C90-AAB6-94FB58C18E6C}" type="presParOf" srcId="{5DAEB8D7-97BE-409C-A1B0-E8D98EDEE3EC}" destId="{50132142-58A3-4F6B-BBD7-C7DD2F1E97DF}" srcOrd="12" destOrd="0" presId="urn:microsoft.com/office/officeart/2005/8/layout/target3"/>
    <dgm:cxn modelId="{D573BE7E-2D48-4C7E-A5C1-9A70D16E28B4}" type="presParOf" srcId="{5DAEB8D7-97BE-409C-A1B0-E8D98EDEE3EC}" destId="{618632FA-D727-43FD-85E6-6D78F1A7DC0E}" srcOrd="13" destOrd="0" presId="urn:microsoft.com/office/officeart/2005/8/layout/target3"/>
    <dgm:cxn modelId="{A0A21446-611D-47FA-87A6-5ED8E60D92BA}" type="presParOf" srcId="{5DAEB8D7-97BE-409C-A1B0-E8D98EDEE3EC}" destId="{0ADC7A90-A4A4-45FA-9EEC-94DE8A6F5E6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EAD0B-055A-47CC-AE79-D3A349050003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PH"/>
        </a:p>
      </dgm:t>
    </dgm:pt>
    <dgm:pt modelId="{327E0B00-FDDB-42C4-AB29-864477FEA9F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Agency’s mandate and functions</a:t>
          </a:r>
        </a:p>
        <a:p>
          <a:r>
            <a:rPr lang="en-US" dirty="0" smtClean="0">
              <a:solidFill>
                <a:schemeClr val="tx1"/>
              </a:solidFill>
            </a:rPr>
            <a:t>Name of its Officials with their position and designation, and contact information</a:t>
          </a:r>
        </a:p>
        <a:p>
          <a:r>
            <a:rPr lang="en-US" dirty="0" smtClean="0">
              <a:solidFill>
                <a:schemeClr val="tx1"/>
              </a:solidFill>
            </a:rPr>
            <a:t>Annual Financial Reports</a:t>
          </a:r>
        </a:p>
        <a:p>
          <a:r>
            <a:rPr lang="en-US" dirty="0" smtClean="0">
              <a:solidFill>
                <a:schemeClr val="tx1"/>
              </a:solidFill>
            </a:rPr>
            <a:t>Approved Budgets and Corresponding Targets for FY 2019</a:t>
          </a:r>
          <a:endParaRPr lang="en-PH" dirty="0">
            <a:solidFill>
              <a:schemeClr val="tx1"/>
            </a:solidFill>
          </a:endParaRPr>
        </a:p>
      </dgm:t>
    </dgm:pt>
    <dgm:pt modelId="{07834D0A-A829-43F1-8873-7C8B469D5230}" type="parTrans" cxnId="{1BF086BC-0285-4F74-84F5-C5D431C5473F}">
      <dgm:prSet/>
      <dgm:spPr/>
      <dgm:t>
        <a:bodyPr/>
        <a:lstStyle/>
        <a:p>
          <a:endParaRPr lang="en-PH"/>
        </a:p>
      </dgm:t>
    </dgm:pt>
    <dgm:pt modelId="{1CDCF815-7C55-4B95-A679-34D082A6767A}" type="sibTrans" cxnId="{1BF086BC-0285-4F74-84F5-C5D431C5473F}">
      <dgm:prSet/>
      <dgm:spPr/>
      <dgm:t>
        <a:bodyPr/>
        <a:lstStyle/>
        <a:p>
          <a:endParaRPr lang="en-PH"/>
        </a:p>
      </dgm:t>
    </dgm:pt>
    <dgm:pt modelId="{77B81562-A5D8-406B-8FE2-D7E05CE4E09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Projects, Programs and Activities, Beneficiaries, and Status of Implementation for FY 2019</a:t>
          </a:r>
        </a:p>
        <a:p>
          <a:r>
            <a:rPr lang="en-US" dirty="0" smtClean="0">
              <a:solidFill>
                <a:schemeClr val="tx1"/>
              </a:solidFill>
            </a:rPr>
            <a:t>FY 2019 Annual Procurement Plan (Non-CSE)</a:t>
          </a:r>
        </a:p>
        <a:p>
          <a:r>
            <a:rPr lang="en-US" dirty="0" smtClean="0">
              <a:solidFill>
                <a:schemeClr val="tx1"/>
              </a:solidFill>
            </a:rPr>
            <a:t>Indicative APP FY 2020 (Non-Common-Supplies &amp; Equipment)</a:t>
          </a:r>
        </a:p>
        <a:p>
          <a:r>
            <a:rPr lang="en-US" dirty="0" smtClean="0">
              <a:solidFill>
                <a:schemeClr val="tx1"/>
              </a:solidFill>
            </a:rPr>
            <a:t>Indicative APP (CSE)</a:t>
          </a:r>
          <a:endParaRPr lang="en-PH" dirty="0">
            <a:solidFill>
              <a:schemeClr val="tx1"/>
            </a:solidFill>
          </a:endParaRPr>
        </a:p>
      </dgm:t>
    </dgm:pt>
    <dgm:pt modelId="{6767156F-3A19-4511-B25A-E5A333B8E3B9}" type="parTrans" cxnId="{6D774330-6641-4066-AB69-CD85E89A3982}">
      <dgm:prSet/>
      <dgm:spPr/>
      <dgm:t>
        <a:bodyPr/>
        <a:lstStyle/>
        <a:p>
          <a:endParaRPr lang="en-PH"/>
        </a:p>
      </dgm:t>
    </dgm:pt>
    <dgm:pt modelId="{456DEE95-B951-4B04-BE0C-9C71E0BFF781}" type="sibTrans" cxnId="{6D774330-6641-4066-AB69-CD85E89A3982}">
      <dgm:prSet/>
      <dgm:spPr/>
      <dgm:t>
        <a:bodyPr/>
        <a:lstStyle/>
        <a:p>
          <a:endParaRPr lang="en-PH"/>
        </a:p>
      </dgm:t>
    </dgm:pt>
    <dgm:pt modelId="{D9F527B7-AE86-4841-B274-19C697F4996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QMS Certification</a:t>
          </a:r>
        </a:p>
        <a:p>
          <a:r>
            <a:rPr lang="en-US" dirty="0" smtClean="0">
              <a:solidFill>
                <a:schemeClr val="tx1"/>
              </a:solidFill>
            </a:rPr>
            <a:t>System of Ranking Delivery Units </a:t>
          </a:r>
        </a:p>
        <a:p>
          <a:r>
            <a:rPr lang="en-US" dirty="0" smtClean="0">
              <a:solidFill>
                <a:schemeClr val="tx1"/>
              </a:solidFill>
            </a:rPr>
            <a:t>The Agency Review and Compliance Procedures of Statements and Financial Disclosures</a:t>
          </a:r>
        </a:p>
        <a:p>
          <a:r>
            <a:rPr lang="en-US" dirty="0" smtClean="0">
              <a:solidFill>
                <a:schemeClr val="tx1"/>
              </a:solidFill>
            </a:rPr>
            <a:t>FOI Manual</a:t>
          </a:r>
          <a:endParaRPr lang="en-PH" dirty="0">
            <a:solidFill>
              <a:schemeClr val="tx1"/>
            </a:solidFill>
          </a:endParaRPr>
        </a:p>
      </dgm:t>
    </dgm:pt>
    <dgm:pt modelId="{CDE5FA47-C810-43FE-AA3A-01098A865855}" type="parTrans" cxnId="{D09E6820-BF53-4D17-8AFE-5A2150732209}">
      <dgm:prSet/>
      <dgm:spPr/>
      <dgm:t>
        <a:bodyPr/>
        <a:lstStyle/>
        <a:p>
          <a:endParaRPr lang="en-PH"/>
        </a:p>
      </dgm:t>
    </dgm:pt>
    <dgm:pt modelId="{C52A6499-8D66-4A10-B52B-683AB1FA1CEA}" type="sibTrans" cxnId="{D09E6820-BF53-4D17-8AFE-5A2150732209}">
      <dgm:prSet/>
      <dgm:spPr/>
      <dgm:t>
        <a:bodyPr/>
        <a:lstStyle/>
        <a:p>
          <a:endParaRPr lang="en-PH"/>
        </a:p>
      </dgm:t>
    </dgm:pt>
    <dgm:pt modelId="{17F8C0B0-3CD7-4199-AD2B-C0F35C7459CE}" type="pres">
      <dgm:prSet presAssocID="{01BEAD0B-055A-47CC-AE79-D3A34905000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6D2ECAB3-4682-47B3-ADFE-91DDD7E1B99E}" type="pres">
      <dgm:prSet presAssocID="{327E0B00-FDDB-42C4-AB29-864477FEA9F6}" presName="comp" presStyleCnt="0"/>
      <dgm:spPr/>
    </dgm:pt>
    <dgm:pt modelId="{DF9CBDF4-134F-42AB-9E9C-EB14CFE15424}" type="pres">
      <dgm:prSet presAssocID="{327E0B00-FDDB-42C4-AB29-864477FEA9F6}" presName="box" presStyleLbl="node1" presStyleIdx="0" presStyleCnt="3"/>
      <dgm:spPr/>
      <dgm:t>
        <a:bodyPr/>
        <a:lstStyle/>
        <a:p>
          <a:endParaRPr lang="en-PH"/>
        </a:p>
      </dgm:t>
    </dgm:pt>
    <dgm:pt modelId="{FFC5CF02-11F1-4574-88E2-67DB3503F60B}" type="pres">
      <dgm:prSet presAssocID="{327E0B00-FDDB-42C4-AB29-864477FEA9F6}" presName="img" presStyleLbl="fgImgPlace1" presStyleIdx="0" presStyleCnt="3" custScaleX="61354" custScaleY="93875"/>
      <dgm:spPr/>
    </dgm:pt>
    <dgm:pt modelId="{984DF219-E83A-4311-AD66-79C6C5F0605D}" type="pres">
      <dgm:prSet presAssocID="{327E0B00-FDDB-42C4-AB29-864477FEA9F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C27F2CF6-844E-42E6-817F-56979ACEF23F}" type="pres">
      <dgm:prSet presAssocID="{1CDCF815-7C55-4B95-A679-34D082A6767A}" presName="spacer" presStyleCnt="0"/>
      <dgm:spPr/>
    </dgm:pt>
    <dgm:pt modelId="{AFB5C309-91DE-4AAA-A61E-7242F47B8485}" type="pres">
      <dgm:prSet presAssocID="{77B81562-A5D8-406B-8FE2-D7E05CE4E09A}" presName="comp" presStyleCnt="0"/>
      <dgm:spPr/>
    </dgm:pt>
    <dgm:pt modelId="{D83F1368-7323-4AC1-ADDE-47B0E3B421E0}" type="pres">
      <dgm:prSet presAssocID="{77B81562-A5D8-406B-8FE2-D7E05CE4E09A}" presName="box" presStyleLbl="node1" presStyleIdx="1" presStyleCnt="3"/>
      <dgm:spPr/>
      <dgm:t>
        <a:bodyPr/>
        <a:lstStyle/>
        <a:p>
          <a:endParaRPr lang="en-PH"/>
        </a:p>
      </dgm:t>
    </dgm:pt>
    <dgm:pt modelId="{90A2D57B-07B8-4890-BEA7-7207DFABFE87}" type="pres">
      <dgm:prSet presAssocID="{77B81562-A5D8-406B-8FE2-D7E05CE4E09A}" presName="img" presStyleLbl="fgImgPlace1" presStyleIdx="1" presStyleCnt="3" custScaleX="65104" custScaleY="88875"/>
      <dgm:spPr/>
    </dgm:pt>
    <dgm:pt modelId="{B33F0877-9B47-40C1-90D6-78232D3C685E}" type="pres">
      <dgm:prSet presAssocID="{77B81562-A5D8-406B-8FE2-D7E05CE4E09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EC2C0DED-C432-4F89-9741-81CAD9F1CCF8}" type="pres">
      <dgm:prSet presAssocID="{456DEE95-B951-4B04-BE0C-9C71E0BFF781}" presName="spacer" presStyleCnt="0"/>
      <dgm:spPr/>
    </dgm:pt>
    <dgm:pt modelId="{DDCE5E5A-E0F2-4BE7-AD2A-FDF0E3A2A350}" type="pres">
      <dgm:prSet presAssocID="{D9F527B7-AE86-4841-B274-19C697F49964}" presName="comp" presStyleCnt="0"/>
      <dgm:spPr/>
    </dgm:pt>
    <dgm:pt modelId="{5681A33C-D5D4-4F0F-B518-9F4660C453F9}" type="pres">
      <dgm:prSet presAssocID="{D9F527B7-AE86-4841-B274-19C697F49964}" presName="box" presStyleLbl="node1" presStyleIdx="2" presStyleCnt="3"/>
      <dgm:spPr/>
      <dgm:t>
        <a:bodyPr/>
        <a:lstStyle/>
        <a:p>
          <a:endParaRPr lang="en-PH"/>
        </a:p>
      </dgm:t>
    </dgm:pt>
    <dgm:pt modelId="{8C363DC5-4CC6-4564-B84D-4F4A5A5E9E26}" type="pres">
      <dgm:prSet presAssocID="{D9F527B7-AE86-4841-B274-19C697F49964}" presName="img" presStyleLbl="fgImgPlace1" presStyleIdx="2" presStyleCnt="3" custScaleX="60417" custScaleY="98500"/>
      <dgm:spPr/>
    </dgm:pt>
    <dgm:pt modelId="{E721FE0C-7CA9-43E0-AFB2-E0D03DFAC9FF}" type="pres">
      <dgm:prSet presAssocID="{D9F527B7-AE86-4841-B274-19C697F4996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CB0CDE34-B716-4CEF-B6BF-3F99D440283A}" type="presOf" srcId="{327E0B00-FDDB-42C4-AB29-864477FEA9F6}" destId="{DF9CBDF4-134F-42AB-9E9C-EB14CFE15424}" srcOrd="0" destOrd="0" presId="urn:microsoft.com/office/officeart/2005/8/layout/vList4"/>
    <dgm:cxn modelId="{1BF086BC-0285-4F74-84F5-C5D431C5473F}" srcId="{01BEAD0B-055A-47CC-AE79-D3A349050003}" destId="{327E0B00-FDDB-42C4-AB29-864477FEA9F6}" srcOrd="0" destOrd="0" parTransId="{07834D0A-A829-43F1-8873-7C8B469D5230}" sibTransId="{1CDCF815-7C55-4B95-A679-34D082A6767A}"/>
    <dgm:cxn modelId="{5DDA24DE-9F47-4848-A850-455511F0181B}" type="presOf" srcId="{77B81562-A5D8-406B-8FE2-D7E05CE4E09A}" destId="{D83F1368-7323-4AC1-ADDE-47B0E3B421E0}" srcOrd="0" destOrd="0" presId="urn:microsoft.com/office/officeart/2005/8/layout/vList4"/>
    <dgm:cxn modelId="{72C4905D-2990-426B-A3BE-E3FACD549B0B}" type="presOf" srcId="{327E0B00-FDDB-42C4-AB29-864477FEA9F6}" destId="{984DF219-E83A-4311-AD66-79C6C5F0605D}" srcOrd="1" destOrd="0" presId="urn:microsoft.com/office/officeart/2005/8/layout/vList4"/>
    <dgm:cxn modelId="{535ED230-583D-4793-9837-6DE8893E708F}" type="presOf" srcId="{01BEAD0B-055A-47CC-AE79-D3A349050003}" destId="{17F8C0B0-3CD7-4199-AD2B-C0F35C7459CE}" srcOrd="0" destOrd="0" presId="urn:microsoft.com/office/officeart/2005/8/layout/vList4"/>
    <dgm:cxn modelId="{AA830A72-D4DB-4B69-A839-85321ACE77A9}" type="presOf" srcId="{D9F527B7-AE86-4841-B274-19C697F49964}" destId="{E721FE0C-7CA9-43E0-AFB2-E0D03DFAC9FF}" srcOrd="1" destOrd="0" presId="urn:microsoft.com/office/officeart/2005/8/layout/vList4"/>
    <dgm:cxn modelId="{6D774330-6641-4066-AB69-CD85E89A3982}" srcId="{01BEAD0B-055A-47CC-AE79-D3A349050003}" destId="{77B81562-A5D8-406B-8FE2-D7E05CE4E09A}" srcOrd="1" destOrd="0" parTransId="{6767156F-3A19-4511-B25A-E5A333B8E3B9}" sibTransId="{456DEE95-B951-4B04-BE0C-9C71E0BFF781}"/>
    <dgm:cxn modelId="{D929E2D3-78CA-43A8-8AF9-4D3069E90F48}" type="presOf" srcId="{D9F527B7-AE86-4841-B274-19C697F49964}" destId="{5681A33C-D5D4-4F0F-B518-9F4660C453F9}" srcOrd="0" destOrd="0" presId="urn:microsoft.com/office/officeart/2005/8/layout/vList4"/>
    <dgm:cxn modelId="{D09E6820-BF53-4D17-8AFE-5A2150732209}" srcId="{01BEAD0B-055A-47CC-AE79-D3A349050003}" destId="{D9F527B7-AE86-4841-B274-19C697F49964}" srcOrd="2" destOrd="0" parTransId="{CDE5FA47-C810-43FE-AA3A-01098A865855}" sibTransId="{C52A6499-8D66-4A10-B52B-683AB1FA1CEA}"/>
    <dgm:cxn modelId="{3C1BEE1D-7C7B-4C71-97D0-8B0A53E91DC6}" type="presOf" srcId="{77B81562-A5D8-406B-8FE2-D7E05CE4E09A}" destId="{B33F0877-9B47-40C1-90D6-78232D3C685E}" srcOrd="1" destOrd="0" presId="urn:microsoft.com/office/officeart/2005/8/layout/vList4"/>
    <dgm:cxn modelId="{B8CA8AB5-CCA8-4893-B645-B8BF8A026F8D}" type="presParOf" srcId="{17F8C0B0-3CD7-4199-AD2B-C0F35C7459CE}" destId="{6D2ECAB3-4682-47B3-ADFE-91DDD7E1B99E}" srcOrd="0" destOrd="0" presId="urn:microsoft.com/office/officeart/2005/8/layout/vList4"/>
    <dgm:cxn modelId="{6F331524-BF94-47D1-A55D-EB1308FF0297}" type="presParOf" srcId="{6D2ECAB3-4682-47B3-ADFE-91DDD7E1B99E}" destId="{DF9CBDF4-134F-42AB-9E9C-EB14CFE15424}" srcOrd="0" destOrd="0" presId="urn:microsoft.com/office/officeart/2005/8/layout/vList4"/>
    <dgm:cxn modelId="{358D889B-BD73-4F22-BC21-BA4BDA5F1E8D}" type="presParOf" srcId="{6D2ECAB3-4682-47B3-ADFE-91DDD7E1B99E}" destId="{FFC5CF02-11F1-4574-88E2-67DB3503F60B}" srcOrd="1" destOrd="0" presId="urn:microsoft.com/office/officeart/2005/8/layout/vList4"/>
    <dgm:cxn modelId="{303837FD-8A00-4A7E-B096-9299CC698480}" type="presParOf" srcId="{6D2ECAB3-4682-47B3-ADFE-91DDD7E1B99E}" destId="{984DF219-E83A-4311-AD66-79C6C5F0605D}" srcOrd="2" destOrd="0" presId="urn:microsoft.com/office/officeart/2005/8/layout/vList4"/>
    <dgm:cxn modelId="{2A600744-A2DD-4AD5-8AD4-3ED2B088FE2C}" type="presParOf" srcId="{17F8C0B0-3CD7-4199-AD2B-C0F35C7459CE}" destId="{C27F2CF6-844E-42E6-817F-56979ACEF23F}" srcOrd="1" destOrd="0" presId="urn:microsoft.com/office/officeart/2005/8/layout/vList4"/>
    <dgm:cxn modelId="{1D8DEACF-1FF7-4AEA-BA63-07956CDB8AC1}" type="presParOf" srcId="{17F8C0B0-3CD7-4199-AD2B-C0F35C7459CE}" destId="{AFB5C309-91DE-4AAA-A61E-7242F47B8485}" srcOrd="2" destOrd="0" presId="urn:microsoft.com/office/officeart/2005/8/layout/vList4"/>
    <dgm:cxn modelId="{526F65BE-E90C-4F5C-A1AC-E68F62C2A37D}" type="presParOf" srcId="{AFB5C309-91DE-4AAA-A61E-7242F47B8485}" destId="{D83F1368-7323-4AC1-ADDE-47B0E3B421E0}" srcOrd="0" destOrd="0" presId="urn:microsoft.com/office/officeart/2005/8/layout/vList4"/>
    <dgm:cxn modelId="{55924323-1CB5-42D1-8419-FC941D42F53E}" type="presParOf" srcId="{AFB5C309-91DE-4AAA-A61E-7242F47B8485}" destId="{90A2D57B-07B8-4890-BEA7-7207DFABFE87}" srcOrd="1" destOrd="0" presId="urn:microsoft.com/office/officeart/2005/8/layout/vList4"/>
    <dgm:cxn modelId="{397FDC3B-F77E-4694-AEAE-AE928136FDE1}" type="presParOf" srcId="{AFB5C309-91DE-4AAA-A61E-7242F47B8485}" destId="{B33F0877-9B47-40C1-90D6-78232D3C685E}" srcOrd="2" destOrd="0" presId="urn:microsoft.com/office/officeart/2005/8/layout/vList4"/>
    <dgm:cxn modelId="{C44E40C2-23CB-4202-9E37-8C373ABC7538}" type="presParOf" srcId="{17F8C0B0-3CD7-4199-AD2B-C0F35C7459CE}" destId="{EC2C0DED-C432-4F89-9741-81CAD9F1CCF8}" srcOrd="3" destOrd="0" presId="urn:microsoft.com/office/officeart/2005/8/layout/vList4"/>
    <dgm:cxn modelId="{546BCA3D-FD4C-4891-AB9B-3FADAB488D4B}" type="presParOf" srcId="{17F8C0B0-3CD7-4199-AD2B-C0F35C7459CE}" destId="{DDCE5E5A-E0F2-4BE7-AD2A-FDF0E3A2A350}" srcOrd="4" destOrd="0" presId="urn:microsoft.com/office/officeart/2005/8/layout/vList4"/>
    <dgm:cxn modelId="{45A89530-1BB9-41C8-AF9C-67C012FB4E4B}" type="presParOf" srcId="{DDCE5E5A-E0F2-4BE7-AD2A-FDF0E3A2A350}" destId="{5681A33C-D5D4-4F0F-B518-9F4660C453F9}" srcOrd="0" destOrd="0" presId="urn:microsoft.com/office/officeart/2005/8/layout/vList4"/>
    <dgm:cxn modelId="{5AA5DEE2-7F61-4C86-B633-7AA3838F8DB5}" type="presParOf" srcId="{DDCE5E5A-E0F2-4BE7-AD2A-FDF0E3A2A350}" destId="{8C363DC5-4CC6-4564-B84D-4F4A5A5E9E26}" srcOrd="1" destOrd="0" presId="urn:microsoft.com/office/officeart/2005/8/layout/vList4"/>
    <dgm:cxn modelId="{8407DB8E-9854-4239-A375-3189AF65977B}" type="presParOf" srcId="{DDCE5E5A-E0F2-4BE7-AD2A-FDF0E3A2A350}" destId="{E721FE0C-7CA9-43E0-AFB2-E0D03DFAC9F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4D4AA-8EBF-4342-8E1B-C6D6B91FCEE9}">
      <dsp:nvSpPr>
        <dsp:cNvPr id="0" name=""/>
        <dsp:cNvSpPr/>
      </dsp:nvSpPr>
      <dsp:spPr>
        <a:xfrm>
          <a:off x="0" y="0"/>
          <a:ext cx="3183324" cy="31833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00590-00E2-404C-9F96-0F1343D7CE2C}">
      <dsp:nvSpPr>
        <dsp:cNvPr id="0" name=""/>
        <dsp:cNvSpPr/>
      </dsp:nvSpPr>
      <dsp:spPr>
        <a:xfrm>
          <a:off x="1591662" y="0"/>
          <a:ext cx="4224655" cy="3183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Section 98</a:t>
          </a:r>
          <a:endParaRPr lang="en-PH" sz="2000" kern="1200" dirty="0"/>
        </a:p>
      </dsp:txBody>
      <dsp:txXfrm>
        <a:off x="1591662" y="0"/>
        <a:ext cx="2112327" cy="954999"/>
      </dsp:txXfrm>
    </dsp:sp>
    <dsp:sp modelId="{520C378C-F45D-4362-AF7D-63E4B12C5D42}">
      <dsp:nvSpPr>
        <dsp:cNvPr id="0" name=""/>
        <dsp:cNvSpPr/>
      </dsp:nvSpPr>
      <dsp:spPr>
        <a:xfrm>
          <a:off x="557082" y="954999"/>
          <a:ext cx="2069158" cy="20691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63D02-1FEF-4DCB-B05D-B132F226CA36}">
      <dsp:nvSpPr>
        <dsp:cNvPr id="0" name=""/>
        <dsp:cNvSpPr/>
      </dsp:nvSpPr>
      <dsp:spPr>
        <a:xfrm>
          <a:off x="1591662" y="954999"/>
          <a:ext cx="4224655" cy="20691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Section 102</a:t>
          </a:r>
          <a:endParaRPr lang="en-PH" sz="2000" kern="1200" dirty="0"/>
        </a:p>
      </dsp:txBody>
      <dsp:txXfrm>
        <a:off x="1591662" y="954999"/>
        <a:ext cx="2112327" cy="954996"/>
      </dsp:txXfrm>
    </dsp:sp>
    <dsp:sp modelId="{5B71A5E2-BC6A-4707-B12F-FCAC7BEB0DE8}">
      <dsp:nvSpPr>
        <dsp:cNvPr id="0" name=""/>
        <dsp:cNvSpPr/>
      </dsp:nvSpPr>
      <dsp:spPr>
        <a:xfrm>
          <a:off x="1114163" y="1909995"/>
          <a:ext cx="954996" cy="9549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6DFEF-5E72-4FBA-B76A-12762773C025}">
      <dsp:nvSpPr>
        <dsp:cNvPr id="0" name=""/>
        <dsp:cNvSpPr/>
      </dsp:nvSpPr>
      <dsp:spPr>
        <a:xfrm>
          <a:off x="1591662" y="1909995"/>
          <a:ext cx="4224655" cy="9549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Section 106</a:t>
          </a:r>
          <a:endParaRPr lang="en-PH" sz="2000" kern="1200" dirty="0"/>
        </a:p>
      </dsp:txBody>
      <dsp:txXfrm>
        <a:off x="1591662" y="1909995"/>
        <a:ext cx="2112327" cy="954996"/>
      </dsp:txXfrm>
    </dsp:sp>
    <dsp:sp modelId="{E337052A-F2D4-4AFF-BBF4-34B2B6490D7D}">
      <dsp:nvSpPr>
        <dsp:cNvPr id="0" name=""/>
        <dsp:cNvSpPr/>
      </dsp:nvSpPr>
      <dsp:spPr>
        <a:xfrm>
          <a:off x="3703990" y="0"/>
          <a:ext cx="2112327" cy="9549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Submission of Annual Reports and Audited Financial Statements on Accounts Deposited Outside of the National Treasury</a:t>
          </a:r>
          <a:endParaRPr lang="en-PH" sz="1100" kern="1200" dirty="0"/>
        </a:p>
      </dsp:txBody>
      <dsp:txXfrm>
        <a:off x="3703990" y="0"/>
        <a:ext cx="2112327" cy="954999"/>
      </dsp:txXfrm>
    </dsp:sp>
    <dsp:sp modelId="{50132142-58A3-4F6B-BBD7-C7DD2F1E97DF}">
      <dsp:nvSpPr>
        <dsp:cNvPr id="0" name=""/>
        <dsp:cNvSpPr/>
      </dsp:nvSpPr>
      <dsp:spPr>
        <a:xfrm>
          <a:off x="3703990" y="954999"/>
          <a:ext cx="2112327" cy="95499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Quarterly Financial and Physical Reports</a:t>
          </a:r>
          <a:endParaRPr lang="en-PH" sz="1100" kern="1200" dirty="0"/>
        </a:p>
      </dsp:txBody>
      <dsp:txXfrm>
        <a:off x="3703990" y="954999"/>
        <a:ext cx="2112327" cy="954996"/>
      </dsp:txXfrm>
    </dsp:sp>
    <dsp:sp modelId="{0ADC7A90-A4A4-45FA-9EEC-94DE8A6F5E62}">
      <dsp:nvSpPr>
        <dsp:cNvPr id="0" name=""/>
        <dsp:cNvSpPr/>
      </dsp:nvSpPr>
      <dsp:spPr>
        <a:xfrm>
          <a:off x="3703990" y="1909995"/>
          <a:ext cx="2112327" cy="95499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Transparency Seal</a:t>
          </a:r>
          <a:endParaRPr lang="en-PH" sz="1100" kern="1200" dirty="0"/>
        </a:p>
      </dsp:txBody>
      <dsp:txXfrm>
        <a:off x="3703990" y="1909995"/>
        <a:ext cx="2112327" cy="954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CBDF4-134F-42AB-9E9C-EB14CFE15424}">
      <dsp:nvSpPr>
        <dsp:cNvPr id="0" name=""/>
        <dsp:cNvSpPr/>
      </dsp:nvSpPr>
      <dsp:spPr>
        <a:xfrm>
          <a:off x="0" y="0"/>
          <a:ext cx="8127999" cy="16933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Agency’s mandate and functions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Name of its Officials with their position and designation, and contact information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Annual Financial Reports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Approved Budgets and Corresponding Targets for FY 2019</a:t>
          </a:r>
          <a:endParaRPr lang="en-PH" sz="1600" kern="1200" dirty="0">
            <a:solidFill>
              <a:schemeClr val="tx1"/>
            </a:solidFill>
          </a:endParaRPr>
        </a:p>
      </dsp:txBody>
      <dsp:txXfrm>
        <a:off x="1794933" y="0"/>
        <a:ext cx="6333066" cy="1693333"/>
      </dsp:txXfrm>
    </dsp:sp>
    <dsp:sp modelId="{FFC5CF02-11F1-4574-88E2-67DB3503F60B}">
      <dsp:nvSpPr>
        <dsp:cNvPr id="0" name=""/>
        <dsp:cNvSpPr/>
      </dsp:nvSpPr>
      <dsp:spPr>
        <a:xfrm>
          <a:off x="483448" y="210820"/>
          <a:ext cx="997370" cy="1271693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F1368-7323-4AC1-ADDE-47B0E3B421E0}">
      <dsp:nvSpPr>
        <dsp:cNvPr id="0" name=""/>
        <dsp:cNvSpPr/>
      </dsp:nvSpPr>
      <dsp:spPr>
        <a:xfrm>
          <a:off x="0" y="1862666"/>
          <a:ext cx="8127999" cy="16933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Projects, Programs and Activities, Beneficiaries, and Status of Implementation for FY 2019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FY 2019 Annual Procurement Plan (Non-CSE)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Indicative APP FY 2020 (Non-Common-Supplies &amp; Equipment)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Indicative APP (CSE)</a:t>
          </a:r>
          <a:endParaRPr lang="en-PH" sz="1600" kern="1200" dirty="0">
            <a:solidFill>
              <a:schemeClr val="tx1"/>
            </a:solidFill>
          </a:endParaRPr>
        </a:p>
      </dsp:txBody>
      <dsp:txXfrm>
        <a:off x="1794933" y="1862666"/>
        <a:ext cx="6333066" cy="1693333"/>
      </dsp:txXfrm>
    </dsp:sp>
    <dsp:sp modelId="{90A2D57B-07B8-4890-BEA7-7207DFABFE87}">
      <dsp:nvSpPr>
        <dsp:cNvPr id="0" name=""/>
        <dsp:cNvSpPr/>
      </dsp:nvSpPr>
      <dsp:spPr>
        <a:xfrm>
          <a:off x="452968" y="2107353"/>
          <a:ext cx="1058330" cy="120396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1A33C-D5D4-4F0F-B518-9F4660C453F9}">
      <dsp:nvSpPr>
        <dsp:cNvPr id="0" name=""/>
        <dsp:cNvSpPr/>
      </dsp:nvSpPr>
      <dsp:spPr>
        <a:xfrm>
          <a:off x="0" y="3725333"/>
          <a:ext cx="8127999" cy="16933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QMS Certification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System of Ranking Delivery Units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The Agency Review and Compliance Procedures of Statements and Financial Disclosures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FOI Manual</a:t>
          </a:r>
          <a:endParaRPr lang="en-PH" sz="1600" kern="1200" dirty="0">
            <a:solidFill>
              <a:schemeClr val="tx1"/>
            </a:solidFill>
          </a:endParaRPr>
        </a:p>
      </dsp:txBody>
      <dsp:txXfrm>
        <a:off x="1794933" y="3725333"/>
        <a:ext cx="6333066" cy="1693333"/>
      </dsp:txXfrm>
    </dsp:sp>
    <dsp:sp modelId="{8C363DC5-4CC6-4564-B84D-4F4A5A5E9E26}">
      <dsp:nvSpPr>
        <dsp:cNvPr id="0" name=""/>
        <dsp:cNvSpPr/>
      </dsp:nvSpPr>
      <dsp:spPr>
        <a:xfrm>
          <a:off x="491063" y="3904826"/>
          <a:ext cx="982138" cy="13343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TRANSPARENCY SEAL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/>
              <a:t>VALIDATING AGENCY : </a:t>
            </a:r>
            <a:r>
              <a:rPr lang="en-PH" b="1" i="1" dirty="0" smtClean="0"/>
              <a:t>DBM-OCIO</a:t>
            </a:r>
            <a:endParaRPr lang="en-PH" b="1" i="1" dirty="0"/>
          </a:p>
        </p:txBody>
      </p:sp>
    </p:spTree>
    <p:extLst>
      <p:ext uri="{BB962C8B-B14F-4D97-AF65-F5344CB8AC3E}">
        <p14:creationId xmlns:p14="http://schemas.microsoft.com/office/powerpoint/2010/main" val="3647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118048"/>
              </p:ext>
            </p:extLst>
          </p:nvPr>
        </p:nvGraphicFramePr>
        <p:xfrm>
          <a:off x="1810385" y="992795"/>
          <a:ext cx="4265820" cy="196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673"/>
                <a:gridCol w="1124047"/>
                <a:gridCol w="1257300"/>
                <a:gridCol w="1066800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Status of Compliance FY 2018</a:t>
                      </a:r>
                      <a:endParaRPr lang="en-PH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PH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PH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 anchor="ctr"/>
                </a:tc>
              </a:tr>
              <a:tr h="596401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Compliant</a:t>
                      </a:r>
                      <a:endParaRPr lang="en-PH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Non-Compliant</a:t>
                      </a:r>
                      <a:endParaRPr lang="en-PH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PH" sz="1400" b="1" dirty="0"/>
                    </a:p>
                  </a:txBody>
                  <a:tcPr anchor="ctr"/>
                </a:tc>
              </a:tr>
              <a:tr h="10000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NGAs</a:t>
                      </a:r>
                      <a:endParaRPr lang="en-P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274</a:t>
                      </a:r>
                    </a:p>
                    <a:p>
                      <a:pPr algn="ctr"/>
                      <a:r>
                        <a:rPr lang="en-US" dirty="0" smtClean="0"/>
                        <a:t> (87%)</a:t>
                      </a:r>
                      <a:endParaRPr lang="en-P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</a:t>
                      </a:r>
                    </a:p>
                    <a:p>
                      <a:pPr algn="ctr"/>
                      <a:r>
                        <a:rPr lang="en-US" dirty="0" smtClean="0"/>
                        <a:t>(13%)</a:t>
                      </a:r>
                      <a:endParaRPr lang="en-P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314 (100%)</a:t>
                      </a:r>
                      <a:endParaRPr lang="en-PH" sz="1800" dirty="0" smtClean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599722" y="5484717"/>
            <a:ext cx="4906478" cy="1255561"/>
            <a:chOff x="3147058" y="5175257"/>
            <a:chExt cx="4906478" cy="1255561"/>
          </a:xfrm>
        </p:grpSpPr>
        <p:sp>
          <p:nvSpPr>
            <p:cNvPr id="18" name="Rectangle 17"/>
            <p:cNvSpPr/>
            <p:nvPr/>
          </p:nvSpPr>
          <p:spPr>
            <a:xfrm>
              <a:off x="3147058" y="5308995"/>
              <a:ext cx="4487294" cy="1121823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3566242" y="5175257"/>
              <a:ext cx="4487294" cy="1121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12" tIns="184912" rIns="184912" bIns="184912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PH" sz="2600" kern="1200" dirty="0" smtClean="0"/>
                <a:t>NOT COMPLIANT FOR </a:t>
              </a:r>
              <a:r>
                <a:rPr lang="en-PH" sz="2600" b="1" kern="1200" dirty="0" smtClean="0"/>
                <a:t>TRANSPARENCY SEAL</a:t>
              </a:r>
              <a:endParaRPr lang="en-PH" sz="26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596938" y="2708578"/>
            <a:ext cx="1682735" cy="1682735"/>
            <a:chOff x="5144274" y="2399118"/>
            <a:chExt cx="1682735" cy="16827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Oval 15"/>
            <p:cNvSpPr/>
            <p:nvPr/>
          </p:nvSpPr>
          <p:spPr>
            <a:xfrm>
              <a:off x="5144274" y="2399118"/>
              <a:ext cx="1682735" cy="1682735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6"/>
            <p:cNvSpPr/>
            <p:nvPr/>
          </p:nvSpPr>
          <p:spPr>
            <a:xfrm>
              <a:off x="5390705" y="2645549"/>
              <a:ext cx="1189873" cy="11898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PH" sz="1300" kern="1200" dirty="0" smtClean="0"/>
                <a:t>No document links / TS is not updated for validation</a:t>
              </a:r>
              <a:endParaRPr lang="en-PH" sz="13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705600" y="906780"/>
            <a:ext cx="2308859" cy="2222108"/>
            <a:chOff x="3940184" y="1136692"/>
            <a:chExt cx="1682735" cy="16827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Oval 13"/>
            <p:cNvSpPr/>
            <p:nvPr/>
          </p:nvSpPr>
          <p:spPr>
            <a:xfrm>
              <a:off x="3940184" y="1136692"/>
              <a:ext cx="1682735" cy="1682735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155862"/>
                <a:satOff val="-21370"/>
                <a:lumOff val="17404"/>
                <a:alphaOff val="0"/>
              </a:schemeClr>
            </a:fillRef>
            <a:effectRef idx="2">
              <a:schemeClr val="accent1">
                <a:shade val="80000"/>
                <a:hueOff val="-155862"/>
                <a:satOff val="-21370"/>
                <a:lumOff val="1740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8"/>
            <p:cNvSpPr/>
            <p:nvPr/>
          </p:nvSpPr>
          <p:spPr>
            <a:xfrm>
              <a:off x="4186614" y="1565060"/>
              <a:ext cx="1222360" cy="10079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PH" sz="1300" kern="1200" dirty="0" smtClean="0"/>
                <a:t>No Signatures / Account Suspended </a:t>
              </a:r>
              <a:endParaRPr lang="en-PH" sz="13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112978" y="1135380"/>
            <a:ext cx="1606628" cy="1586659"/>
            <a:chOff x="5660313" y="729844"/>
            <a:chExt cx="1682735" cy="16827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Oval 11"/>
            <p:cNvSpPr/>
            <p:nvPr/>
          </p:nvSpPr>
          <p:spPr>
            <a:xfrm>
              <a:off x="5660313" y="729844"/>
              <a:ext cx="1682735" cy="1682735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311725"/>
                <a:satOff val="-42741"/>
                <a:lumOff val="34807"/>
                <a:alphaOff val="0"/>
              </a:schemeClr>
            </a:fillRef>
            <a:effectRef idx="2">
              <a:schemeClr val="accent1">
                <a:shade val="80000"/>
                <a:hueOff val="-311725"/>
                <a:satOff val="-42741"/>
                <a:lumOff val="348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0"/>
            <p:cNvSpPr/>
            <p:nvPr/>
          </p:nvSpPr>
          <p:spPr>
            <a:xfrm>
              <a:off x="5906744" y="976275"/>
              <a:ext cx="1189873" cy="11898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PH" sz="1300" kern="1200" dirty="0" smtClean="0"/>
                <a:t>Hidden Files  / Forbidden Access / Site Under Maintenance</a:t>
              </a:r>
              <a:endParaRPr lang="en-PH" sz="1300" kern="1200" dirty="0"/>
            </a:p>
          </p:txBody>
        </p:sp>
      </p:grpSp>
      <p:sp>
        <p:nvSpPr>
          <p:cNvPr id="20" name="Shape 19"/>
          <p:cNvSpPr/>
          <p:nvPr/>
        </p:nvSpPr>
        <p:spPr>
          <a:xfrm>
            <a:off x="6495389" y="85552"/>
            <a:ext cx="5235176" cy="5593807"/>
          </a:xfrm>
          <a:prstGeom prst="funnel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1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Down Arrow 21"/>
          <p:cNvSpPr/>
          <p:nvPr/>
        </p:nvSpPr>
        <p:spPr>
          <a:xfrm>
            <a:off x="8645551" y="4898387"/>
            <a:ext cx="934852" cy="598305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162154874"/>
              </p:ext>
            </p:extLst>
          </p:nvPr>
        </p:nvGraphicFramePr>
        <p:xfrm>
          <a:off x="239139" y="3582771"/>
          <a:ext cx="5816318" cy="3183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ectangle 20"/>
          <p:cNvSpPr/>
          <p:nvPr/>
        </p:nvSpPr>
        <p:spPr>
          <a:xfrm>
            <a:off x="6752122" y="5770855"/>
            <a:ext cx="4487294" cy="1121823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/>
          <p:cNvSpPr txBox="1"/>
          <p:nvPr/>
        </p:nvSpPr>
        <p:spPr>
          <a:xfrm>
            <a:off x="2144059" y="3128888"/>
            <a:ext cx="3270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/>
              <a:t>General Appropriations Act</a:t>
            </a:r>
            <a:endParaRPr lang="en-PH" b="1" i="1"/>
          </a:p>
        </p:txBody>
      </p:sp>
    </p:spTree>
    <p:extLst>
      <p:ext uri="{BB962C8B-B14F-4D97-AF65-F5344CB8AC3E}">
        <p14:creationId xmlns:p14="http://schemas.microsoft.com/office/powerpoint/2010/main" val="35358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08770"/>
              </p:ext>
            </p:extLst>
          </p:nvPr>
        </p:nvGraphicFramePr>
        <p:xfrm>
          <a:off x="2161540" y="10016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593281"/>
            <a:ext cx="870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GUIDELINES ON TRANSPARENCY SEAL FOR FY 2019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23208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360" y="1783081"/>
            <a:ext cx="6614160" cy="137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For Transparency Seal concerns please email us at: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saxalan@dbm.gov.ph</a:t>
            </a:r>
          </a:p>
          <a:p>
            <a:pPr marL="0" indent="0">
              <a:buNone/>
            </a:pPr>
            <a:r>
              <a:rPr lang="en-US" sz="3600" b="1" dirty="0" smtClean="0"/>
              <a:t>eorlanes@dbm.gov.ph</a:t>
            </a:r>
            <a:endParaRPr lang="en-PH" sz="3600" b="1" dirty="0"/>
          </a:p>
        </p:txBody>
      </p:sp>
    </p:spTree>
    <p:extLst>
      <p:ext uri="{BB962C8B-B14F-4D97-AF65-F5344CB8AC3E}">
        <p14:creationId xmlns:p14="http://schemas.microsoft.com/office/powerpoint/2010/main" val="36697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1606</TotalTime>
  <Words>192</Words>
  <Application>Microsoft Office PowerPoint</Application>
  <PresentationFormat>Custom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Vapor Trail</vt:lpstr>
      <vt:lpstr>TRANSPARENCY SEAL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TRANSPARENCY SEAL</dc:title>
  <dc:creator>Ma. Salvacion M. Axalan</dc:creator>
  <cp:lastModifiedBy>AOSEC-User</cp:lastModifiedBy>
  <cp:revision>16</cp:revision>
  <dcterms:created xsi:type="dcterms:W3CDTF">2019-09-25T11:57:51Z</dcterms:created>
  <dcterms:modified xsi:type="dcterms:W3CDTF">2019-09-27T06:06:46Z</dcterms:modified>
</cp:coreProperties>
</file>