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1" r:id="rId4"/>
    <p:sldId id="281" r:id="rId5"/>
    <p:sldId id="258" r:id="rId6"/>
    <p:sldId id="283" r:id="rId7"/>
    <p:sldId id="280" r:id="rId8"/>
    <p:sldId id="259" r:id="rId9"/>
    <p:sldId id="260" r:id="rId10"/>
    <p:sldId id="274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3" r:id="rId19"/>
    <p:sldId id="275" r:id="rId20"/>
    <p:sldId id="276" r:id="rId21"/>
    <p:sldId id="277" r:id="rId22"/>
    <p:sldId id="278" r:id="rId23"/>
    <p:sldId id="272" r:id="rId24"/>
    <p:sldId id="269" r:id="rId25"/>
    <p:sldId id="270" r:id="rId26"/>
    <p:sldId id="279" r:id="rId27"/>
    <p:sldId id="268" r:id="rId28"/>
  </p:sldIdLst>
  <p:sldSz cx="9144000" cy="5143500" type="screen16x9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77046" autoAdjust="0"/>
  </p:normalViewPr>
  <p:slideViewPr>
    <p:cSldViewPr>
      <p:cViewPr>
        <p:scale>
          <a:sx n="102" d="100"/>
          <a:sy n="102" d="100"/>
        </p:scale>
        <p:origin x="-408" y="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63E1E-D460-4A27-9469-7B357E4FF699}" type="datetimeFigureOut">
              <a:rPr lang="en-GB" smtClean="0"/>
              <a:t>15/02/2019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3B1B-391E-4771-8CB0-062B310E49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538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C84CC-ADAA-459D-BE6D-C480FA51A6D1}" type="datetimeFigureOut">
              <a:rPr lang="en-GB" smtClean="0"/>
              <a:t>15/02/2019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8D08D-3D2F-48EF-8764-486D18A3FE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55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607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8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14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912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025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8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284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81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227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815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0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6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218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619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378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07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110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08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49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4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23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2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C949A-933A-4B1A-B28D-3CEC2F97D0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80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1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51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8D08D-3D2F-48EF-8764-486D18A3FEE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99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220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6309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1506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3922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033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5578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6804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9519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258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092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F4467-5F72-491B-AE88-FEC4E05F2586}" type="datetimeFigureOut">
              <a:rPr lang="en-PH" smtClean="0"/>
              <a:t>15/02/2019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DC80D-7165-4B56-AF4C-328F34BE173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1270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529" y="1635646"/>
            <a:ext cx="8232575" cy="166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AO 25 Technical Working Group</a:t>
            </a:r>
          </a:p>
          <a:p>
            <a:pPr algn="ctr"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Meeting with</a:t>
            </a:r>
          </a:p>
          <a:p>
            <a:pPr algn="ctr"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PBB Focal Persons</a:t>
            </a:r>
            <a:endParaRPr lang="en-PH" sz="4400" b="1" kern="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8277" y="3435846"/>
            <a:ext cx="581107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PH" sz="1600" b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14 February 2019</a:t>
            </a:r>
          </a:p>
          <a:p>
            <a:pPr algn="ctr">
              <a:lnSpc>
                <a:spcPts val="2100"/>
              </a:lnSpc>
            </a:pPr>
            <a:r>
              <a:rPr lang="en-PH" sz="1600" b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L. S. Virata Hall, Development Academy of the Philippines</a:t>
            </a:r>
            <a:endParaRPr lang="en-PH" sz="1600" b="1" kern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092280" y="987574"/>
            <a:ext cx="1872208" cy="3960440"/>
          </a:xfrm>
          <a:prstGeom prst="roundRect">
            <a:avLst/>
          </a:prstGeom>
          <a:noFill/>
          <a:ln w="130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482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9502"/>
            <a:ext cx="835292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Ensure compliance with the following</a:t>
            </a:r>
          </a:p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that are past the deadline.  (1/5)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456269"/>
            <a:ext cx="548740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Governance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6" y="2025280"/>
            <a:ext cx="4032446" cy="208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 Seal</a:t>
            </a: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00"/>
              </a:lnSpc>
            </a:pPr>
            <a:r>
              <a:rPr lang="en-PH" sz="2400" b="1" i="1" kern="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PhilGEPS</a:t>
            </a:r>
            <a:r>
              <a:rPr lang="en-PH" sz="2400" b="1" i="1" kern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Postings</a:t>
            </a: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Citizen’s/Service Charter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2025280"/>
            <a:ext cx="612349" cy="609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793179"/>
            <a:ext cx="612349" cy="609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5308"/>
            <a:ext cx="612349" cy="609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8488" y="1995686"/>
            <a:ext cx="2286000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1, 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6216" y="2787774"/>
            <a:ext cx="2016224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31, 2019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2240" y="3594040"/>
            <a:ext cx="193583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1, 2018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355976" y="2257429"/>
            <a:ext cx="216024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55976" y="3065308"/>
            <a:ext cx="216024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76056" y="3838979"/>
            <a:ext cx="1440160" cy="6335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3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9502"/>
            <a:ext cx="835292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Ensure compliance with the following</a:t>
            </a:r>
          </a:p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that are past the deadline.  (2/5)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456269"/>
            <a:ext cx="412805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to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6" y="2025280"/>
            <a:ext cx="403244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QMS Certification</a:t>
            </a: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6480" y="1995686"/>
            <a:ext cx="2502024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 31, 2018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355976" y="2257429"/>
            <a:ext cx="216024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3" y="2025280"/>
            <a:ext cx="607193" cy="6045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3528" y="2781897"/>
            <a:ext cx="820045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Administration and Support Services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3" y="3354287"/>
            <a:ext cx="612573" cy="6098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87624" y="3409518"/>
            <a:ext cx="4032446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Submission </a:t>
            </a:r>
          </a:p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BFARs through URS</a:t>
            </a: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2200" y="3379924"/>
            <a:ext cx="259228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Q1 - April 15, 2018</a:t>
            </a:r>
          </a:p>
          <a:p>
            <a:pPr>
              <a:lnSpc>
                <a:spcPts val="2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Q2 - July 15, 2018</a:t>
            </a:r>
          </a:p>
          <a:p>
            <a:pPr>
              <a:lnSpc>
                <a:spcPts val="2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Q3 - October 15, 2018</a:t>
            </a:r>
          </a:p>
          <a:p>
            <a:pPr>
              <a:lnSpc>
                <a:spcPts val="2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Q4 - January 15, 2019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355974" y="3641667"/>
            <a:ext cx="1944218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9502"/>
            <a:ext cx="835292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Ensure compliance with the following</a:t>
            </a:r>
          </a:p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that are past the deadline.  (3/5)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456269"/>
            <a:ext cx="820045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Administration and Support Services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6" y="2025280"/>
            <a:ext cx="403244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 Financial Reports</a:t>
            </a: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1995686"/>
            <a:ext cx="3491880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1400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agencies - </a:t>
            </a: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30, 2018</a:t>
            </a:r>
          </a:p>
          <a:p>
            <a:pPr>
              <a:lnSpc>
                <a:spcPts val="3100"/>
              </a:lnSpc>
            </a:pPr>
            <a:r>
              <a:rPr lang="en-PH" sz="1400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Agencies </a:t>
            </a: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April 30, 2018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788024" y="2257429"/>
            <a:ext cx="792088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87624" y="2787774"/>
            <a:ext cx="4032446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Documents</a:t>
            </a:r>
            <a:endParaRPr lang="en-PH" sz="2400" b="1" i="1" kern="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7102" y="3136344"/>
            <a:ext cx="212738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31, 2018</a:t>
            </a:r>
          </a:p>
          <a:p>
            <a:pPr>
              <a:lnSpc>
                <a:spcPts val="19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31,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3" y="2016656"/>
            <a:ext cx="618951" cy="616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" y="2732478"/>
            <a:ext cx="627517" cy="6247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87624" y="3160975"/>
            <a:ext cx="4744144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2018 APP Non-CSE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Indicative FY 2019 APP-non CSE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2019 APP CSE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of FY 2017 APCPI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860032" y="3333268"/>
            <a:ext cx="1872208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526248" y="3547995"/>
            <a:ext cx="1205992" cy="1877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716016" y="3547995"/>
            <a:ext cx="1965337" cy="269266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644008" y="3547995"/>
            <a:ext cx="2088232" cy="470495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1" y="4194100"/>
            <a:ext cx="612573" cy="609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7624" y="4317072"/>
            <a:ext cx="40324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Compliance with Audit Findings</a:t>
            </a:r>
            <a:endParaRPr lang="en-PH" sz="2400" b="1" i="1" kern="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788024" y="4499049"/>
            <a:ext cx="1872208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32240" y="4299942"/>
            <a:ext cx="2271402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31, 2018</a:t>
            </a:r>
          </a:p>
        </p:txBody>
      </p:sp>
    </p:spTree>
    <p:extLst>
      <p:ext uri="{BB962C8B-B14F-4D97-AF65-F5344CB8AC3E}">
        <p14:creationId xmlns:p14="http://schemas.microsoft.com/office/powerpoint/2010/main" val="32940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9502"/>
            <a:ext cx="835292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Ensure compliance with the following</a:t>
            </a:r>
          </a:p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that are past the deadline.  (4/5)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456269"/>
            <a:ext cx="608051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cross-cutting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6" y="1953272"/>
            <a:ext cx="4032446" cy="85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 of SALN</a:t>
            </a:r>
          </a:p>
          <a:p>
            <a:pPr>
              <a:lnSpc>
                <a:spcPts val="3100"/>
              </a:lnSpc>
            </a:pPr>
            <a:endParaRPr lang="en-PH" sz="2400" b="1" i="1" kern="8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1953272"/>
            <a:ext cx="1656184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30, 2018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788024" y="2185421"/>
            <a:ext cx="1944216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87624" y="2571750"/>
            <a:ext cx="4032446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Compliance (1/2)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8224" y="3053447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30, 2018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4010" y="3024936"/>
            <a:ext cx="474414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People’s FOI Manual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Information Inventory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FOI Summary Registry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FOI Registry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and functional FOI Logo</a:t>
            </a:r>
          </a:p>
          <a:p>
            <a:pPr>
              <a:lnSpc>
                <a:spcPts val="1900"/>
              </a:lnSpc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linked to the </a:t>
            </a:r>
            <a:r>
              <a:rPr lang="en-PH" b="1" i="1" kern="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eFOI</a:t>
            </a: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portal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860032" y="3219822"/>
            <a:ext cx="1584176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04048" y="3219822"/>
            <a:ext cx="1440160" cy="216024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860032" y="3219822"/>
            <a:ext cx="1584176" cy="456872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860032" y="3219822"/>
            <a:ext cx="1584176" cy="687705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" y="1923678"/>
            <a:ext cx="618951" cy="616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" y="2571750"/>
            <a:ext cx="618951" cy="616248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5112060" y="3219822"/>
            <a:ext cx="1404156" cy="936104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4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9502"/>
            <a:ext cx="835292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Ensure compliance with the following</a:t>
            </a:r>
          </a:p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that are past the deadline.  (5/5)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456269"/>
            <a:ext cx="608051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cross-cutting requirements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7624" y="1932444"/>
            <a:ext cx="49685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Compliance (2/2)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0232" y="2414141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31, 2019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4010" y="2385630"/>
            <a:ext cx="474414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FOI Summary Report</a:t>
            </a:r>
          </a:p>
          <a:p>
            <a:pPr marL="342900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FOI Registry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860032" y="2580516"/>
            <a:ext cx="1584176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" y="1932444"/>
            <a:ext cx="618951" cy="61624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4860032" y="2580516"/>
            <a:ext cx="1544007" cy="207258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7" y="2948706"/>
            <a:ext cx="618951" cy="616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87624" y="3026574"/>
            <a:ext cx="56166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PH" sz="2400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Review and</a:t>
            </a:r>
          </a:p>
          <a:p>
            <a:pPr>
              <a:lnSpc>
                <a:spcPts val="2700"/>
              </a:lnSpc>
            </a:pPr>
            <a:r>
              <a:rPr lang="en-PH" sz="2400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Procedure of SALN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32240" y="3112681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1, 2018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860032" y="3291830"/>
            <a:ext cx="1584176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7" y="3771394"/>
            <a:ext cx="603190" cy="6005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87624" y="3795886"/>
            <a:ext cx="56166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PH" sz="2400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Posting of Agency’s System</a:t>
            </a:r>
          </a:p>
          <a:p>
            <a:pPr>
              <a:lnSpc>
                <a:spcPts val="2700"/>
              </a:lnSpc>
            </a:pPr>
            <a:r>
              <a:rPr lang="en-PH" sz="2400" b="1" i="1" kern="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Ranking Delivery Units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5580112" y="4011910"/>
            <a:ext cx="864096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2240" y="386789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1, 2018</a:t>
            </a:r>
          </a:p>
        </p:txBody>
      </p:sp>
    </p:spTree>
    <p:extLst>
      <p:ext uri="{BB962C8B-B14F-4D97-AF65-F5344CB8AC3E}">
        <p14:creationId xmlns:p14="http://schemas.microsoft.com/office/powerpoint/2010/main" val="24009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9678" y="1550134"/>
            <a:ext cx="6256841" cy="166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PH" sz="72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</a:t>
            </a:r>
            <a:endParaRPr lang="en-PH" sz="3600" b="1" kern="800" spc="-1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100"/>
              </a:lnSpc>
            </a:pPr>
            <a:r>
              <a:rPr lang="en-PH" sz="36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upcoming</a:t>
            </a:r>
          </a:p>
          <a:p>
            <a:pPr algn="ctr">
              <a:lnSpc>
                <a:spcPts val="4100"/>
              </a:lnSpc>
            </a:pPr>
            <a:r>
              <a:rPr lang="en-PH" sz="36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Dates to Remember</a:t>
            </a:r>
          </a:p>
        </p:txBody>
      </p:sp>
    </p:spTree>
    <p:extLst>
      <p:ext uri="{BB962C8B-B14F-4D97-AF65-F5344CB8AC3E}">
        <p14:creationId xmlns:p14="http://schemas.microsoft.com/office/powerpoint/2010/main" val="27044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9502"/>
            <a:ext cx="83529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 Dates to Remember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948294"/>
            <a:ext cx="310213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Targets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7624" y="1442656"/>
            <a:ext cx="547260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PH" sz="20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Streamlining and Process Improvement </a:t>
            </a:r>
          </a:p>
          <a:p>
            <a:pPr>
              <a:lnSpc>
                <a:spcPts val="2500"/>
              </a:lnSpc>
            </a:pPr>
            <a:r>
              <a:rPr lang="en-PH" sz="20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Agency Services </a:t>
            </a:r>
          </a:p>
          <a:p>
            <a:pPr>
              <a:lnSpc>
                <a:spcPts val="1400"/>
              </a:lnSpc>
            </a:pPr>
            <a:r>
              <a:rPr lang="en-PH" sz="1400" b="1" i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Form A and A1 (See Annexes 3A and 3B)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029908" y="1899191"/>
            <a:ext cx="846348" cy="848628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5" y="1504836"/>
            <a:ext cx="618951" cy="6162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94810" y="1685610"/>
            <a:ext cx="3491880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agencies -</a:t>
            </a:r>
          </a:p>
          <a:p>
            <a:pPr>
              <a:lnSpc>
                <a:spcPts val="2500"/>
              </a:lnSpc>
            </a:pPr>
            <a:r>
              <a:rPr lang="en-PH" sz="2400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Feb. 28, 2019</a:t>
            </a:r>
          </a:p>
          <a:p>
            <a:pPr>
              <a:lnSpc>
                <a:spcPts val="3100"/>
              </a:lnSpc>
            </a:pPr>
            <a:endParaRPr lang="en-PH" sz="1400" b="1" i="1" kern="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PH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Agencies </a:t>
            </a:r>
            <a:r>
              <a:rPr lang="en-PH" sz="2400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ts val="2500"/>
              </a:lnSpc>
            </a:pPr>
            <a:r>
              <a:rPr lang="en-PH" sz="2400" b="1" i="1" kern="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Aug. 31, 2019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" y="2396799"/>
            <a:ext cx="609662" cy="6069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87624" y="2427734"/>
            <a:ext cx="496855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PH" sz="24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Citizen/Client Satisfaction</a:t>
            </a:r>
          </a:p>
          <a:p>
            <a:pPr>
              <a:lnSpc>
                <a:spcPts val="1900"/>
              </a:lnSpc>
            </a:pPr>
            <a:r>
              <a:rPr lang="en-PH" sz="1400" b="1" i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Annex 4</a:t>
            </a:r>
            <a:endParaRPr lang="en-PH" sz="1400" b="1" i="1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endParaRPr lang="en-PH" sz="2400" b="1" i="1" kern="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876676" y="2809565"/>
            <a:ext cx="99958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2" y="3180720"/>
            <a:ext cx="609662" cy="60699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87624" y="3180720"/>
            <a:ext cx="4968552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PH" sz="24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Ranking Report</a:t>
            </a:r>
          </a:p>
          <a:p>
            <a:pPr>
              <a:lnSpc>
                <a:spcPts val="1600"/>
              </a:lnSpc>
            </a:pPr>
            <a:r>
              <a:rPr lang="en-PH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1 and PBB Evaluation Matrix</a:t>
            </a:r>
          </a:p>
          <a:p>
            <a:pPr>
              <a:lnSpc>
                <a:spcPts val="1600"/>
              </a:lnSpc>
            </a:pPr>
            <a:r>
              <a:rPr lang="en-PH" sz="1400" b="1" i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Annex 7 </a:t>
            </a:r>
            <a:r>
              <a:rPr lang="en-PH" sz="1400" b="1" i="1" kern="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PH" sz="1400" b="1" i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PBB Evaluation Matrix</a:t>
            </a:r>
            <a:endParaRPr lang="en-PH" sz="1400" b="1" i="1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PH" b="1" i="1" kern="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5876676" y="2809565"/>
            <a:ext cx="999580" cy="698289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3" y="3939902"/>
            <a:ext cx="612573" cy="60989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87624" y="3983447"/>
            <a:ext cx="403244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Utilization Rate</a:t>
            </a:r>
          </a:p>
          <a:p>
            <a:pPr>
              <a:lnSpc>
                <a:spcPts val="1900"/>
              </a:lnSpc>
            </a:pPr>
            <a:r>
              <a:rPr lang="en-PH" sz="1400" b="1" i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Included in the Modified Form A (Annex 3A)</a:t>
            </a:r>
            <a:endParaRPr lang="en-PH" sz="1400" b="1" i="1" kern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5876676" y="2809565"/>
            <a:ext cx="999580" cy="1548154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2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0538"/>
            <a:ext cx="9144000" cy="5283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3A: Modified Form A</a:t>
            </a:r>
          </a:p>
        </p:txBody>
      </p:sp>
    </p:spTree>
    <p:extLst>
      <p:ext uri="{BB962C8B-B14F-4D97-AF65-F5344CB8AC3E}">
        <p14:creationId xmlns:p14="http://schemas.microsoft.com/office/powerpoint/2010/main" val="11315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0538"/>
            <a:ext cx="9144000" cy="5283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3B: Modified Form A1</a:t>
            </a:r>
          </a:p>
        </p:txBody>
      </p:sp>
    </p:spTree>
    <p:extLst>
      <p:ext uri="{BB962C8B-B14F-4D97-AF65-F5344CB8AC3E}">
        <p14:creationId xmlns:p14="http://schemas.microsoft.com/office/powerpoint/2010/main" val="16563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6503" y="1851670"/>
            <a:ext cx="7663187" cy="166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PH" sz="88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endParaRPr lang="en-PH" sz="4400" b="1" kern="800" spc="-1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100"/>
              </a:lnSpc>
            </a:pPr>
            <a:r>
              <a:rPr lang="en-PH" sz="36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PBB Focal Persons</a:t>
            </a:r>
          </a:p>
          <a:p>
            <a:pPr algn="ctr">
              <a:lnSpc>
                <a:spcPts val="4100"/>
              </a:lnSpc>
            </a:pPr>
            <a:r>
              <a:rPr lang="en-PH" sz="36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National Government Agencies</a:t>
            </a:r>
            <a:endParaRPr lang="en-PH" sz="3600" b="1" kern="8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0538"/>
            <a:ext cx="9144000" cy="5283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4: Citizen/Client Satisfaction Report</a:t>
            </a:r>
          </a:p>
        </p:txBody>
      </p:sp>
    </p:spTree>
    <p:extLst>
      <p:ext uri="{BB962C8B-B14F-4D97-AF65-F5344CB8AC3E}">
        <p14:creationId xmlns:p14="http://schemas.microsoft.com/office/powerpoint/2010/main" val="30408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0538"/>
            <a:ext cx="9144000" cy="528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7: Form 1 Report on Ranking Delivery Units</a:t>
            </a:r>
          </a:p>
        </p:txBody>
      </p:sp>
    </p:spTree>
    <p:extLst>
      <p:ext uri="{BB962C8B-B14F-4D97-AF65-F5344CB8AC3E}">
        <p14:creationId xmlns:p14="http://schemas.microsoft.com/office/powerpoint/2010/main" val="19817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9502"/>
            <a:ext cx="8352928" cy="53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40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Reminders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875591"/>
            <a:ext cx="8568952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PH" sz="24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two (2) hard copies and e-copy of the agency accomplishment reports:</a:t>
            </a:r>
          </a:p>
          <a:p>
            <a:pPr>
              <a:lnSpc>
                <a:spcPts val="2200"/>
              </a:lnSpc>
            </a:pPr>
            <a:endParaRPr lang="en-PH" sz="2400" b="1" i="1" kern="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 - Modified 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3B - Modified 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4 - Citizen/Client 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Satisfaction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PH" sz="20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7 - Form 1 Agency Report on Ranking Delivery Units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PH" sz="20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PBB Evaluation Matrix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PH" sz="2000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supporting documents</a:t>
            </a:r>
          </a:p>
          <a:p>
            <a:pPr>
              <a:lnSpc>
                <a:spcPts val="2200"/>
              </a:lnSpc>
            </a:pPr>
            <a:endParaRPr lang="en-PH" sz="2000" b="1" i="1" kern="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en-PH" b="1" i="1" kern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through the AO 25 Secretariat which shall endorse copies to the oversight/validating agencies for review.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that all justifications and explanations are already attached to your submissions. All forms and reports should be signed by the agency head or the duly designated official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PH" b="1" i="1" kern="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0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339502"/>
            <a:ext cx="835292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PH" sz="32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 Dates to Remember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4232" y="987574"/>
            <a:ext cx="7584232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validation of Early Procurement condition </a:t>
            </a:r>
          </a:p>
          <a:p>
            <a:pPr>
              <a:lnSpc>
                <a:spcPts val="3100"/>
              </a:lnSpc>
            </a:pPr>
            <a:r>
              <a:rPr lang="en-PH" sz="2400" b="1" i="1" kern="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moved to </a:t>
            </a:r>
            <a:r>
              <a:rPr lang="en-PH" sz="2400" b="1" i="1" kern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30, 2019</a:t>
            </a:r>
          </a:p>
          <a:p>
            <a:pPr marL="342900" indent="-3429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PH" b="1" i="1" kern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PH" b="1" i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Submit Certificate of Compliance (Annex A of DBM Circular Letter No. 2018-12) and copy of APPs showing the status of Early Procurement Activities (Annex A of DBM Circular Letter No. 2018-8) to GPPB-TSO through email: </a:t>
            </a:r>
          </a:p>
          <a:p>
            <a:pPr>
              <a:lnSpc>
                <a:spcPts val="2300"/>
              </a:lnSpc>
            </a:pPr>
            <a:r>
              <a:rPr lang="en-PH" b="1" i="1" kern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b="1" i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PH" sz="2400" b="1" i="1" u="sng" kern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earlyprocurement@gppb.gov.ph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6" y="932278"/>
            <a:ext cx="627517" cy="6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5" y="1923678"/>
            <a:ext cx="3347391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Open Forum</a:t>
            </a:r>
          </a:p>
          <a:p>
            <a:pPr>
              <a:lnSpc>
                <a:spcPts val="4100"/>
              </a:lnSpc>
            </a:pPr>
            <a:endParaRPr lang="en-PH" b="1" kern="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007" y="542022"/>
            <a:ext cx="6861174" cy="166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AO 25 IATF</a:t>
            </a:r>
          </a:p>
          <a:p>
            <a:pPr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Channels </a:t>
            </a:r>
          </a:p>
          <a:p>
            <a:pPr>
              <a:lnSpc>
                <a:spcPts val="4100"/>
              </a:lnSpc>
            </a:pPr>
            <a:endParaRPr lang="en-PH" b="1" kern="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31703"/>
            <a:ext cx="6771405" cy="618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PH" sz="40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Cascade RBPMS information</a:t>
            </a:r>
            <a:endParaRPr lang="en-PH" sz="1600" b="1" kern="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r="1552" b="41106"/>
          <a:stretch/>
        </p:blipFill>
        <p:spPr>
          <a:xfrm>
            <a:off x="179512" y="771117"/>
            <a:ext cx="4320480" cy="43209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25" y="1131590"/>
            <a:ext cx="4400463" cy="30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8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7221" r="11281" b="25973"/>
          <a:stretch/>
        </p:blipFill>
        <p:spPr>
          <a:xfrm>
            <a:off x="1403648" y="411510"/>
            <a:ext cx="6120680" cy="404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544" y="541750"/>
            <a:ext cx="7967246" cy="618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PH" sz="60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conversation!</a:t>
            </a:r>
            <a:endParaRPr lang="en-PH" sz="2800" b="1" kern="800" spc="-1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3723878"/>
            <a:ext cx="4831772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PH" sz="40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thoughts</a:t>
            </a:r>
          </a:p>
          <a:p>
            <a:pPr algn="ctr">
              <a:lnSpc>
                <a:spcPts val="4100"/>
              </a:lnSpc>
            </a:pPr>
            <a:r>
              <a:rPr lang="en-PH" sz="40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ask questions.</a:t>
            </a:r>
            <a:endParaRPr lang="en-PH" sz="1600" b="1" kern="800" spc="-1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991" y="915566"/>
            <a:ext cx="5858217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100"/>
              </a:lnSpc>
              <a:buFont typeface="Wingdings" panose="05000000000000000000" pitchFamily="2" charset="2"/>
              <a:buChar char="§"/>
            </a:pPr>
            <a:r>
              <a:rPr lang="en-PH" sz="3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307 participating agencies</a:t>
            </a:r>
          </a:p>
          <a:p>
            <a:pPr marL="342900" indent="-342900">
              <a:lnSpc>
                <a:spcPts val="3100"/>
              </a:lnSpc>
              <a:buFont typeface="Wingdings" panose="05000000000000000000" pitchFamily="2" charset="2"/>
              <a:buChar char="§"/>
            </a:pPr>
            <a:endParaRPr lang="en-PH" sz="3200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100"/>
              </a:lnSpc>
              <a:buFont typeface="Wingdings" panose="05000000000000000000" pitchFamily="2" charset="2"/>
              <a:buChar char="§"/>
            </a:pPr>
            <a:r>
              <a:rPr lang="en-PH" sz="3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Eligibility – 42% or 129 qualified agencies</a:t>
            </a:r>
          </a:p>
          <a:p>
            <a:pPr>
              <a:lnSpc>
                <a:spcPts val="3100"/>
              </a:lnSpc>
            </a:pPr>
            <a:endParaRPr lang="en-PH" sz="3200" kern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100"/>
              </a:lnSpc>
              <a:buFont typeface="Wingdings" panose="05000000000000000000" pitchFamily="2" charset="2"/>
              <a:buChar char="§"/>
            </a:pPr>
            <a:r>
              <a:rPr lang="en-PH" sz="3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Releases –121 out of 129 agencies already received their PBB</a:t>
            </a:r>
          </a:p>
          <a:p>
            <a:pPr marL="342900" indent="-342900">
              <a:lnSpc>
                <a:spcPts val="3100"/>
              </a:lnSpc>
              <a:buFont typeface="Wingdings" panose="05000000000000000000" pitchFamily="2" charset="2"/>
              <a:buChar char="§"/>
            </a:pPr>
            <a:endParaRPr lang="en-PH" sz="3200" kern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FY 2017 PBB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1"/>
          <a:stretch/>
        </p:blipFill>
        <p:spPr>
          <a:xfrm>
            <a:off x="24980" y="-9913"/>
            <a:ext cx="9144000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4895"/>
            <a:ext cx="4549788" cy="33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8466" y="-26390"/>
            <a:ext cx="917744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2018 PBB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9300" y="1059582"/>
            <a:ext cx="43071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Orientation on the Guidelines of FY 2018 PBB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 June 2018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523 focal persons from 271 agencies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800600" cy="738664"/>
          </a:xfrm>
          <a:prstGeom prst="rect">
            <a:avLst/>
          </a:prstGeom>
          <a:solidFill>
            <a:srgbClr val="0F06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on the Results </a:t>
            </a:r>
          </a:p>
          <a:p>
            <a:pPr algn="ctr"/>
            <a:r>
              <a:rPr lang="en-US" sz="2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Matter to Citizens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9" b="48453"/>
          <a:stretch/>
        </p:blipFill>
        <p:spPr bwMode="auto">
          <a:xfrm>
            <a:off x="4076700" y="-165704"/>
            <a:ext cx="5372100" cy="91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827157"/>
            <a:ext cx="4648199" cy="353943"/>
          </a:xfrm>
          <a:prstGeom prst="rect">
            <a:avLst/>
          </a:prstGeom>
          <a:solidFill>
            <a:schemeClr val="accent4">
              <a:lumMod val="60000"/>
              <a:lumOff val="40000"/>
              <a:alpha val="1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Working Towards Streamlined Government Services</a:t>
            </a:r>
            <a:endParaRPr lang="en-US" alt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1319372"/>
            <a:ext cx="304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1500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8918" y="1193916"/>
            <a:ext cx="374886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defRPr/>
            </a:pPr>
            <a:r>
              <a:rPr lang="en-US" altLang="en-US" sz="1200" dirty="0" smtClean="0">
                <a:latin typeface="Arial Narrow" pitchFamily="34" charset="0"/>
              </a:rPr>
              <a:t>Promotion of </a:t>
            </a:r>
            <a:r>
              <a:rPr lang="en-US" altLang="en-US" sz="1200" b="1" dirty="0" smtClean="0">
                <a:latin typeface="Arial Narrow" pitchFamily="34" charset="0"/>
              </a:rPr>
              <a:t>streamlining</a:t>
            </a:r>
            <a:r>
              <a:rPr lang="en-US" altLang="en-US" sz="1200" dirty="0" smtClean="0">
                <a:latin typeface="Arial Narrow" pitchFamily="34" charset="0"/>
              </a:rPr>
              <a:t> and </a:t>
            </a:r>
            <a:r>
              <a:rPr lang="en-US" altLang="en-US" sz="1200" b="1" dirty="0" smtClean="0">
                <a:latin typeface="Arial Narrow" pitchFamily="34" charset="0"/>
              </a:rPr>
              <a:t>process improvements</a:t>
            </a:r>
            <a:r>
              <a:rPr lang="en-US" altLang="en-US" sz="1200" dirty="0" smtClean="0">
                <a:latin typeface="Arial Narrow" pitchFamily="34" charset="0"/>
              </a:rPr>
              <a:t> in all National Government Agencies (NGAs) through:</a:t>
            </a:r>
          </a:p>
          <a:p>
            <a:pPr marL="744538" indent="-287338">
              <a:buFont typeface="Wingdings" panose="05000000000000000000" pitchFamily="2" charset="2"/>
              <a:buChar char="ü"/>
              <a:defRPr/>
            </a:pPr>
            <a:r>
              <a:rPr lang="en-US" altLang="en-US" sz="1200" dirty="0" smtClean="0">
                <a:latin typeface="Arial Narrow" pitchFamily="34" charset="0"/>
              </a:rPr>
              <a:t>Simplified requirements and procedures</a:t>
            </a:r>
          </a:p>
          <a:p>
            <a:pPr marL="744538" indent="-287338">
              <a:buFont typeface="Wingdings" panose="05000000000000000000" pitchFamily="2" charset="2"/>
              <a:buChar char="ü"/>
              <a:defRPr/>
            </a:pPr>
            <a:r>
              <a:rPr lang="en-US" altLang="en-US" sz="1200" dirty="0" smtClean="0">
                <a:latin typeface="Arial Narrow" pitchFamily="34" charset="0"/>
              </a:rPr>
              <a:t>Reduced number of signatures </a:t>
            </a:r>
            <a:endParaRPr lang="en-US" altLang="en-US" sz="1200" dirty="0">
              <a:latin typeface="Arial Narrow" pitchFamily="34" charset="0"/>
            </a:endParaRPr>
          </a:p>
          <a:p>
            <a:pPr marL="744538" indent="-287338">
              <a:buFont typeface="Wingdings" panose="05000000000000000000" pitchFamily="2" charset="2"/>
              <a:buChar char="ü"/>
              <a:defRPr/>
            </a:pPr>
            <a:r>
              <a:rPr lang="en-US" altLang="en-US" sz="1200" dirty="0" smtClean="0">
                <a:latin typeface="Arial Narrow" pitchFamily="34" charset="0"/>
              </a:rPr>
              <a:t>Standardized transaction processing </a:t>
            </a:r>
            <a:r>
              <a:rPr lang="en-US" altLang="en-US" sz="1200" dirty="0">
                <a:latin typeface="Arial Narrow" pitchFamily="34" charset="0"/>
              </a:rPr>
              <a:t>time </a:t>
            </a:r>
            <a:endParaRPr lang="en-US" altLang="en-US" sz="1200" dirty="0" smtClean="0">
              <a:latin typeface="Arial Narrow" pitchFamily="34" charset="0"/>
            </a:endParaRPr>
          </a:p>
          <a:p>
            <a:pPr marL="744538" indent="-287338">
              <a:buFont typeface="Wingdings" panose="05000000000000000000" pitchFamily="2" charset="2"/>
              <a:buChar char="ü"/>
              <a:defRPr/>
            </a:pPr>
            <a:r>
              <a:rPr lang="en-US" altLang="en-US" sz="1200" dirty="0" smtClean="0">
                <a:latin typeface="Arial Narrow" pitchFamily="34" charset="0"/>
              </a:rPr>
              <a:t>Automation </a:t>
            </a:r>
            <a:r>
              <a:rPr lang="en-US" altLang="en-US" sz="1200" dirty="0">
                <a:latin typeface="Arial Narrow" pitchFamily="34" charset="0"/>
              </a:rPr>
              <a:t>of business-related transactions</a:t>
            </a:r>
          </a:p>
          <a:p>
            <a:pPr marL="744538" indent="-287338">
              <a:buFont typeface="Wingdings" panose="05000000000000000000" pitchFamily="2" charset="2"/>
              <a:buChar char="ü"/>
              <a:defRPr/>
            </a:pPr>
            <a:r>
              <a:rPr lang="en-US" altLang="en-US" sz="1200" dirty="0" smtClean="0">
                <a:latin typeface="Arial Narrow" pitchFamily="34" charset="0"/>
              </a:rPr>
              <a:t>Centralized information and communications technology</a:t>
            </a:r>
            <a:endParaRPr lang="en-US" altLang="en-US" sz="1200" b="1" dirty="0">
              <a:latin typeface="Arial Narrow" pitchFamily="34" charset="0"/>
            </a:endParaRPr>
          </a:p>
          <a:p>
            <a:endParaRPr lang="en-US" sz="1300" dirty="0"/>
          </a:p>
        </p:txBody>
      </p:sp>
      <p:grpSp>
        <p:nvGrpSpPr>
          <p:cNvPr id="7" name="Group 6"/>
          <p:cNvGrpSpPr/>
          <p:nvPr/>
        </p:nvGrpSpPr>
        <p:grpSpPr>
          <a:xfrm rot="21410628">
            <a:off x="138807" y="1244795"/>
            <a:ext cx="1848574" cy="1552312"/>
            <a:chOff x="182933" y="1289888"/>
            <a:chExt cx="1727277" cy="133673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19" t="21595" r="23031" b="6167"/>
            <a:stretch/>
          </p:blipFill>
          <p:spPr bwMode="auto">
            <a:xfrm rot="21376113">
              <a:off x="182933" y="1289888"/>
              <a:ext cx="764486" cy="963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373">
              <a:off x="822269" y="1422116"/>
              <a:ext cx="1087941" cy="12045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AutoShape 5" descr="Image result for did you know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-14532" y="2992755"/>
            <a:ext cx="5082544" cy="1826088"/>
            <a:chOff x="-64773" y="2846819"/>
            <a:chExt cx="5082544" cy="1826088"/>
          </a:xfrm>
        </p:grpSpPr>
        <p:pic>
          <p:nvPicPr>
            <p:cNvPr id="12" name="Picture 2" descr="Image result for frontline service imag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t="9324" r="22577" b="13004"/>
            <a:stretch/>
          </p:blipFill>
          <p:spPr bwMode="auto">
            <a:xfrm>
              <a:off x="2895094" y="2931560"/>
              <a:ext cx="914906" cy="964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-64773" y="2846819"/>
              <a:ext cx="5082544" cy="1826088"/>
              <a:chOff x="-137969" y="2341123"/>
              <a:chExt cx="5082544" cy="182608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-137969" y="3411310"/>
                <a:ext cx="508254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000" dirty="0" smtClean="0">
                    <a:latin typeface="Arial Narrow" pitchFamily="34" charset="0"/>
                  </a:rPr>
                  <a:t>According to RA No. 11032 s. 2018 (EODB Act), the prescribed time for government transactions are:</a:t>
                </a:r>
                <a:endParaRPr lang="en-US" sz="1000" dirty="0"/>
              </a:p>
            </p:txBody>
          </p:sp>
          <p:pic>
            <p:nvPicPr>
              <p:cNvPr id="2057" name="Picture 9" descr="Related image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445" y="2341123"/>
                <a:ext cx="1977596" cy="9365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47958" y="3602295"/>
                <a:ext cx="4378325" cy="564916"/>
                <a:chOff x="147958" y="3602295"/>
                <a:chExt cx="4378325" cy="564916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147958" y="3613213"/>
                  <a:ext cx="1371600" cy="553998"/>
                  <a:chOff x="268501" y="-315792"/>
                  <a:chExt cx="4402067" cy="2569640"/>
                </a:xfrm>
              </p:grpSpPr>
              <p:pic>
                <p:nvPicPr>
                  <p:cNvPr id="18" name="Picture 2" descr="Image result for number 3 image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8501" y="-110229"/>
                    <a:ext cx="1246116" cy="191949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514617" y="-315792"/>
                    <a:ext cx="3155951" cy="25696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 smtClean="0">
                        <a:latin typeface="Arial Narrow" panose="020B0606020202030204" pitchFamily="34" charset="0"/>
                      </a:rPr>
                      <a:t>working days </a:t>
                    </a:r>
                  </a:p>
                  <a:p>
                    <a:r>
                      <a:rPr lang="en-US" sz="1000" dirty="0" smtClean="0">
                        <a:latin typeface="Arial Narrow" panose="020B0606020202030204" pitchFamily="34" charset="0"/>
                      </a:rPr>
                      <a:t>for simple transactions</a:t>
                    </a:r>
                    <a:endParaRPr lang="en-US" sz="1000" dirty="0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1639243" y="3613213"/>
                  <a:ext cx="1233499" cy="553998"/>
                  <a:chOff x="-13506" y="1846790"/>
                  <a:chExt cx="5130233" cy="2235935"/>
                </a:xfrm>
              </p:grpSpPr>
              <p:pic>
                <p:nvPicPr>
                  <p:cNvPr id="21" name="Picture 4" descr="Image result for number 7 image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3506" y="1955395"/>
                    <a:ext cx="1492248" cy="17404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478742" y="1846790"/>
                    <a:ext cx="3637985" cy="223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 smtClean="0">
                        <a:latin typeface="Arial Narrow" panose="020B0606020202030204" pitchFamily="34" charset="0"/>
                      </a:rPr>
                      <a:t>working days </a:t>
                    </a:r>
                    <a:r>
                      <a:rPr lang="en-US" sz="1000" dirty="0" smtClean="0">
                        <a:latin typeface="Arial Narrow" panose="020B0606020202030204" pitchFamily="34" charset="0"/>
                      </a:rPr>
                      <a:t>for complex transactions</a:t>
                    </a:r>
                    <a:endParaRPr lang="en-US" sz="1000" dirty="0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3037235" y="3602295"/>
                  <a:ext cx="1489048" cy="553998"/>
                  <a:chOff x="4303485" y="294210"/>
                  <a:chExt cx="5521307" cy="2657400"/>
                </a:xfrm>
              </p:grpSpPr>
              <p:pic>
                <p:nvPicPr>
                  <p:cNvPr id="24" name="Picture 10" descr="Image result for 20 image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03485" y="427119"/>
                    <a:ext cx="1615440" cy="21170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789325" y="294210"/>
                    <a:ext cx="4035467" cy="2657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 smtClean="0">
                        <a:latin typeface="Arial Narrow" panose="020B0606020202030204" pitchFamily="34" charset="0"/>
                      </a:rPr>
                      <a:t>working days </a:t>
                    </a:r>
                    <a:r>
                      <a:rPr lang="en-US" sz="1000" dirty="0" smtClean="0">
                        <a:latin typeface="Arial Narrow" panose="020B0606020202030204" pitchFamily="34" charset="0"/>
                      </a:rPr>
                      <a:t>for highly technical transactions</a:t>
                    </a:r>
                    <a:endParaRPr lang="en-US" sz="1000" dirty="0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9" name="TextBox 28"/>
          <p:cNvSpPr txBox="1"/>
          <p:nvPr/>
        </p:nvSpPr>
        <p:spPr>
          <a:xfrm>
            <a:off x="0" y="4897278"/>
            <a:ext cx="4649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**These targets were also adopted in MC No. 2018-1 for the grant of the FY 2018 PBB.</a:t>
            </a:r>
            <a:endParaRPr lang="en-US" sz="1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478781" y="853687"/>
            <a:ext cx="3505200" cy="4166700"/>
            <a:chOff x="5478781" y="853687"/>
            <a:chExt cx="3505200" cy="4166700"/>
          </a:xfrm>
        </p:grpSpPr>
        <p:grpSp>
          <p:nvGrpSpPr>
            <p:cNvPr id="26" name="Group 25"/>
            <p:cNvGrpSpPr/>
            <p:nvPr/>
          </p:nvGrpSpPr>
          <p:grpSpPr>
            <a:xfrm>
              <a:off x="6203954" y="1257399"/>
              <a:ext cx="2209800" cy="1401908"/>
              <a:chOff x="4934107" y="1060918"/>
              <a:chExt cx="2209800" cy="1401908"/>
            </a:xfrm>
          </p:grpSpPr>
          <p:pic>
            <p:nvPicPr>
              <p:cNvPr id="2059" name="Picture 11" descr="https://www.dap.edu.ph/wp-content/uploads/2018/02/CFG-Banner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clrChange>
                  <a:clrFrom>
                    <a:srgbClr val="FAFBFE"/>
                  </a:clrFrom>
                  <a:clrTo>
                    <a:srgbClr val="FAFB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98" t="13701" r="39943" b="46912"/>
              <a:stretch/>
            </p:blipFill>
            <p:spPr bwMode="auto">
              <a:xfrm>
                <a:off x="5022374" y="1060918"/>
                <a:ext cx="2033266" cy="1252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934107" y="2247382"/>
                <a:ext cx="22098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b="1" i="1" dirty="0" smtClean="0">
                    <a:latin typeface="Arial Narrow" panose="020B0606020202030204" pitchFamily="34" charset="0"/>
                  </a:rPr>
                  <a:t>* with the DAP-Productivity Development Center</a:t>
                </a:r>
                <a:endParaRPr lang="en-US" sz="800" b="1" i="1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638800" y="2782202"/>
              <a:ext cx="3315044" cy="2238185"/>
              <a:chOff x="5638800" y="2612832"/>
              <a:chExt cx="3315044" cy="2238185"/>
            </a:xfrm>
          </p:grpSpPr>
          <p:pic>
            <p:nvPicPr>
              <p:cNvPr id="2065" name="Picture 17" descr="Image result for black board image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800" y="2614724"/>
                <a:ext cx="3315044" cy="2236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5638800" y="2612832"/>
                <a:ext cx="3315044" cy="2139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Introduction to Streamlining Process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US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Lean Principles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US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7 Wastes + 1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Work Simplification Concepts</a:t>
                </a:r>
              </a:p>
              <a:p>
                <a:pPr marL="628650" lvl="1" indent="-171450" algn="just">
                  <a:buFont typeface="Courier New" panose="02070309020205020404" pitchFamily="49" charset="0"/>
                  <a:buChar char="o"/>
                </a:pPr>
                <a:r>
                  <a:rPr lang="en-US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ECRS Principle</a:t>
                </a:r>
              </a:p>
              <a:p>
                <a:pPr marL="628650" lvl="1" indent="-171450" algn="just">
                  <a:buFont typeface="Courier New" panose="02070309020205020404" pitchFamily="49" charset="0"/>
                  <a:buChar char="o"/>
                </a:pPr>
                <a:r>
                  <a:rPr lang="en-US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Design Thinking Approach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Value Stream Mapping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Tools in Streamlining Process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US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5s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US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5 Whys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US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Forms Design</a:t>
                </a:r>
                <a:endParaRPr lang="en-US" sz="1100" b="1" dirty="0" smtClean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  <a:p>
                <a:pPr algn="r"/>
                <a:endParaRPr lang="en-US" sz="800" i="1" dirty="0" smtClean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5478781" y="853687"/>
              <a:ext cx="3505200" cy="35394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1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</a:rPr>
                <a:t>DAP Training on Streamlining for NGAs</a:t>
              </a:r>
              <a:endParaRPr lang="en-US" alt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2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95486"/>
            <a:ext cx="4252959" cy="618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Meeting Agenda</a:t>
            </a:r>
            <a:endParaRPr lang="en-PH" b="1" kern="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009446"/>
            <a:ext cx="5976663" cy="208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Feedback on PBB implementation</a:t>
            </a:r>
          </a:p>
          <a:p>
            <a:pPr marL="288925" indent="-288925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 of FY 2018 PBB </a:t>
            </a:r>
          </a:p>
          <a:p>
            <a:pPr marL="288925" lvl="1" indent="-288925">
              <a:lnSpc>
                <a:spcPts val="3100"/>
              </a:lnSpc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- reminders on Agency Compliance</a:t>
            </a:r>
            <a:endParaRPr lang="en-PH" sz="1050" kern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925" lvl="1" indent="-288925">
              <a:lnSpc>
                <a:spcPts val="3100"/>
              </a:lnSpc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	with the FY 2018 PBB requirements</a:t>
            </a:r>
          </a:p>
          <a:p>
            <a:pPr marL="288925" indent="-288925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Open Forum</a:t>
            </a:r>
          </a:p>
        </p:txBody>
      </p:sp>
    </p:spTree>
    <p:extLst>
      <p:ext uri="{BB962C8B-B14F-4D97-AF65-F5344CB8AC3E}">
        <p14:creationId xmlns:p14="http://schemas.microsoft.com/office/powerpoint/2010/main" val="20155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269876"/>
            <a:ext cx="6044668" cy="618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PH" sz="4400" b="1" kern="8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We want your feedback</a:t>
            </a:r>
            <a:endParaRPr lang="en-PH" b="1" kern="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549" y="1131590"/>
            <a:ext cx="4273927" cy="1682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Let us know your present</a:t>
            </a:r>
          </a:p>
          <a:p>
            <a:pPr>
              <a:lnSpc>
                <a:spcPts val="3100"/>
              </a:lnSpc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 experiences and practices</a:t>
            </a:r>
          </a:p>
          <a:p>
            <a:pPr>
              <a:lnSpc>
                <a:spcPts val="3100"/>
              </a:lnSpc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 in implementing the</a:t>
            </a:r>
          </a:p>
          <a:p>
            <a:pPr>
              <a:lnSpc>
                <a:spcPts val="3100"/>
              </a:lnSpc>
            </a:pPr>
            <a:r>
              <a:rPr lang="en-PH" sz="24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 FY 2018 PBB.</a:t>
            </a:r>
          </a:p>
        </p:txBody>
      </p:sp>
    </p:spTree>
    <p:extLst>
      <p:ext uri="{BB962C8B-B14F-4D97-AF65-F5344CB8AC3E}">
        <p14:creationId xmlns:p14="http://schemas.microsoft.com/office/powerpoint/2010/main" val="15475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701" y="1550134"/>
            <a:ext cx="7466789" cy="166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PH" sz="72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</a:t>
            </a:r>
            <a:endParaRPr lang="en-PH" sz="3600" b="1" kern="800" spc="-1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100"/>
              </a:lnSpc>
            </a:pPr>
            <a:r>
              <a:rPr lang="en-PH" sz="36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Agency Compliance</a:t>
            </a:r>
          </a:p>
          <a:p>
            <a:pPr algn="ctr">
              <a:lnSpc>
                <a:spcPts val="4100"/>
              </a:lnSpc>
            </a:pPr>
            <a:r>
              <a:rPr lang="en-PH" sz="3600" b="1" kern="8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FY 2018 PBB Requirements</a:t>
            </a:r>
            <a:endParaRPr lang="en-PH" sz="3600" b="1" kern="8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878</Words>
  <Application>Microsoft Office PowerPoint</Application>
  <PresentationFormat>On-screen Show (16:9)</PresentationFormat>
  <Paragraphs>201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CFGAoSec-User</dc:creator>
  <cp:lastModifiedBy>RBPMS_M1604</cp:lastModifiedBy>
  <cp:revision>66</cp:revision>
  <cp:lastPrinted>2019-02-13T12:37:27Z</cp:lastPrinted>
  <dcterms:created xsi:type="dcterms:W3CDTF">2019-02-12T06:03:56Z</dcterms:created>
  <dcterms:modified xsi:type="dcterms:W3CDTF">2019-02-15T09:27:53Z</dcterms:modified>
</cp:coreProperties>
</file>