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840" r:id="rId1"/>
  </p:sldMasterIdLst>
  <p:notesMasterIdLst>
    <p:notesMasterId r:id="rId52"/>
  </p:notesMasterIdLst>
  <p:handoutMasterIdLst>
    <p:handoutMasterId r:id="rId53"/>
  </p:handoutMasterIdLst>
  <p:sldIdLst>
    <p:sldId id="657" r:id="rId2"/>
    <p:sldId id="836" r:id="rId3"/>
    <p:sldId id="660" r:id="rId4"/>
    <p:sldId id="661" r:id="rId5"/>
    <p:sldId id="662" r:id="rId6"/>
    <p:sldId id="808" r:id="rId7"/>
    <p:sldId id="814" r:id="rId8"/>
    <p:sldId id="815" r:id="rId9"/>
    <p:sldId id="816" r:id="rId10"/>
    <p:sldId id="817" r:id="rId11"/>
    <p:sldId id="809" r:id="rId12"/>
    <p:sldId id="755" r:id="rId13"/>
    <p:sldId id="848" r:id="rId14"/>
    <p:sldId id="847" r:id="rId15"/>
    <p:sldId id="846" r:id="rId16"/>
    <p:sldId id="837" r:id="rId17"/>
    <p:sldId id="838" r:id="rId18"/>
    <p:sldId id="818" r:id="rId19"/>
    <p:sldId id="819" r:id="rId20"/>
    <p:sldId id="820" r:id="rId21"/>
    <p:sldId id="821" r:id="rId22"/>
    <p:sldId id="822" r:id="rId23"/>
    <p:sldId id="823" r:id="rId24"/>
    <p:sldId id="824" r:id="rId25"/>
    <p:sldId id="831" r:id="rId26"/>
    <p:sldId id="825" r:id="rId27"/>
    <p:sldId id="826" r:id="rId28"/>
    <p:sldId id="827" r:id="rId29"/>
    <p:sldId id="828" r:id="rId30"/>
    <p:sldId id="829" r:id="rId31"/>
    <p:sldId id="830" r:id="rId32"/>
    <p:sldId id="758" r:id="rId33"/>
    <p:sldId id="810" r:id="rId34"/>
    <p:sldId id="811" r:id="rId35"/>
    <p:sldId id="797" r:id="rId36"/>
    <p:sldId id="760" r:id="rId37"/>
    <p:sldId id="795" r:id="rId38"/>
    <p:sldId id="805" r:id="rId39"/>
    <p:sldId id="806" r:id="rId40"/>
    <p:sldId id="812" r:id="rId41"/>
    <p:sldId id="793" r:id="rId42"/>
    <p:sldId id="790" r:id="rId43"/>
    <p:sldId id="791" r:id="rId44"/>
    <p:sldId id="839" r:id="rId45"/>
    <p:sldId id="841" r:id="rId46"/>
    <p:sldId id="843" r:id="rId47"/>
    <p:sldId id="844" r:id="rId48"/>
    <p:sldId id="842" r:id="rId49"/>
    <p:sldId id="845" r:id="rId50"/>
    <p:sldId id="762" r:id="rId51"/>
  </p:sldIdLst>
  <p:sldSz cx="9144000" cy="6858000" type="screen4x3"/>
  <p:notesSz cx="6742113" cy="9872663"/>
  <p:defaultTextStyle>
    <a:defPPr>
      <a:defRPr lang="fil-PH"/>
    </a:defPPr>
    <a:lvl1pPr algn="l" rtl="0" fontAlgn="base">
      <a:spcBef>
        <a:spcPct val="0"/>
      </a:spcBef>
      <a:spcAft>
        <a:spcPct val="0"/>
      </a:spcAft>
      <a:defRPr kern="1200">
        <a:solidFill>
          <a:schemeClr val="tx1"/>
        </a:solidFill>
        <a:latin typeface="Calibri" pitchFamily="34" charset="0"/>
        <a:ea typeface="+mn-ea"/>
        <a:cs typeface="Arial" pitchFamily="34" charset="0"/>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2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DBC3"/>
    <a:srgbClr val="ECCA4E"/>
    <a:srgbClr val="14E204"/>
    <a:srgbClr val="32D21C"/>
    <a:srgbClr val="FFFF69"/>
    <a:srgbClr val="003F3E"/>
    <a:srgbClr val="FAA548"/>
    <a:srgbClr val="F99527"/>
    <a:srgbClr val="FF9900"/>
    <a:srgbClr val="81982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20428" autoAdjust="0"/>
    <p:restoredTop sz="98251" autoAdjust="0"/>
  </p:normalViewPr>
  <p:slideViewPr>
    <p:cSldViewPr>
      <p:cViewPr varScale="1">
        <p:scale>
          <a:sx n="74" d="100"/>
          <a:sy n="74" d="100"/>
        </p:scale>
        <p:origin x="-1890" y="-90"/>
      </p:cViewPr>
      <p:guideLst>
        <p:guide orient="horz" pos="2160"/>
        <p:guide pos="2880"/>
      </p:guideLst>
    </p:cSldViewPr>
  </p:slideViewPr>
  <p:notesTextViewPr>
    <p:cViewPr>
      <p:scale>
        <a:sx n="100" d="100"/>
        <a:sy n="100" d="100"/>
      </p:scale>
      <p:origin x="0" y="0"/>
    </p:cViewPr>
  </p:notesTextViewPr>
  <p:sorterViewPr>
    <p:cViewPr>
      <p:scale>
        <a:sx n="90" d="100"/>
        <a:sy n="90" d="100"/>
      </p:scale>
      <p:origin x="0" y="0"/>
    </p:cViewPr>
  </p:sorterViewPr>
  <p:notesViewPr>
    <p:cSldViewPr>
      <p:cViewPr varScale="1">
        <p:scale>
          <a:sx n="38" d="100"/>
          <a:sy n="38" d="100"/>
        </p:scale>
        <p:origin x="-2268" y="-126"/>
      </p:cViewPr>
      <p:guideLst>
        <p:guide orient="horz" pos="3110"/>
        <p:guide pos="212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CFE20E-E33E-42D3-BCE1-4335904BF4D4}" type="doc">
      <dgm:prSet loTypeId="urn:microsoft.com/office/officeart/2005/8/layout/arrow2" loCatId="process" qsTypeId="urn:microsoft.com/office/officeart/2005/8/quickstyle/simple4" qsCatId="simple" csTypeId="urn:microsoft.com/office/officeart/2005/8/colors/accent2_4" csCatId="accent2" phldr="1"/>
      <dgm:spPr/>
    </dgm:pt>
    <dgm:pt modelId="{F694C6DE-BFE4-45E5-87F4-44480AC6AE54}">
      <dgm:prSet phldrT="[Text]" custT="1"/>
      <dgm:spPr/>
      <dgm:t>
        <a:bodyPr/>
        <a:lstStyle/>
        <a:p>
          <a:r>
            <a:rPr lang="en-US" sz="2400" dirty="0" smtClean="0"/>
            <a:t>Initiation Phase</a:t>
          </a:r>
          <a:endParaRPr lang="en-US" sz="2400" dirty="0"/>
        </a:p>
      </dgm:t>
    </dgm:pt>
    <dgm:pt modelId="{30130CAC-05BE-4D14-B37B-4D1F98CDAE28}" type="parTrans" cxnId="{45233D52-2E0C-4314-B1CB-FA59676E19A1}">
      <dgm:prSet/>
      <dgm:spPr/>
      <dgm:t>
        <a:bodyPr/>
        <a:lstStyle/>
        <a:p>
          <a:endParaRPr lang="en-US"/>
        </a:p>
      </dgm:t>
    </dgm:pt>
    <dgm:pt modelId="{2C17AB4C-B9EC-462E-A465-C37BEE5A13E3}" type="sibTrans" cxnId="{45233D52-2E0C-4314-B1CB-FA59676E19A1}">
      <dgm:prSet/>
      <dgm:spPr/>
      <dgm:t>
        <a:bodyPr/>
        <a:lstStyle/>
        <a:p>
          <a:endParaRPr lang="en-US"/>
        </a:p>
      </dgm:t>
    </dgm:pt>
    <dgm:pt modelId="{094A60D1-9D40-415F-A827-4EFA682E2CC3}">
      <dgm:prSet phldrT="[Text]" custT="1"/>
      <dgm:spPr/>
      <dgm:t>
        <a:bodyPr/>
        <a:lstStyle/>
        <a:p>
          <a:r>
            <a:rPr lang="en-US" sz="2400" dirty="0" smtClean="0"/>
            <a:t>Refinement &amp; Harmonization</a:t>
          </a:r>
          <a:endParaRPr lang="en-US" sz="2400" dirty="0"/>
        </a:p>
      </dgm:t>
    </dgm:pt>
    <dgm:pt modelId="{32DF0D0D-F53D-4620-BE1F-76E60ECB17B2}" type="parTrans" cxnId="{835FE666-7896-49C8-9846-99504F4F8D75}">
      <dgm:prSet/>
      <dgm:spPr/>
      <dgm:t>
        <a:bodyPr/>
        <a:lstStyle/>
        <a:p>
          <a:endParaRPr lang="en-US"/>
        </a:p>
      </dgm:t>
    </dgm:pt>
    <dgm:pt modelId="{53D3A33C-917E-43F0-9174-AC81E606D00E}" type="sibTrans" cxnId="{835FE666-7896-49C8-9846-99504F4F8D75}">
      <dgm:prSet/>
      <dgm:spPr/>
      <dgm:t>
        <a:bodyPr/>
        <a:lstStyle/>
        <a:p>
          <a:endParaRPr lang="en-US"/>
        </a:p>
      </dgm:t>
    </dgm:pt>
    <dgm:pt modelId="{305B4689-72AF-400B-9723-968140834951}">
      <dgm:prSet phldrT="[Text]" custT="1"/>
      <dgm:spPr/>
      <dgm:t>
        <a:bodyPr/>
        <a:lstStyle/>
        <a:p>
          <a:r>
            <a:rPr lang="en-US" sz="2400" dirty="0" smtClean="0"/>
            <a:t>Stabilization</a:t>
          </a:r>
          <a:endParaRPr lang="en-US" sz="2400" dirty="0"/>
        </a:p>
      </dgm:t>
    </dgm:pt>
    <dgm:pt modelId="{4D4AD68F-6447-4B5B-8389-37B7E2C5F780}" type="parTrans" cxnId="{A59A42A2-7E75-4CE0-98A0-6C6077EB7A64}">
      <dgm:prSet/>
      <dgm:spPr/>
      <dgm:t>
        <a:bodyPr/>
        <a:lstStyle/>
        <a:p>
          <a:endParaRPr lang="en-US"/>
        </a:p>
      </dgm:t>
    </dgm:pt>
    <dgm:pt modelId="{AB7156AC-31BE-4733-B829-E9594C34FCDA}" type="sibTrans" cxnId="{A59A42A2-7E75-4CE0-98A0-6C6077EB7A64}">
      <dgm:prSet/>
      <dgm:spPr/>
      <dgm:t>
        <a:bodyPr/>
        <a:lstStyle/>
        <a:p>
          <a:endParaRPr lang="en-US"/>
        </a:p>
      </dgm:t>
    </dgm:pt>
    <dgm:pt modelId="{38561A9C-BC35-4AB3-80CC-303CB61E42E6}">
      <dgm:prSet phldrT="[Text]" custT="1"/>
      <dgm:spPr/>
      <dgm:t>
        <a:bodyPr/>
        <a:lstStyle/>
        <a:p>
          <a:r>
            <a:rPr lang="en-US" sz="2400" b="1" dirty="0" smtClean="0"/>
            <a:t>Institutionalization</a:t>
          </a:r>
          <a:endParaRPr lang="en-US" sz="2400" b="1" dirty="0"/>
        </a:p>
      </dgm:t>
    </dgm:pt>
    <dgm:pt modelId="{8A877070-BF5C-4158-BC72-C040EBC0CC0C}" type="parTrans" cxnId="{2B98B817-86FB-4F62-828F-764CC1F08042}">
      <dgm:prSet/>
      <dgm:spPr/>
      <dgm:t>
        <a:bodyPr/>
        <a:lstStyle/>
        <a:p>
          <a:endParaRPr lang="en-US"/>
        </a:p>
      </dgm:t>
    </dgm:pt>
    <dgm:pt modelId="{723280E2-DEF3-4C97-ADB4-6F40F2155B5C}" type="sibTrans" cxnId="{2B98B817-86FB-4F62-828F-764CC1F08042}">
      <dgm:prSet/>
      <dgm:spPr/>
      <dgm:t>
        <a:bodyPr/>
        <a:lstStyle/>
        <a:p>
          <a:endParaRPr lang="en-US"/>
        </a:p>
      </dgm:t>
    </dgm:pt>
    <dgm:pt modelId="{8E084616-EEF2-4A30-A9A2-6EE3782CFAC1}" type="pres">
      <dgm:prSet presAssocID="{91CFE20E-E33E-42D3-BCE1-4335904BF4D4}" presName="arrowDiagram" presStyleCnt="0">
        <dgm:presLayoutVars>
          <dgm:chMax val="5"/>
          <dgm:dir/>
          <dgm:resizeHandles val="exact"/>
        </dgm:presLayoutVars>
      </dgm:prSet>
      <dgm:spPr/>
    </dgm:pt>
    <dgm:pt modelId="{699507DB-26C5-4BB1-913C-557BEEACA78F}" type="pres">
      <dgm:prSet presAssocID="{91CFE20E-E33E-42D3-BCE1-4335904BF4D4}" presName="arrow" presStyleLbl="bgShp" presStyleIdx="0" presStyleCnt="1" custLinFactNeighborX="98750" custLinFactNeighborY="8667"/>
      <dgm:spPr/>
    </dgm:pt>
    <dgm:pt modelId="{20132630-8617-474B-BACE-03ABDA34A826}" type="pres">
      <dgm:prSet presAssocID="{91CFE20E-E33E-42D3-BCE1-4335904BF4D4}" presName="arrowDiagram4" presStyleCnt="0"/>
      <dgm:spPr/>
    </dgm:pt>
    <dgm:pt modelId="{205A73AC-D371-4BCA-B482-DE03B2627307}" type="pres">
      <dgm:prSet presAssocID="{F694C6DE-BFE4-45E5-87F4-44480AC6AE54}" presName="bullet4a" presStyleLbl="node1" presStyleIdx="0" presStyleCnt="4" custLinFactNeighborX="73412" custLinFactNeighborY="27843"/>
      <dgm:spPr/>
    </dgm:pt>
    <dgm:pt modelId="{7E3BB3E4-C831-4677-881F-69307C6F899D}" type="pres">
      <dgm:prSet presAssocID="{F694C6DE-BFE4-45E5-87F4-44480AC6AE54}" presName="textBox4a" presStyleLbl="revTx" presStyleIdx="0" presStyleCnt="4" custScaleX="164958" custScaleY="48287" custLinFactNeighborX="46874" custLinFactNeighborY="-9890">
        <dgm:presLayoutVars>
          <dgm:bulletEnabled val="1"/>
        </dgm:presLayoutVars>
      </dgm:prSet>
      <dgm:spPr/>
      <dgm:t>
        <a:bodyPr/>
        <a:lstStyle/>
        <a:p>
          <a:endParaRPr lang="en-US"/>
        </a:p>
      </dgm:t>
    </dgm:pt>
    <dgm:pt modelId="{F8163A3B-E610-475C-8715-2F456E914E78}" type="pres">
      <dgm:prSet presAssocID="{094A60D1-9D40-415F-A827-4EFA682E2CC3}" presName="bullet4b" presStyleLbl="node1" presStyleIdx="1" presStyleCnt="4" custLinFactNeighborX="40769" custLinFactNeighborY="39063"/>
      <dgm:spPr/>
    </dgm:pt>
    <dgm:pt modelId="{CB2DD9C8-FF54-4485-A42A-B55FC88F3507}" type="pres">
      <dgm:prSet presAssocID="{094A60D1-9D40-415F-A827-4EFA682E2CC3}" presName="textBox4b" presStyleLbl="revTx" presStyleIdx="1" presStyleCnt="4" custScaleX="186411" custScaleY="39404" custLinFactNeighborX="55916" custLinFactNeighborY="-24015">
        <dgm:presLayoutVars>
          <dgm:bulletEnabled val="1"/>
        </dgm:presLayoutVars>
      </dgm:prSet>
      <dgm:spPr/>
      <dgm:t>
        <a:bodyPr/>
        <a:lstStyle/>
        <a:p>
          <a:endParaRPr lang="en-US"/>
        </a:p>
      </dgm:t>
    </dgm:pt>
    <dgm:pt modelId="{1C4FB0E8-9D7C-490F-813B-0FADFB6FEDF4}" type="pres">
      <dgm:prSet presAssocID="{305B4689-72AF-400B-9723-968140834951}" presName="bullet4c" presStyleLbl="node1" presStyleIdx="2" presStyleCnt="4" custLinFactNeighborX="-4281" custLinFactNeighborY="43795"/>
      <dgm:spPr/>
    </dgm:pt>
    <dgm:pt modelId="{EA2C0C97-0FF6-4F19-A5C6-5EF5C55411C1}" type="pres">
      <dgm:prSet presAssocID="{305B4689-72AF-400B-9723-968140834951}" presName="textBox4c" presStyleLbl="revTx" presStyleIdx="2" presStyleCnt="4" custScaleX="188646" custScaleY="19673" custLinFactNeighborX="46704" custLinFactNeighborY="-29783">
        <dgm:presLayoutVars>
          <dgm:bulletEnabled val="1"/>
        </dgm:presLayoutVars>
      </dgm:prSet>
      <dgm:spPr/>
      <dgm:t>
        <a:bodyPr/>
        <a:lstStyle/>
        <a:p>
          <a:endParaRPr lang="en-US"/>
        </a:p>
      </dgm:t>
    </dgm:pt>
    <dgm:pt modelId="{4BEB0F8F-D1B6-4831-9DE1-A7A503547065}" type="pres">
      <dgm:prSet presAssocID="{38561A9C-BC35-4AB3-80CC-303CB61E42E6}" presName="bullet4d" presStyleLbl="node1" presStyleIdx="3" presStyleCnt="4"/>
      <dgm:spPr/>
    </dgm:pt>
    <dgm:pt modelId="{AD3E5420-8489-4B07-B550-B126878124FB}" type="pres">
      <dgm:prSet presAssocID="{38561A9C-BC35-4AB3-80CC-303CB61E42E6}" presName="textBox4d" presStyleLbl="revTx" presStyleIdx="3" presStyleCnt="4" custScaleX="175458" custScaleY="30765" custLinFactX="6777" custLinFactNeighborX="100000" custLinFactNeighborY="-27245">
        <dgm:presLayoutVars>
          <dgm:bulletEnabled val="1"/>
        </dgm:presLayoutVars>
      </dgm:prSet>
      <dgm:spPr/>
      <dgm:t>
        <a:bodyPr/>
        <a:lstStyle/>
        <a:p>
          <a:endParaRPr lang="en-US"/>
        </a:p>
      </dgm:t>
    </dgm:pt>
  </dgm:ptLst>
  <dgm:cxnLst>
    <dgm:cxn modelId="{E243D4F6-A997-491B-BF96-A008B9CA1FCD}" type="presOf" srcId="{91CFE20E-E33E-42D3-BCE1-4335904BF4D4}" destId="{8E084616-EEF2-4A30-A9A2-6EE3782CFAC1}" srcOrd="0" destOrd="0" presId="urn:microsoft.com/office/officeart/2005/8/layout/arrow2"/>
    <dgm:cxn modelId="{CBBA342A-7544-4316-ADF8-B6404B665F14}" type="presOf" srcId="{F694C6DE-BFE4-45E5-87F4-44480AC6AE54}" destId="{7E3BB3E4-C831-4677-881F-69307C6F899D}" srcOrd="0" destOrd="0" presId="urn:microsoft.com/office/officeart/2005/8/layout/arrow2"/>
    <dgm:cxn modelId="{2B98B817-86FB-4F62-828F-764CC1F08042}" srcId="{91CFE20E-E33E-42D3-BCE1-4335904BF4D4}" destId="{38561A9C-BC35-4AB3-80CC-303CB61E42E6}" srcOrd="3" destOrd="0" parTransId="{8A877070-BF5C-4158-BC72-C040EBC0CC0C}" sibTransId="{723280E2-DEF3-4C97-ADB4-6F40F2155B5C}"/>
    <dgm:cxn modelId="{835FE666-7896-49C8-9846-99504F4F8D75}" srcId="{91CFE20E-E33E-42D3-BCE1-4335904BF4D4}" destId="{094A60D1-9D40-415F-A827-4EFA682E2CC3}" srcOrd="1" destOrd="0" parTransId="{32DF0D0D-F53D-4620-BE1F-76E60ECB17B2}" sibTransId="{53D3A33C-917E-43F0-9174-AC81E606D00E}"/>
    <dgm:cxn modelId="{A59A42A2-7E75-4CE0-98A0-6C6077EB7A64}" srcId="{91CFE20E-E33E-42D3-BCE1-4335904BF4D4}" destId="{305B4689-72AF-400B-9723-968140834951}" srcOrd="2" destOrd="0" parTransId="{4D4AD68F-6447-4B5B-8389-37B7E2C5F780}" sibTransId="{AB7156AC-31BE-4733-B829-E9594C34FCDA}"/>
    <dgm:cxn modelId="{45233D52-2E0C-4314-B1CB-FA59676E19A1}" srcId="{91CFE20E-E33E-42D3-BCE1-4335904BF4D4}" destId="{F694C6DE-BFE4-45E5-87F4-44480AC6AE54}" srcOrd="0" destOrd="0" parTransId="{30130CAC-05BE-4D14-B37B-4D1F98CDAE28}" sibTransId="{2C17AB4C-B9EC-462E-A465-C37BEE5A13E3}"/>
    <dgm:cxn modelId="{BC909B64-84F1-4217-B4C1-6172434877D9}" type="presOf" srcId="{38561A9C-BC35-4AB3-80CC-303CB61E42E6}" destId="{AD3E5420-8489-4B07-B550-B126878124FB}" srcOrd="0" destOrd="0" presId="urn:microsoft.com/office/officeart/2005/8/layout/arrow2"/>
    <dgm:cxn modelId="{0B9CA400-1D6A-4B3F-9813-07F5403A6EB5}" type="presOf" srcId="{305B4689-72AF-400B-9723-968140834951}" destId="{EA2C0C97-0FF6-4F19-A5C6-5EF5C55411C1}" srcOrd="0" destOrd="0" presId="urn:microsoft.com/office/officeart/2005/8/layout/arrow2"/>
    <dgm:cxn modelId="{33AC89A3-194E-48BD-A6B4-220316FF42CF}" type="presOf" srcId="{094A60D1-9D40-415F-A827-4EFA682E2CC3}" destId="{CB2DD9C8-FF54-4485-A42A-B55FC88F3507}" srcOrd="0" destOrd="0" presId="urn:microsoft.com/office/officeart/2005/8/layout/arrow2"/>
    <dgm:cxn modelId="{51369EFE-6F07-4062-A15A-24FF7C257C74}" type="presParOf" srcId="{8E084616-EEF2-4A30-A9A2-6EE3782CFAC1}" destId="{699507DB-26C5-4BB1-913C-557BEEACA78F}" srcOrd="0" destOrd="0" presId="urn:microsoft.com/office/officeart/2005/8/layout/arrow2"/>
    <dgm:cxn modelId="{547C1B0E-F80A-4B99-87B3-7FFFBC2E8BA0}" type="presParOf" srcId="{8E084616-EEF2-4A30-A9A2-6EE3782CFAC1}" destId="{20132630-8617-474B-BACE-03ABDA34A826}" srcOrd="1" destOrd="0" presId="urn:microsoft.com/office/officeart/2005/8/layout/arrow2"/>
    <dgm:cxn modelId="{34CF038A-5127-4948-A43D-417B6212BBE0}" type="presParOf" srcId="{20132630-8617-474B-BACE-03ABDA34A826}" destId="{205A73AC-D371-4BCA-B482-DE03B2627307}" srcOrd="0" destOrd="0" presId="urn:microsoft.com/office/officeart/2005/8/layout/arrow2"/>
    <dgm:cxn modelId="{9EC55ACA-18BB-490C-8E1A-A3F1D936EF9A}" type="presParOf" srcId="{20132630-8617-474B-BACE-03ABDA34A826}" destId="{7E3BB3E4-C831-4677-881F-69307C6F899D}" srcOrd="1" destOrd="0" presId="urn:microsoft.com/office/officeart/2005/8/layout/arrow2"/>
    <dgm:cxn modelId="{C64FD0C0-4DC3-47CF-BCF0-617ADF965EBD}" type="presParOf" srcId="{20132630-8617-474B-BACE-03ABDA34A826}" destId="{F8163A3B-E610-475C-8715-2F456E914E78}" srcOrd="2" destOrd="0" presId="urn:microsoft.com/office/officeart/2005/8/layout/arrow2"/>
    <dgm:cxn modelId="{2411F588-E71E-4C0C-9843-E300446C2B8C}" type="presParOf" srcId="{20132630-8617-474B-BACE-03ABDA34A826}" destId="{CB2DD9C8-FF54-4485-A42A-B55FC88F3507}" srcOrd="3" destOrd="0" presId="urn:microsoft.com/office/officeart/2005/8/layout/arrow2"/>
    <dgm:cxn modelId="{467ECE71-B112-4325-9AD3-39FCEDBC257B}" type="presParOf" srcId="{20132630-8617-474B-BACE-03ABDA34A826}" destId="{1C4FB0E8-9D7C-490F-813B-0FADFB6FEDF4}" srcOrd="4" destOrd="0" presId="urn:microsoft.com/office/officeart/2005/8/layout/arrow2"/>
    <dgm:cxn modelId="{388BAC65-F4E3-4FFE-A4C7-EF067EAE38A2}" type="presParOf" srcId="{20132630-8617-474B-BACE-03ABDA34A826}" destId="{EA2C0C97-0FF6-4F19-A5C6-5EF5C55411C1}" srcOrd="5" destOrd="0" presId="urn:microsoft.com/office/officeart/2005/8/layout/arrow2"/>
    <dgm:cxn modelId="{372ACD0C-1B1A-442E-951E-8A00A763E28C}" type="presParOf" srcId="{20132630-8617-474B-BACE-03ABDA34A826}" destId="{4BEB0F8F-D1B6-4831-9DE1-A7A503547065}" srcOrd="6" destOrd="0" presId="urn:microsoft.com/office/officeart/2005/8/layout/arrow2"/>
    <dgm:cxn modelId="{7D201D89-F05C-48D5-A20E-7D46469DC63F}" type="presParOf" srcId="{20132630-8617-474B-BACE-03ABDA34A826}" destId="{AD3E5420-8489-4B07-B550-B126878124FB}"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507DB-26C5-4BB1-913C-557BEEACA78F}">
      <dsp:nvSpPr>
        <dsp:cNvPr id="0" name=""/>
        <dsp:cNvSpPr/>
      </dsp:nvSpPr>
      <dsp:spPr>
        <a:xfrm>
          <a:off x="457200" y="0"/>
          <a:ext cx="7924800" cy="4953000"/>
        </a:xfrm>
        <a:prstGeom prst="swooshArrow">
          <a:avLst>
            <a:gd name="adj1" fmla="val 25000"/>
            <a:gd name="adj2" fmla="val 25000"/>
          </a:avLst>
        </a:prstGeom>
        <a:solidFill>
          <a:schemeClr val="accent2">
            <a:tint val="55000"/>
            <a:hueOff val="0"/>
            <a:satOff val="0"/>
            <a:lumOff val="0"/>
            <a:alphaOff val="0"/>
          </a:schemeClr>
        </a:solidFill>
        <a:ln>
          <a:noFill/>
        </a:ln>
        <a:effectLst>
          <a:outerShdw blurRad="190500" dist="228600" dir="2700000" sy="90000" rotWithShape="0">
            <a:srgbClr val="000000">
              <a:alpha val="25500"/>
            </a:srgbClr>
          </a:outerShdw>
        </a:effectLst>
      </dsp:spPr>
      <dsp:style>
        <a:lnRef idx="0">
          <a:scrgbClr r="0" g="0" b="0"/>
        </a:lnRef>
        <a:fillRef idx="1">
          <a:scrgbClr r="0" g="0" b="0"/>
        </a:fillRef>
        <a:effectRef idx="2">
          <a:scrgbClr r="0" g="0" b="0"/>
        </a:effectRef>
        <a:fontRef idx="minor"/>
      </dsp:style>
    </dsp:sp>
    <dsp:sp modelId="{205A73AC-D371-4BCA-B482-DE03B2627307}">
      <dsp:nvSpPr>
        <dsp:cNvPr id="0" name=""/>
        <dsp:cNvSpPr/>
      </dsp:nvSpPr>
      <dsp:spPr>
        <a:xfrm>
          <a:off x="1066800" y="3733800"/>
          <a:ext cx="182270" cy="182270"/>
        </a:xfrm>
        <a:prstGeom prst="ellipse">
          <a:avLst/>
        </a:prstGeom>
        <a:gradFill rotWithShape="0">
          <a:gsLst>
            <a:gs pos="0">
              <a:schemeClr val="accent2">
                <a:shade val="50000"/>
                <a:hueOff val="0"/>
                <a:satOff val="0"/>
                <a:lumOff val="0"/>
                <a:alphaOff val="0"/>
                <a:shade val="60000"/>
              </a:schemeClr>
            </a:gs>
            <a:gs pos="33000">
              <a:schemeClr val="accent2">
                <a:shade val="50000"/>
                <a:hueOff val="0"/>
                <a:satOff val="0"/>
                <a:lumOff val="0"/>
                <a:alphaOff val="0"/>
                <a:tint val="86500"/>
              </a:schemeClr>
            </a:gs>
            <a:gs pos="46750">
              <a:schemeClr val="accent2">
                <a:shade val="50000"/>
                <a:hueOff val="0"/>
                <a:satOff val="0"/>
                <a:lumOff val="0"/>
                <a:alphaOff val="0"/>
                <a:tint val="71000"/>
                <a:satMod val="112000"/>
              </a:schemeClr>
            </a:gs>
            <a:gs pos="53000">
              <a:schemeClr val="accent2">
                <a:shade val="50000"/>
                <a:hueOff val="0"/>
                <a:satOff val="0"/>
                <a:lumOff val="0"/>
                <a:alphaOff val="0"/>
                <a:tint val="71000"/>
                <a:satMod val="112000"/>
              </a:schemeClr>
            </a:gs>
            <a:gs pos="68000">
              <a:schemeClr val="accent2">
                <a:shade val="50000"/>
                <a:hueOff val="0"/>
                <a:satOff val="0"/>
                <a:lumOff val="0"/>
                <a:alphaOff val="0"/>
                <a:tint val="86000"/>
              </a:schemeClr>
            </a:gs>
            <a:gs pos="100000">
              <a:schemeClr val="accent2">
                <a:shade val="50000"/>
                <a:hueOff val="0"/>
                <a:satOff val="0"/>
                <a:lumOff val="0"/>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sp>
    <dsp:sp modelId="{7E3BB3E4-C831-4677-881F-69307C6F899D}">
      <dsp:nvSpPr>
        <dsp:cNvPr id="0" name=""/>
        <dsp:cNvSpPr/>
      </dsp:nvSpPr>
      <dsp:spPr>
        <a:xfrm>
          <a:off x="1219199" y="3962401"/>
          <a:ext cx="2235413" cy="5692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581" tIns="0" rIns="0" bIns="0" numCol="1" spcCol="1270" anchor="t" anchorCtr="0">
          <a:noAutofit/>
        </a:bodyPr>
        <a:lstStyle/>
        <a:p>
          <a:pPr lvl="0" algn="l" defTabSz="1066800">
            <a:lnSpc>
              <a:spcPct val="90000"/>
            </a:lnSpc>
            <a:spcBef>
              <a:spcPct val="0"/>
            </a:spcBef>
            <a:spcAft>
              <a:spcPct val="35000"/>
            </a:spcAft>
          </a:pPr>
          <a:r>
            <a:rPr lang="en-US" sz="2400" kern="1200" dirty="0" smtClean="0"/>
            <a:t>Initiation Phase</a:t>
          </a:r>
          <a:endParaRPr lang="en-US" sz="2400" kern="1200" dirty="0"/>
        </a:p>
      </dsp:txBody>
      <dsp:txXfrm>
        <a:off x="1219199" y="3962401"/>
        <a:ext cx="2235413" cy="569213"/>
      </dsp:txXfrm>
    </dsp:sp>
    <dsp:sp modelId="{F8163A3B-E610-475C-8715-2F456E914E78}">
      <dsp:nvSpPr>
        <dsp:cNvPr id="0" name=""/>
        <dsp:cNvSpPr/>
      </dsp:nvSpPr>
      <dsp:spPr>
        <a:xfrm>
          <a:off x="2350006" y="2654809"/>
          <a:ext cx="316992" cy="316992"/>
        </a:xfrm>
        <a:prstGeom prst="ellipse">
          <a:avLst/>
        </a:prstGeom>
        <a:gradFill rotWithShape="0">
          <a:gsLst>
            <a:gs pos="0">
              <a:schemeClr val="accent2">
                <a:shade val="50000"/>
                <a:hueOff val="-344481"/>
                <a:satOff val="3994"/>
                <a:lumOff val="24417"/>
                <a:alphaOff val="0"/>
                <a:shade val="60000"/>
              </a:schemeClr>
            </a:gs>
            <a:gs pos="33000">
              <a:schemeClr val="accent2">
                <a:shade val="50000"/>
                <a:hueOff val="-344481"/>
                <a:satOff val="3994"/>
                <a:lumOff val="24417"/>
                <a:alphaOff val="0"/>
                <a:tint val="86500"/>
              </a:schemeClr>
            </a:gs>
            <a:gs pos="46750">
              <a:schemeClr val="accent2">
                <a:shade val="50000"/>
                <a:hueOff val="-344481"/>
                <a:satOff val="3994"/>
                <a:lumOff val="24417"/>
                <a:alphaOff val="0"/>
                <a:tint val="71000"/>
                <a:satMod val="112000"/>
              </a:schemeClr>
            </a:gs>
            <a:gs pos="53000">
              <a:schemeClr val="accent2">
                <a:shade val="50000"/>
                <a:hueOff val="-344481"/>
                <a:satOff val="3994"/>
                <a:lumOff val="24417"/>
                <a:alphaOff val="0"/>
                <a:tint val="71000"/>
                <a:satMod val="112000"/>
              </a:schemeClr>
            </a:gs>
            <a:gs pos="68000">
              <a:schemeClr val="accent2">
                <a:shade val="50000"/>
                <a:hueOff val="-344481"/>
                <a:satOff val="3994"/>
                <a:lumOff val="24417"/>
                <a:alphaOff val="0"/>
                <a:tint val="86000"/>
              </a:schemeClr>
            </a:gs>
            <a:gs pos="100000">
              <a:schemeClr val="accent2">
                <a:shade val="50000"/>
                <a:hueOff val="-344481"/>
                <a:satOff val="3994"/>
                <a:lumOff val="24417"/>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sp>
    <dsp:sp modelId="{CB2DD9C8-FF54-4485-A42A-B55FC88F3507}">
      <dsp:nvSpPr>
        <dsp:cNvPr id="0" name=""/>
        <dsp:cNvSpPr/>
      </dsp:nvSpPr>
      <dsp:spPr>
        <a:xfrm>
          <a:off x="2590797" y="2831696"/>
          <a:ext cx="3102266" cy="891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967" tIns="0" rIns="0" bIns="0" numCol="1" spcCol="1270" anchor="t" anchorCtr="0">
          <a:noAutofit/>
        </a:bodyPr>
        <a:lstStyle/>
        <a:p>
          <a:pPr lvl="0" algn="l" defTabSz="1066800">
            <a:lnSpc>
              <a:spcPct val="90000"/>
            </a:lnSpc>
            <a:spcBef>
              <a:spcPct val="0"/>
            </a:spcBef>
            <a:spcAft>
              <a:spcPct val="35000"/>
            </a:spcAft>
          </a:pPr>
          <a:r>
            <a:rPr lang="en-US" sz="2400" kern="1200" dirty="0" smtClean="0"/>
            <a:t>Refinement &amp; Harmonization</a:t>
          </a:r>
          <a:endParaRPr lang="en-US" sz="2400" kern="1200" dirty="0"/>
        </a:p>
      </dsp:txBody>
      <dsp:txXfrm>
        <a:off x="2590797" y="2831696"/>
        <a:ext cx="3102266" cy="891917"/>
      </dsp:txXfrm>
    </dsp:sp>
    <dsp:sp modelId="{1C4FB0E8-9D7C-490F-813B-0FADFB6FEDF4}">
      <dsp:nvSpPr>
        <dsp:cNvPr id="0" name=""/>
        <dsp:cNvSpPr/>
      </dsp:nvSpPr>
      <dsp:spPr>
        <a:xfrm>
          <a:off x="3847187" y="1865984"/>
          <a:ext cx="420014" cy="420014"/>
        </a:xfrm>
        <a:prstGeom prst="ellipse">
          <a:avLst/>
        </a:prstGeom>
        <a:gradFill rotWithShape="0">
          <a:gsLst>
            <a:gs pos="0">
              <a:schemeClr val="accent2">
                <a:shade val="50000"/>
                <a:hueOff val="-688962"/>
                <a:satOff val="7988"/>
                <a:lumOff val="48834"/>
                <a:alphaOff val="0"/>
                <a:shade val="60000"/>
              </a:schemeClr>
            </a:gs>
            <a:gs pos="33000">
              <a:schemeClr val="accent2">
                <a:shade val="50000"/>
                <a:hueOff val="-688962"/>
                <a:satOff val="7988"/>
                <a:lumOff val="48834"/>
                <a:alphaOff val="0"/>
                <a:tint val="86500"/>
              </a:schemeClr>
            </a:gs>
            <a:gs pos="46750">
              <a:schemeClr val="accent2">
                <a:shade val="50000"/>
                <a:hueOff val="-688962"/>
                <a:satOff val="7988"/>
                <a:lumOff val="48834"/>
                <a:alphaOff val="0"/>
                <a:tint val="71000"/>
                <a:satMod val="112000"/>
              </a:schemeClr>
            </a:gs>
            <a:gs pos="53000">
              <a:schemeClr val="accent2">
                <a:shade val="50000"/>
                <a:hueOff val="-688962"/>
                <a:satOff val="7988"/>
                <a:lumOff val="48834"/>
                <a:alphaOff val="0"/>
                <a:tint val="71000"/>
                <a:satMod val="112000"/>
              </a:schemeClr>
            </a:gs>
            <a:gs pos="68000">
              <a:schemeClr val="accent2">
                <a:shade val="50000"/>
                <a:hueOff val="-688962"/>
                <a:satOff val="7988"/>
                <a:lumOff val="48834"/>
                <a:alphaOff val="0"/>
                <a:tint val="86000"/>
              </a:schemeClr>
            </a:gs>
            <a:gs pos="100000">
              <a:schemeClr val="accent2">
                <a:shade val="50000"/>
                <a:hueOff val="-688962"/>
                <a:satOff val="7988"/>
                <a:lumOff val="48834"/>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sp>
    <dsp:sp modelId="{EA2C0C97-0FF6-4F19-A5C6-5EF5C55411C1}">
      <dsp:nvSpPr>
        <dsp:cNvPr id="0" name=""/>
        <dsp:cNvSpPr/>
      </dsp:nvSpPr>
      <dsp:spPr>
        <a:xfrm>
          <a:off x="4114800" y="2209788"/>
          <a:ext cx="3139461" cy="602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2557" tIns="0" rIns="0" bIns="0" numCol="1" spcCol="1270" anchor="t" anchorCtr="0">
          <a:noAutofit/>
        </a:bodyPr>
        <a:lstStyle/>
        <a:p>
          <a:pPr lvl="0" algn="l" defTabSz="1066800">
            <a:lnSpc>
              <a:spcPct val="90000"/>
            </a:lnSpc>
            <a:spcBef>
              <a:spcPct val="0"/>
            </a:spcBef>
            <a:spcAft>
              <a:spcPct val="35000"/>
            </a:spcAft>
          </a:pPr>
          <a:r>
            <a:rPr lang="en-US" sz="2400" kern="1200" dirty="0" smtClean="0"/>
            <a:t>Stabilization</a:t>
          </a:r>
          <a:endParaRPr lang="en-US" sz="2400" kern="1200" dirty="0"/>
        </a:p>
      </dsp:txBody>
      <dsp:txXfrm>
        <a:off x="4114800" y="2209788"/>
        <a:ext cx="3139461" cy="602181"/>
      </dsp:txXfrm>
    </dsp:sp>
    <dsp:sp modelId="{4BEB0F8F-D1B6-4831-9DE1-A7A503547065}">
      <dsp:nvSpPr>
        <dsp:cNvPr id="0" name=""/>
        <dsp:cNvSpPr/>
      </dsp:nvSpPr>
      <dsp:spPr>
        <a:xfrm>
          <a:off x="5656173" y="1120368"/>
          <a:ext cx="562660" cy="562660"/>
        </a:xfrm>
        <a:prstGeom prst="ellipse">
          <a:avLst/>
        </a:prstGeom>
        <a:gradFill rotWithShape="0">
          <a:gsLst>
            <a:gs pos="0">
              <a:schemeClr val="accent2">
                <a:shade val="50000"/>
                <a:hueOff val="-344481"/>
                <a:satOff val="3994"/>
                <a:lumOff val="24417"/>
                <a:alphaOff val="0"/>
                <a:shade val="60000"/>
              </a:schemeClr>
            </a:gs>
            <a:gs pos="33000">
              <a:schemeClr val="accent2">
                <a:shade val="50000"/>
                <a:hueOff val="-344481"/>
                <a:satOff val="3994"/>
                <a:lumOff val="24417"/>
                <a:alphaOff val="0"/>
                <a:tint val="86500"/>
              </a:schemeClr>
            </a:gs>
            <a:gs pos="46750">
              <a:schemeClr val="accent2">
                <a:shade val="50000"/>
                <a:hueOff val="-344481"/>
                <a:satOff val="3994"/>
                <a:lumOff val="24417"/>
                <a:alphaOff val="0"/>
                <a:tint val="71000"/>
                <a:satMod val="112000"/>
              </a:schemeClr>
            </a:gs>
            <a:gs pos="53000">
              <a:schemeClr val="accent2">
                <a:shade val="50000"/>
                <a:hueOff val="-344481"/>
                <a:satOff val="3994"/>
                <a:lumOff val="24417"/>
                <a:alphaOff val="0"/>
                <a:tint val="71000"/>
                <a:satMod val="112000"/>
              </a:schemeClr>
            </a:gs>
            <a:gs pos="68000">
              <a:schemeClr val="accent2">
                <a:shade val="50000"/>
                <a:hueOff val="-344481"/>
                <a:satOff val="3994"/>
                <a:lumOff val="24417"/>
                <a:alphaOff val="0"/>
                <a:tint val="86000"/>
              </a:schemeClr>
            </a:gs>
            <a:gs pos="100000">
              <a:schemeClr val="accent2">
                <a:shade val="50000"/>
                <a:hueOff val="-344481"/>
                <a:satOff val="3994"/>
                <a:lumOff val="24417"/>
                <a:alphaOff val="0"/>
                <a:shade val="60000"/>
              </a:schemeClr>
            </a:gs>
          </a:gsLst>
          <a:lin ang="8350000" scaled="1"/>
        </a:gradFill>
        <a:ln>
          <a:noFill/>
        </a:ln>
        <a:effectLst>
          <a:outerShdw blurRad="190500" dist="228600" dir="2700000" sy="90000" rotWithShape="0">
            <a:srgbClr val="000000">
              <a:alpha val="25500"/>
            </a:srgbClr>
          </a:outerShdw>
        </a:effectLst>
      </dsp:spPr>
      <dsp:style>
        <a:lnRef idx="0">
          <a:scrgbClr r="0" g="0" b="0"/>
        </a:lnRef>
        <a:fillRef idx="3">
          <a:scrgbClr r="0" g="0" b="0"/>
        </a:fillRef>
        <a:effectRef idx="2">
          <a:scrgbClr r="0" g="0" b="0"/>
        </a:effectRef>
        <a:fontRef idx="minor">
          <a:schemeClr val="lt1"/>
        </a:fontRef>
      </dsp:style>
    </dsp:sp>
    <dsp:sp modelId="{AD3E5420-8489-4B07-B550-B126878124FB}">
      <dsp:nvSpPr>
        <dsp:cNvPr id="0" name=""/>
        <dsp:cNvSpPr/>
      </dsp:nvSpPr>
      <dsp:spPr>
        <a:xfrm>
          <a:off x="5462013" y="1663518"/>
          <a:ext cx="2919986" cy="1092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142" tIns="0" rIns="0" bIns="0" numCol="1" spcCol="1270" anchor="t" anchorCtr="0">
          <a:noAutofit/>
        </a:bodyPr>
        <a:lstStyle/>
        <a:p>
          <a:pPr lvl="0" algn="l" defTabSz="1066800">
            <a:lnSpc>
              <a:spcPct val="90000"/>
            </a:lnSpc>
            <a:spcBef>
              <a:spcPct val="0"/>
            </a:spcBef>
            <a:spcAft>
              <a:spcPct val="35000"/>
            </a:spcAft>
          </a:pPr>
          <a:r>
            <a:rPr lang="en-US" sz="2400" b="1" kern="1200" dirty="0" smtClean="0"/>
            <a:t>Institutionalization</a:t>
          </a:r>
          <a:endParaRPr lang="en-US" sz="2400" b="1" kern="1200" dirty="0"/>
        </a:p>
      </dsp:txBody>
      <dsp:txXfrm>
        <a:off x="5462013" y="1663518"/>
        <a:ext cx="2919986" cy="1092557"/>
      </dsp:txXfrm>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8211360"/>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1700" y="739775"/>
            <a:ext cx="4940300" cy="3705225"/>
          </a:xfrm>
          <a:prstGeom prst="rect">
            <a:avLst/>
          </a:prstGeom>
          <a:noFill/>
          <a:ln w="12700">
            <a:solidFill>
              <a:prstClr val="black"/>
            </a:solidFill>
          </a:ln>
        </p:spPr>
        <p:txBody>
          <a:bodyPr vert="horz" lIns="89433" tIns="44716" rIns="89433" bIns="44716" rtlCol="0" anchor="ctr"/>
          <a:lstStyle/>
          <a:p>
            <a:pPr lvl="0"/>
            <a:endParaRPr lang="en-US" noProof="0"/>
          </a:p>
        </p:txBody>
      </p:sp>
      <p:sp>
        <p:nvSpPr>
          <p:cNvPr id="5" name="Notes Placeholder 4"/>
          <p:cNvSpPr>
            <a:spLocks noGrp="1"/>
          </p:cNvSpPr>
          <p:nvPr>
            <p:ph type="body" sz="quarter" idx="3"/>
          </p:nvPr>
        </p:nvSpPr>
        <p:spPr>
          <a:xfrm>
            <a:off x="674212" y="4689517"/>
            <a:ext cx="5393690" cy="4442698"/>
          </a:xfrm>
          <a:prstGeom prst="rect">
            <a:avLst/>
          </a:prstGeom>
        </p:spPr>
        <p:txBody>
          <a:bodyPr vert="horz" lIns="89433" tIns="44716" rIns="89433" bIns="4471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9" name="Slide Number Placeholder 8"/>
          <p:cNvSpPr>
            <a:spLocks noGrp="1"/>
          </p:cNvSpPr>
          <p:nvPr>
            <p:ph type="sldNum" sz="quarter" idx="5"/>
          </p:nvPr>
        </p:nvSpPr>
        <p:spPr>
          <a:xfrm>
            <a:off x="3818972" y="9377318"/>
            <a:ext cx="2921582" cy="493633"/>
          </a:xfrm>
          <a:prstGeom prst="rect">
            <a:avLst/>
          </a:prstGeom>
        </p:spPr>
        <p:txBody>
          <a:bodyPr vert="horz" lIns="89433" tIns="44716" rIns="89433" bIns="44716" rtlCol="0" anchor="b"/>
          <a:lstStyle>
            <a:lvl1pPr algn="r">
              <a:defRPr sz="1100"/>
            </a:lvl1pPr>
          </a:lstStyle>
          <a:p>
            <a:fld id="{BAC6A611-66BF-4DD3-9D37-CD62F267A825}" type="slidenum">
              <a:rPr lang="en-US" smtClean="0"/>
              <a:pPr/>
              <a:t>‹#›</a:t>
            </a:fld>
            <a:endParaRPr lang="en-US"/>
          </a:p>
        </p:txBody>
      </p:sp>
    </p:spTree>
    <p:extLst>
      <p:ext uri="{BB962C8B-B14F-4D97-AF65-F5344CB8AC3E}">
        <p14:creationId xmlns:p14="http://schemas.microsoft.com/office/powerpoint/2010/main" val="2234050758"/>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defTabSz="892780" eaLnBrk="1" hangingPunct="1">
              <a:spcBef>
                <a:spcPct val="0"/>
              </a:spcBef>
            </a:pPr>
            <a:endParaRPr lang="en-US" b="1" dirty="0" smtClean="0"/>
          </a:p>
        </p:txBody>
      </p:sp>
    </p:spTree>
    <p:extLst>
      <p:ext uri="{BB962C8B-B14F-4D97-AF65-F5344CB8AC3E}">
        <p14:creationId xmlns:p14="http://schemas.microsoft.com/office/powerpoint/2010/main" val="317617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12</a:t>
            </a:fld>
            <a:endParaRPr lang="en-PH" dirty="0">
              <a:solidFill>
                <a:prstClr val="black"/>
              </a:solidFill>
            </a:endParaRPr>
          </a:p>
        </p:txBody>
      </p:sp>
    </p:spTree>
    <p:extLst>
      <p:ext uri="{BB962C8B-B14F-4D97-AF65-F5344CB8AC3E}">
        <p14:creationId xmlns:p14="http://schemas.microsoft.com/office/powerpoint/2010/main" val="2617243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13</a:t>
            </a:fld>
            <a:endParaRPr lang="en-PH" dirty="0">
              <a:solidFill>
                <a:prstClr val="black"/>
              </a:solidFill>
            </a:endParaRPr>
          </a:p>
        </p:txBody>
      </p:sp>
    </p:spTree>
    <p:extLst>
      <p:ext uri="{BB962C8B-B14F-4D97-AF65-F5344CB8AC3E}">
        <p14:creationId xmlns:p14="http://schemas.microsoft.com/office/powerpoint/2010/main" val="3091677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14</a:t>
            </a:fld>
            <a:endParaRPr lang="en-PH" dirty="0">
              <a:solidFill>
                <a:prstClr val="black"/>
              </a:solidFill>
            </a:endParaRPr>
          </a:p>
        </p:txBody>
      </p:sp>
    </p:spTree>
    <p:extLst>
      <p:ext uri="{BB962C8B-B14F-4D97-AF65-F5344CB8AC3E}">
        <p14:creationId xmlns:p14="http://schemas.microsoft.com/office/powerpoint/2010/main" val="26257573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15</a:t>
            </a:fld>
            <a:endParaRPr lang="en-PH" dirty="0">
              <a:solidFill>
                <a:prstClr val="black"/>
              </a:solidFill>
            </a:endParaRPr>
          </a:p>
        </p:txBody>
      </p:sp>
    </p:spTree>
    <p:extLst>
      <p:ext uri="{BB962C8B-B14F-4D97-AF65-F5344CB8AC3E}">
        <p14:creationId xmlns:p14="http://schemas.microsoft.com/office/powerpoint/2010/main" val="59059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16</a:t>
            </a:fld>
            <a:endParaRPr lang="en-PH" dirty="0">
              <a:solidFill>
                <a:prstClr val="black"/>
              </a:solidFill>
            </a:endParaRPr>
          </a:p>
        </p:txBody>
      </p:sp>
    </p:spTree>
    <p:extLst>
      <p:ext uri="{BB962C8B-B14F-4D97-AF65-F5344CB8AC3E}">
        <p14:creationId xmlns:p14="http://schemas.microsoft.com/office/powerpoint/2010/main" val="3119262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17</a:t>
            </a:fld>
            <a:endParaRPr lang="en-PH" dirty="0">
              <a:solidFill>
                <a:prstClr val="black"/>
              </a:solidFill>
            </a:endParaRPr>
          </a:p>
        </p:txBody>
      </p:sp>
    </p:spTree>
    <p:extLst>
      <p:ext uri="{BB962C8B-B14F-4D97-AF65-F5344CB8AC3E}">
        <p14:creationId xmlns:p14="http://schemas.microsoft.com/office/powerpoint/2010/main" val="320825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18</a:t>
            </a:fld>
            <a:endParaRPr lang="en-PH" dirty="0">
              <a:solidFill>
                <a:prstClr val="black"/>
              </a:solidFill>
            </a:endParaRPr>
          </a:p>
        </p:txBody>
      </p:sp>
    </p:spTree>
    <p:extLst>
      <p:ext uri="{BB962C8B-B14F-4D97-AF65-F5344CB8AC3E}">
        <p14:creationId xmlns:p14="http://schemas.microsoft.com/office/powerpoint/2010/main" val="38938352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19</a:t>
            </a:fld>
            <a:endParaRPr lang="en-PH" dirty="0">
              <a:solidFill>
                <a:prstClr val="black"/>
              </a:solidFill>
            </a:endParaRPr>
          </a:p>
        </p:txBody>
      </p:sp>
    </p:spTree>
    <p:extLst>
      <p:ext uri="{BB962C8B-B14F-4D97-AF65-F5344CB8AC3E}">
        <p14:creationId xmlns:p14="http://schemas.microsoft.com/office/powerpoint/2010/main" val="3562877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20</a:t>
            </a:fld>
            <a:endParaRPr lang="en-PH" dirty="0">
              <a:solidFill>
                <a:prstClr val="black"/>
              </a:solidFill>
            </a:endParaRPr>
          </a:p>
        </p:txBody>
      </p:sp>
    </p:spTree>
    <p:extLst>
      <p:ext uri="{BB962C8B-B14F-4D97-AF65-F5344CB8AC3E}">
        <p14:creationId xmlns:p14="http://schemas.microsoft.com/office/powerpoint/2010/main" val="35019725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21</a:t>
            </a:fld>
            <a:endParaRPr lang="en-PH" dirty="0">
              <a:solidFill>
                <a:prstClr val="black"/>
              </a:solidFill>
            </a:endParaRPr>
          </a:p>
        </p:txBody>
      </p:sp>
    </p:spTree>
    <p:extLst>
      <p:ext uri="{BB962C8B-B14F-4D97-AF65-F5344CB8AC3E}">
        <p14:creationId xmlns:p14="http://schemas.microsoft.com/office/powerpoint/2010/main" val="3993247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3288" y="741363"/>
            <a:ext cx="4935537" cy="370205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45618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22</a:t>
            </a:fld>
            <a:endParaRPr lang="en-PH" dirty="0">
              <a:solidFill>
                <a:prstClr val="black"/>
              </a:solidFill>
            </a:endParaRPr>
          </a:p>
        </p:txBody>
      </p:sp>
    </p:spTree>
    <p:extLst>
      <p:ext uri="{BB962C8B-B14F-4D97-AF65-F5344CB8AC3E}">
        <p14:creationId xmlns:p14="http://schemas.microsoft.com/office/powerpoint/2010/main" val="390158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23</a:t>
            </a:fld>
            <a:endParaRPr lang="en-PH" dirty="0">
              <a:solidFill>
                <a:prstClr val="black"/>
              </a:solidFill>
            </a:endParaRPr>
          </a:p>
        </p:txBody>
      </p:sp>
    </p:spTree>
    <p:extLst>
      <p:ext uri="{BB962C8B-B14F-4D97-AF65-F5344CB8AC3E}">
        <p14:creationId xmlns:p14="http://schemas.microsoft.com/office/powerpoint/2010/main" val="624651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24</a:t>
            </a:fld>
            <a:endParaRPr lang="en-PH" dirty="0">
              <a:solidFill>
                <a:prstClr val="black"/>
              </a:solidFill>
            </a:endParaRPr>
          </a:p>
        </p:txBody>
      </p:sp>
    </p:spTree>
    <p:extLst>
      <p:ext uri="{BB962C8B-B14F-4D97-AF65-F5344CB8AC3E}">
        <p14:creationId xmlns:p14="http://schemas.microsoft.com/office/powerpoint/2010/main" val="39333818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25</a:t>
            </a:fld>
            <a:endParaRPr lang="en-PH" dirty="0">
              <a:solidFill>
                <a:prstClr val="black"/>
              </a:solidFill>
            </a:endParaRPr>
          </a:p>
        </p:txBody>
      </p:sp>
    </p:spTree>
    <p:extLst>
      <p:ext uri="{BB962C8B-B14F-4D97-AF65-F5344CB8AC3E}">
        <p14:creationId xmlns:p14="http://schemas.microsoft.com/office/powerpoint/2010/main" val="40966461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26</a:t>
            </a:fld>
            <a:endParaRPr lang="en-PH" dirty="0">
              <a:solidFill>
                <a:prstClr val="black"/>
              </a:solidFill>
            </a:endParaRPr>
          </a:p>
        </p:txBody>
      </p:sp>
    </p:spTree>
    <p:extLst>
      <p:ext uri="{BB962C8B-B14F-4D97-AF65-F5344CB8AC3E}">
        <p14:creationId xmlns:p14="http://schemas.microsoft.com/office/powerpoint/2010/main" val="644611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27</a:t>
            </a:fld>
            <a:endParaRPr lang="en-PH" dirty="0">
              <a:solidFill>
                <a:prstClr val="black"/>
              </a:solidFill>
            </a:endParaRPr>
          </a:p>
        </p:txBody>
      </p:sp>
    </p:spTree>
    <p:extLst>
      <p:ext uri="{BB962C8B-B14F-4D97-AF65-F5344CB8AC3E}">
        <p14:creationId xmlns:p14="http://schemas.microsoft.com/office/powerpoint/2010/main" val="14516637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28</a:t>
            </a:fld>
            <a:endParaRPr lang="en-PH" dirty="0">
              <a:solidFill>
                <a:prstClr val="black"/>
              </a:solidFill>
            </a:endParaRPr>
          </a:p>
        </p:txBody>
      </p:sp>
    </p:spTree>
    <p:extLst>
      <p:ext uri="{BB962C8B-B14F-4D97-AF65-F5344CB8AC3E}">
        <p14:creationId xmlns:p14="http://schemas.microsoft.com/office/powerpoint/2010/main" val="3794884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29</a:t>
            </a:fld>
            <a:endParaRPr lang="en-PH" dirty="0">
              <a:solidFill>
                <a:prstClr val="black"/>
              </a:solidFill>
            </a:endParaRPr>
          </a:p>
        </p:txBody>
      </p:sp>
    </p:spTree>
    <p:extLst>
      <p:ext uri="{BB962C8B-B14F-4D97-AF65-F5344CB8AC3E}">
        <p14:creationId xmlns:p14="http://schemas.microsoft.com/office/powerpoint/2010/main" val="40117601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30</a:t>
            </a:fld>
            <a:endParaRPr lang="en-PH" dirty="0">
              <a:solidFill>
                <a:prstClr val="black"/>
              </a:solidFill>
            </a:endParaRPr>
          </a:p>
        </p:txBody>
      </p:sp>
    </p:spTree>
    <p:extLst>
      <p:ext uri="{BB962C8B-B14F-4D97-AF65-F5344CB8AC3E}">
        <p14:creationId xmlns:p14="http://schemas.microsoft.com/office/powerpoint/2010/main" val="4120077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31</a:t>
            </a:fld>
            <a:endParaRPr lang="en-PH" dirty="0">
              <a:solidFill>
                <a:prstClr val="black"/>
              </a:solidFill>
            </a:endParaRPr>
          </a:p>
        </p:txBody>
      </p:sp>
    </p:spTree>
    <p:extLst>
      <p:ext uri="{BB962C8B-B14F-4D97-AF65-F5344CB8AC3E}">
        <p14:creationId xmlns:p14="http://schemas.microsoft.com/office/powerpoint/2010/main" val="3869218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3</a:t>
            </a:fld>
            <a:endParaRPr lang="en-PH" dirty="0">
              <a:solidFill>
                <a:prstClr val="black"/>
              </a:solidFill>
            </a:endParaRPr>
          </a:p>
        </p:txBody>
      </p:sp>
    </p:spTree>
    <p:extLst>
      <p:ext uri="{BB962C8B-B14F-4D97-AF65-F5344CB8AC3E}">
        <p14:creationId xmlns:p14="http://schemas.microsoft.com/office/powerpoint/2010/main" val="30675279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32</a:t>
            </a:fld>
            <a:endParaRPr lang="en-PH" dirty="0">
              <a:solidFill>
                <a:prstClr val="black"/>
              </a:solidFill>
            </a:endParaRPr>
          </a:p>
        </p:txBody>
      </p:sp>
    </p:spTree>
    <p:extLst>
      <p:ext uri="{BB962C8B-B14F-4D97-AF65-F5344CB8AC3E}">
        <p14:creationId xmlns:p14="http://schemas.microsoft.com/office/powerpoint/2010/main" val="272707417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Agencies that meet 100% of physical targets (no deficiencies even uncontrollable) </a:t>
            </a:r>
          </a:p>
          <a:p>
            <a:r>
              <a:rPr lang="en-US" sz="1100" b="0" i="0" u="none" strike="noStrike" kern="1200" dirty="0" smtClean="0">
                <a:solidFill>
                  <a:schemeClr val="tx1"/>
                </a:solidFill>
                <a:effectLst/>
                <a:latin typeface="+mn-lt"/>
                <a:ea typeface="+mn-ea"/>
                <a:cs typeface="+mn-cs"/>
              </a:rPr>
              <a:t>-</a:t>
            </a:r>
            <a:r>
              <a:rPr lang="en-PH" sz="1100" b="0" i="0" u="none" strike="noStrike" kern="1200" dirty="0" smtClean="0">
                <a:solidFill>
                  <a:schemeClr val="tx1"/>
                </a:solidFill>
                <a:effectLst/>
                <a:latin typeface="+mn-lt"/>
                <a:ea typeface="+mn-ea"/>
                <a:cs typeface="+mn-cs"/>
              </a:rPr>
              <a:t>3 CONSECUTIVE  YEARS (2012-2014) </a:t>
            </a:r>
            <a:r>
              <a:rPr lang="en-PH" sz="1100" b="0" i="0" u="none" strike="noStrike" kern="1200" baseline="0" dirty="0" smtClean="0">
                <a:solidFill>
                  <a:schemeClr val="tx1"/>
                </a:solidFill>
                <a:effectLst/>
                <a:latin typeface="+mn-lt"/>
                <a:ea typeface="+mn-ea"/>
                <a:cs typeface="+mn-cs"/>
              </a:rPr>
              <a:t> -</a:t>
            </a:r>
            <a:r>
              <a:rPr lang="en-PH" sz="1100" b="0" i="0" u="none" strike="noStrike" kern="1200" dirty="0" smtClean="0">
                <a:solidFill>
                  <a:schemeClr val="tx1"/>
                </a:solidFill>
                <a:effectLst/>
                <a:latin typeface="+mn-lt"/>
                <a:ea typeface="+mn-ea"/>
                <a:cs typeface="+mn-cs"/>
              </a:rPr>
              <a:t>32 AGENCIES</a:t>
            </a:r>
            <a:r>
              <a:rPr lang="en-PH" sz="1100" b="0" dirty="0" smtClean="0"/>
              <a:t>  </a:t>
            </a:r>
          </a:p>
          <a:p>
            <a:r>
              <a:rPr lang="en-PH" sz="1100" b="0" dirty="0" smtClean="0"/>
              <a:t>3 </a:t>
            </a:r>
            <a:r>
              <a:rPr lang="en-PH" sz="1100" b="0" dirty="0" err="1" smtClean="0"/>
              <a:t>depts</a:t>
            </a:r>
            <a:r>
              <a:rPr lang="en-PH" sz="1100" b="0" dirty="0" smtClean="0"/>
              <a:t>- DOST, OVP, DTI,DOLE</a:t>
            </a:r>
          </a:p>
          <a:p>
            <a:r>
              <a:rPr lang="en-PH" sz="1100" b="0" dirty="0" smtClean="0"/>
              <a:t>1 Cos and others – COA</a:t>
            </a:r>
          </a:p>
          <a:p>
            <a:r>
              <a:rPr lang="en-PH" sz="1100" b="0" dirty="0" smtClean="0"/>
              <a:t>12 OEOs - GAB, HUDCC, PCW, PHILRACOM, PCUP, CFO, CESB, PLLO, PMS, OPAPP, NICA, PDEA</a:t>
            </a:r>
          </a:p>
          <a:p>
            <a:r>
              <a:rPr lang="en-PH" sz="1100" b="0" dirty="0" smtClean="0"/>
              <a:t>15 SUCs -DHVTSU, CLSU, BULSU, TCA,BASC,LSPU, </a:t>
            </a:r>
            <a:r>
              <a:rPr lang="en-PH" sz="1100" b="0" dirty="0" err="1" smtClean="0"/>
              <a:t>SLuzonSU</a:t>
            </a:r>
            <a:r>
              <a:rPr lang="en-PH" sz="1100" b="0" dirty="0" smtClean="0"/>
              <a:t>, </a:t>
            </a:r>
            <a:r>
              <a:rPr lang="en-PH" sz="1100" b="0" dirty="0" err="1" smtClean="0"/>
              <a:t>SorSC</a:t>
            </a:r>
            <a:r>
              <a:rPr lang="en-PH" sz="1100" b="0" dirty="0" smtClean="0"/>
              <a:t>, </a:t>
            </a:r>
            <a:r>
              <a:rPr lang="en-PH" sz="1100" b="0" dirty="0" err="1" smtClean="0"/>
              <a:t>ParSU</a:t>
            </a:r>
            <a:r>
              <a:rPr lang="en-PH" sz="1100" b="0" dirty="0" smtClean="0"/>
              <a:t>, BU, CPSU, WVCST, SSCT, KASC, ASIST</a:t>
            </a:r>
          </a:p>
          <a:p>
            <a:endParaRPr lang="en-PH" sz="1100" b="0" dirty="0" smtClean="0"/>
          </a:p>
          <a:p>
            <a:endParaRPr lang="en-PH" sz="1100" b="0" dirty="0" smtClean="0"/>
          </a:p>
          <a:p>
            <a:endParaRPr lang="en-PH" sz="1100" b="0" dirty="0"/>
          </a:p>
        </p:txBody>
      </p:sp>
      <p:sp>
        <p:nvSpPr>
          <p:cNvPr id="4" name="Slide Number Placeholder 3"/>
          <p:cNvSpPr>
            <a:spLocks noGrp="1"/>
          </p:cNvSpPr>
          <p:nvPr>
            <p:ph type="sldNum" sz="quarter" idx="10"/>
          </p:nvPr>
        </p:nvSpPr>
        <p:spPr/>
        <p:txBody>
          <a:bodyPr/>
          <a:lstStyle/>
          <a:p>
            <a:fld id="{BAC6A611-66BF-4DD3-9D37-CD62F267A825}" type="slidenum">
              <a:rPr lang="en-US" smtClean="0"/>
              <a:pPr/>
              <a:t>33</a:t>
            </a:fld>
            <a:endParaRPr lang="en-US"/>
          </a:p>
        </p:txBody>
      </p:sp>
    </p:spTree>
    <p:extLst>
      <p:ext uri="{BB962C8B-B14F-4D97-AF65-F5344CB8AC3E}">
        <p14:creationId xmlns:p14="http://schemas.microsoft.com/office/powerpoint/2010/main" val="6072610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35</a:t>
            </a:fld>
            <a:endParaRPr lang="en-PH" dirty="0">
              <a:solidFill>
                <a:prstClr val="black"/>
              </a:solidFill>
            </a:endParaRPr>
          </a:p>
        </p:txBody>
      </p:sp>
    </p:spTree>
    <p:extLst>
      <p:ext uri="{BB962C8B-B14F-4D97-AF65-F5344CB8AC3E}">
        <p14:creationId xmlns:p14="http://schemas.microsoft.com/office/powerpoint/2010/main" val="25494401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36</a:t>
            </a:fld>
            <a:endParaRPr lang="en-PH" dirty="0">
              <a:solidFill>
                <a:prstClr val="black"/>
              </a:solidFill>
            </a:endParaRPr>
          </a:p>
        </p:txBody>
      </p:sp>
    </p:spTree>
    <p:extLst>
      <p:ext uri="{BB962C8B-B14F-4D97-AF65-F5344CB8AC3E}">
        <p14:creationId xmlns:p14="http://schemas.microsoft.com/office/powerpoint/2010/main" val="312725931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75" y="741363"/>
            <a:ext cx="4932363" cy="3700462"/>
          </a:xfrm>
        </p:spPr>
      </p:sp>
      <p:sp>
        <p:nvSpPr>
          <p:cNvPr id="3" name="Notes Placeholder 2"/>
          <p:cNvSpPr>
            <a:spLocks noGrp="1"/>
          </p:cNvSpPr>
          <p:nvPr>
            <p:ph type="body" idx="1"/>
          </p:nvPr>
        </p:nvSpPr>
        <p:spPr/>
        <p:txBody>
          <a:bodyPr>
            <a:normAutofit lnSpcReduction="10000"/>
          </a:bodyPr>
          <a:lstStyle/>
          <a:p>
            <a:pPr algn="just" eaLnBrk="1" hangingPunct="1">
              <a:spcBef>
                <a:spcPct val="0"/>
              </a:spcBef>
            </a:pPr>
            <a:r>
              <a:rPr lang="en-US" dirty="0">
                <a:latin typeface="Arial" pitchFamily="34" charset="0"/>
                <a:cs typeface="Arial" pitchFamily="34" charset="0"/>
              </a:rPr>
              <a:t>The RBPMS will be implemented in phases.  </a:t>
            </a:r>
          </a:p>
          <a:p>
            <a:pPr algn="just" eaLnBrk="1" hangingPunct="1">
              <a:spcBef>
                <a:spcPct val="0"/>
              </a:spcBef>
            </a:pPr>
            <a:endParaRPr lang="en-US" dirty="0">
              <a:latin typeface="Arial" pitchFamily="34" charset="0"/>
              <a:cs typeface="Arial" pitchFamily="34" charset="0"/>
            </a:endParaRPr>
          </a:p>
          <a:p>
            <a:pPr algn="just" eaLnBrk="1" hangingPunct="1">
              <a:spcBef>
                <a:spcPct val="0"/>
              </a:spcBef>
            </a:pPr>
            <a:r>
              <a:rPr lang="en-US" dirty="0">
                <a:latin typeface="Arial" pitchFamily="34" charset="0"/>
                <a:cs typeface="Arial" pitchFamily="34" charset="0"/>
              </a:rPr>
              <a:t>2012 is putting in place the pre-conditions for a successful PBB e.g. setting and agreeing on clear and reasonable performance indicators and targets with the Departments to make a credible PBB as well as a reasonably good validation system.  There were handholding of  Departments especially in setting targets based on the Administration’s priorities. As per the instruction of the President, 2012 shall be the pilot implementation year of the PBB.</a:t>
            </a:r>
          </a:p>
          <a:p>
            <a:pPr algn="just" eaLnBrk="1" hangingPunct="1">
              <a:spcBef>
                <a:spcPct val="0"/>
              </a:spcBef>
            </a:pPr>
            <a:r>
              <a:rPr lang="en-US" dirty="0">
                <a:latin typeface="Arial" pitchFamily="34" charset="0"/>
                <a:cs typeface="Arial" pitchFamily="34" charset="0"/>
              </a:rPr>
              <a:t> </a:t>
            </a:r>
          </a:p>
          <a:p>
            <a:pPr algn="just" eaLnBrk="1" hangingPunct="1">
              <a:spcBef>
                <a:spcPct val="0"/>
              </a:spcBef>
            </a:pPr>
            <a:r>
              <a:rPr lang="en-US" dirty="0">
                <a:latin typeface="Arial" pitchFamily="34" charset="0"/>
                <a:cs typeface="Arial" pitchFamily="34" charset="0"/>
              </a:rPr>
              <a:t>2013 shall be the Harmonization Phase, wherein </a:t>
            </a:r>
            <a:r>
              <a:rPr lang="en-US" dirty="0" smtClean="0"/>
              <a:t>the RBPMS shall be in place, as well as a Strategic Performance Management System (SPMS) prescribed by the Civil Service Commission. Thus, the guidelines on the PBB shall be updated to reflect, harmonize and implement the two systems.  It is anticipated that Departments shall be submitting an improved set of performance targets and indicators still based on the OPIF. </a:t>
            </a:r>
          </a:p>
          <a:p>
            <a:pPr algn="just" eaLnBrk="1" hangingPunct="1">
              <a:spcBef>
                <a:spcPct val="0"/>
              </a:spcBef>
            </a:pPr>
            <a:endParaRPr lang="en-US" dirty="0" smtClean="0"/>
          </a:p>
          <a:p>
            <a:pPr algn="just" eaLnBrk="1" hangingPunct="1">
              <a:spcBef>
                <a:spcPct val="0"/>
              </a:spcBef>
            </a:pPr>
            <a:r>
              <a:rPr lang="en-US" dirty="0" smtClean="0"/>
              <a:t>In 2014, we can already expect the alignment of the Department targets to its smallest operational units. In addition to the 2013 good governance conditions, two or three more conditions should be met. A gradual increase from the 2013 bonus is likewise expected.</a:t>
            </a:r>
          </a:p>
          <a:p>
            <a:pPr algn="just" eaLnBrk="1" hangingPunct="1">
              <a:spcBef>
                <a:spcPct val="0"/>
              </a:spcBef>
            </a:pPr>
            <a:endParaRPr lang="en-US" dirty="0" smtClean="0"/>
          </a:p>
          <a:p>
            <a:pPr algn="just" eaLnBrk="1" hangingPunct="1">
              <a:spcBef>
                <a:spcPct val="0"/>
              </a:spcBef>
            </a:pPr>
            <a:r>
              <a:rPr lang="en-US" dirty="0" smtClean="0"/>
              <a:t>In  2015, the PBB should have reached the Institutionalization Phase.  It is hoped that the system is fully developed such that there is full alignment of the</a:t>
            </a:r>
            <a:r>
              <a:rPr lang="en-US" baseline="0" dirty="0" smtClean="0"/>
              <a:t> Department</a:t>
            </a:r>
            <a:r>
              <a:rPr lang="en-US" dirty="0" smtClean="0"/>
              <a:t> targets down to individual targets. In addition to the 2014 good governance conditions, two or three more conditions should be met. A gradual increase from the 2014 bonus is likewise expected.</a:t>
            </a:r>
            <a:endParaRPr lang="en-PH" dirty="0" smtClean="0"/>
          </a:p>
        </p:txBody>
      </p:sp>
      <p:sp>
        <p:nvSpPr>
          <p:cNvPr id="5" name="Date Placeholder 4"/>
          <p:cNvSpPr>
            <a:spLocks noGrp="1"/>
          </p:cNvSpPr>
          <p:nvPr>
            <p:ph type="dt" idx="11"/>
          </p:nvPr>
        </p:nvSpPr>
        <p:spPr>
          <a:xfrm>
            <a:off x="3818971" y="1"/>
            <a:ext cx="2921582" cy="493633"/>
          </a:xfrm>
          <a:prstGeom prst="rect">
            <a:avLst/>
          </a:prstGeom>
        </p:spPr>
        <p:txBody>
          <a:bodyPr lIns="94935" tIns="47467" rIns="94935" bIns="47467"/>
          <a:lstStyle/>
          <a:p>
            <a:endParaRPr lang="fil-PH"/>
          </a:p>
        </p:txBody>
      </p:sp>
    </p:spTree>
    <p:extLst>
      <p:ext uri="{BB962C8B-B14F-4D97-AF65-F5344CB8AC3E}">
        <p14:creationId xmlns:p14="http://schemas.microsoft.com/office/powerpoint/2010/main" val="1822804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75" y="741363"/>
            <a:ext cx="4932363" cy="37004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45618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75" y="741363"/>
            <a:ext cx="4932363" cy="3700462"/>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2245618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42</a:t>
            </a:fld>
            <a:endParaRPr lang="en-PH" dirty="0">
              <a:solidFill>
                <a:prstClr val="black"/>
              </a:solidFill>
            </a:endParaRPr>
          </a:p>
        </p:txBody>
      </p:sp>
    </p:spTree>
    <p:extLst>
      <p:ext uri="{BB962C8B-B14F-4D97-AF65-F5344CB8AC3E}">
        <p14:creationId xmlns:p14="http://schemas.microsoft.com/office/powerpoint/2010/main" val="19210042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44</a:t>
            </a:fld>
            <a:endParaRPr lang="en-PH" dirty="0">
              <a:solidFill>
                <a:prstClr val="black"/>
              </a:solidFill>
            </a:endParaRPr>
          </a:p>
        </p:txBody>
      </p:sp>
    </p:spTree>
    <p:extLst>
      <p:ext uri="{BB962C8B-B14F-4D97-AF65-F5344CB8AC3E}">
        <p14:creationId xmlns:p14="http://schemas.microsoft.com/office/powerpoint/2010/main" val="12964954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45</a:t>
            </a:fld>
            <a:endParaRPr lang="en-PH" dirty="0">
              <a:solidFill>
                <a:prstClr val="black"/>
              </a:solidFill>
            </a:endParaRPr>
          </a:p>
        </p:txBody>
      </p:sp>
    </p:spTree>
    <p:extLst>
      <p:ext uri="{BB962C8B-B14F-4D97-AF65-F5344CB8AC3E}">
        <p14:creationId xmlns:p14="http://schemas.microsoft.com/office/powerpoint/2010/main" val="4061858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4</a:t>
            </a:fld>
            <a:endParaRPr lang="en-PH" dirty="0">
              <a:solidFill>
                <a:prstClr val="black"/>
              </a:solidFill>
            </a:endParaRPr>
          </a:p>
        </p:txBody>
      </p:sp>
    </p:spTree>
    <p:extLst>
      <p:ext uri="{BB962C8B-B14F-4D97-AF65-F5344CB8AC3E}">
        <p14:creationId xmlns:p14="http://schemas.microsoft.com/office/powerpoint/2010/main" val="177607342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9EB49390-4F94-4A2B-941C-45130A5F8AE5}" type="slidenum">
              <a:rPr lang="en-PH" smtClean="0">
                <a:solidFill>
                  <a:prstClr val="black"/>
                </a:solidFill>
              </a:rPr>
              <a:pPr/>
              <a:t>48</a:t>
            </a:fld>
            <a:endParaRPr lang="en-PH" dirty="0">
              <a:solidFill>
                <a:prstClr val="black"/>
              </a:solidFill>
            </a:endParaRPr>
          </a:p>
        </p:txBody>
      </p:sp>
    </p:spTree>
    <p:extLst>
      <p:ext uri="{BB962C8B-B14F-4D97-AF65-F5344CB8AC3E}">
        <p14:creationId xmlns:p14="http://schemas.microsoft.com/office/powerpoint/2010/main" val="1667753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PH" dirty="0" err="1" smtClean="0">
                <a:solidFill>
                  <a:srgbClr val="FF0000"/>
                </a:solidFill>
              </a:rPr>
              <a:t>DepEd</a:t>
            </a:r>
            <a:r>
              <a:rPr lang="en-PH" baseline="0" dirty="0" smtClean="0">
                <a:solidFill>
                  <a:srgbClr val="FF0000"/>
                </a:solidFill>
              </a:rPr>
              <a:t> released PBB to the schools level before Oct. 5</a:t>
            </a:r>
            <a:endParaRPr lang="en-PH" dirty="0">
              <a:solidFill>
                <a:srgbClr val="FF0000"/>
              </a:solidFill>
            </a:endParaRPr>
          </a:p>
        </p:txBody>
      </p:sp>
      <p:sp>
        <p:nvSpPr>
          <p:cNvPr id="4" name="Slide Number Placeholder 3"/>
          <p:cNvSpPr>
            <a:spLocks noGrp="1"/>
          </p:cNvSpPr>
          <p:nvPr>
            <p:ph type="sldNum" sz="quarter" idx="10"/>
          </p:nvPr>
        </p:nvSpPr>
        <p:spPr/>
        <p:txBody>
          <a:bodyPr/>
          <a:lstStyle/>
          <a:p>
            <a:fld id="{BAC6A611-66BF-4DD3-9D37-CD62F267A825}"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3206261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28605" indent="-528605">
              <a:buAutoNum type="arabicPeriod"/>
            </a:pPr>
            <a:endParaRPr lang="en-PH" dirty="0">
              <a:solidFill>
                <a:srgbClr val="FF0000"/>
              </a:solidFill>
            </a:endParaRPr>
          </a:p>
        </p:txBody>
      </p:sp>
      <p:sp>
        <p:nvSpPr>
          <p:cNvPr id="4" name="Slide Number Placeholder 3"/>
          <p:cNvSpPr>
            <a:spLocks noGrp="1"/>
          </p:cNvSpPr>
          <p:nvPr>
            <p:ph type="sldNum" sz="quarter" idx="10"/>
          </p:nvPr>
        </p:nvSpPr>
        <p:spPr/>
        <p:txBody>
          <a:bodyPr/>
          <a:lstStyle/>
          <a:p>
            <a:fld id="{BAC6A611-66BF-4DD3-9D37-CD62F267A825}"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2860169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28605" indent="-528605">
              <a:buAutoNum type="arabicPeriod"/>
            </a:pPr>
            <a:endParaRPr lang="en-PH" dirty="0">
              <a:solidFill>
                <a:srgbClr val="FF0000"/>
              </a:solidFill>
            </a:endParaRPr>
          </a:p>
        </p:txBody>
      </p:sp>
      <p:sp>
        <p:nvSpPr>
          <p:cNvPr id="4" name="Slide Number Placeholder 3"/>
          <p:cNvSpPr>
            <a:spLocks noGrp="1"/>
          </p:cNvSpPr>
          <p:nvPr>
            <p:ph type="sldNum" sz="quarter" idx="10"/>
          </p:nvPr>
        </p:nvSpPr>
        <p:spPr/>
        <p:txBody>
          <a:bodyPr/>
          <a:lstStyle/>
          <a:p>
            <a:fld id="{BAC6A611-66BF-4DD3-9D37-CD62F267A825}"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3583526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28605" indent="-528605">
              <a:buAutoNum type="arabicPeriod"/>
            </a:pPr>
            <a:endParaRPr lang="en-PH" dirty="0">
              <a:solidFill>
                <a:srgbClr val="FF0000"/>
              </a:solidFill>
            </a:endParaRPr>
          </a:p>
        </p:txBody>
      </p:sp>
      <p:sp>
        <p:nvSpPr>
          <p:cNvPr id="4" name="Slide Number Placeholder 3"/>
          <p:cNvSpPr>
            <a:spLocks noGrp="1"/>
          </p:cNvSpPr>
          <p:nvPr>
            <p:ph type="sldNum" sz="quarter" idx="10"/>
          </p:nvPr>
        </p:nvSpPr>
        <p:spPr/>
        <p:txBody>
          <a:bodyPr/>
          <a:lstStyle/>
          <a:p>
            <a:fld id="{BAC6A611-66BF-4DD3-9D37-CD62F267A825}"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31061922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528605" indent="-528605">
              <a:buAutoNum type="arabicPeriod"/>
            </a:pPr>
            <a:endParaRPr lang="en-PH" dirty="0">
              <a:solidFill>
                <a:srgbClr val="FF0000"/>
              </a:solidFill>
            </a:endParaRPr>
          </a:p>
        </p:txBody>
      </p:sp>
      <p:sp>
        <p:nvSpPr>
          <p:cNvPr id="4" name="Slide Number Placeholder 3"/>
          <p:cNvSpPr>
            <a:spLocks noGrp="1"/>
          </p:cNvSpPr>
          <p:nvPr>
            <p:ph type="sldNum" sz="quarter" idx="10"/>
          </p:nvPr>
        </p:nvSpPr>
        <p:spPr/>
        <p:txBody>
          <a:bodyPr/>
          <a:lstStyle/>
          <a:p>
            <a:fld id="{BAC6A611-66BF-4DD3-9D37-CD62F267A825}"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536900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3D8442-F763-4BE2-81FC-3FD1D779F865}" type="slidenum">
              <a:rPr lang="en-US"/>
              <a:pPr>
                <a:defRPr/>
              </a:pPr>
              <a:t>‹#›</a:t>
            </a:fld>
            <a:endParaRPr lang="en-US" dirty="0"/>
          </a:p>
        </p:txBody>
      </p:sp>
    </p:spTree>
    <p:extLst>
      <p:ext uri="{BB962C8B-B14F-4D97-AF65-F5344CB8AC3E}">
        <p14:creationId xmlns:p14="http://schemas.microsoft.com/office/powerpoint/2010/main" val="40980180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A29983-0C21-4382-8D1F-4BD1D4A3EAEF}" type="slidenum">
              <a:rPr lang="en-US"/>
              <a:pPr>
                <a:defRPr/>
              </a:pPr>
              <a:t>‹#›</a:t>
            </a:fld>
            <a:endParaRPr lang="en-US" dirty="0"/>
          </a:p>
        </p:txBody>
      </p:sp>
    </p:spTree>
    <p:extLst>
      <p:ext uri="{BB962C8B-B14F-4D97-AF65-F5344CB8AC3E}">
        <p14:creationId xmlns:p14="http://schemas.microsoft.com/office/powerpoint/2010/main" val="10246651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152449-F3E7-43B5-930A-D2073B04B955}" type="slidenum">
              <a:rPr lang="en-US"/>
              <a:pPr>
                <a:defRPr/>
              </a:pPr>
              <a:t>‹#›</a:t>
            </a:fld>
            <a:endParaRPr lang="en-US" dirty="0"/>
          </a:p>
        </p:txBody>
      </p:sp>
    </p:spTree>
    <p:extLst>
      <p:ext uri="{BB962C8B-B14F-4D97-AF65-F5344CB8AC3E}">
        <p14:creationId xmlns:p14="http://schemas.microsoft.com/office/powerpoint/2010/main" val="530200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r="84776"/>
          <a:stretch>
            <a:fillRect/>
          </a:stretch>
        </p:blipFill>
        <p:spPr bwMode="auto">
          <a:xfrm>
            <a:off x="138113" y="6477000"/>
            <a:ext cx="45085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84615" r="121"/>
          <a:stretch>
            <a:fillRect/>
          </a:stretch>
        </p:blipFill>
        <p:spPr bwMode="auto">
          <a:xfrm>
            <a:off x="2209800" y="6472238"/>
            <a:ext cx="457200" cy="3857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7" name="Group 12"/>
          <p:cNvGrpSpPr>
            <a:grpSpLocks/>
          </p:cNvGrpSpPr>
          <p:nvPr userDrawn="1"/>
        </p:nvGrpSpPr>
        <p:grpSpPr bwMode="auto">
          <a:xfrm>
            <a:off x="5791200" y="6410325"/>
            <a:ext cx="3257550" cy="457200"/>
            <a:chOff x="5791200" y="6410325"/>
            <a:chExt cx="3257604" cy="457528"/>
          </a:xfrm>
        </p:grpSpPr>
        <p:pic>
          <p:nvPicPr>
            <p:cNvPr id="8"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r="83743"/>
            <a:stretch>
              <a:fillRect/>
            </a:stretch>
          </p:blipFill>
          <p:spPr bwMode="auto">
            <a:xfrm>
              <a:off x="5791200" y="6439216"/>
              <a:ext cx="335054" cy="39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6459720"/>
              <a:ext cx="366884" cy="3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8553" y="6459720"/>
              <a:ext cx="350251" cy="36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6" descr="C:\Users\Elvin Uy\Pictures\ched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6125" y="6440691"/>
              <a:ext cx="422194" cy="41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l="80252"/>
            <a:stretch>
              <a:fillRect/>
            </a:stretch>
          </p:blipFill>
          <p:spPr bwMode="auto">
            <a:xfrm>
              <a:off x="8317983" y="6410325"/>
              <a:ext cx="36544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l="16644" r="62347"/>
            <a:stretch>
              <a:fillRect/>
            </a:stretch>
          </p:blipFill>
          <p:spPr bwMode="auto">
            <a:xfrm>
              <a:off x="7518319" y="6439216"/>
              <a:ext cx="423336" cy="41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l="36142" r="42857"/>
            <a:stretch>
              <a:fillRect/>
            </a:stretch>
          </p:blipFill>
          <p:spPr bwMode="auto">
            <a:xfrm>
              <a:off x="6143098" y="6454201"/>
              <a:ext cx="421933" cy="41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
            <p:cNvPicPr>
              <a:picLocks noChangeAspect="1" noChangeArrowheads="1"/>
            </p:cNvPicPr>
            <p:nvPr/>
          </p:nvPicPr>
          <p:blipFill>
            <a:blip r:embed="rId10" cstate="print">
              <a:extLst>
                <a:ext uri="{28A0092B-C50C-407E-A947-70E740481C1C}">
                  <a14:useLocalDpi xmlns:a14="http://schemas.microsoft.com/office/drawing/2010/main" val="0"/>
                </a:ext>
              </a:extLst>
            </a:blip>
            <a:srcRect l="57559" r="21178"/>
            <a:stretch>
              <a:fillRect/>
            </a:stretch>
          </p:blipFill>
          <p:spPr bwMode="auto">
            <a:xfrm>
              <a:off x="6595812" y="6427976"/>
              <a:ext cx="446522" cy="43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16" name="Straight Connector 22"/>
          <p:cNvCxnSpPr/>
          <p:nvPr userDrawn="1"/>
        </p:nvCxnSpPr>
        <p:spPr>
          <a:xfrm>
            <a:off x="0" y="6391275"/>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7" name="Picture 19" descr="OP (official).jp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19200" y="6467475"/>
            <a:ext cx="4413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9" name="Footer Placeholder 4"/>
          <p:cNvSpPr>
            <a:spLocks noGrp="1"/>
          </p:cNvSpPr>
          <p:nvPr userDrawn="1">
            <p:ph type="ftr" sz="quarter" idx="10"/>
          </p:nvPr>
        </p:nvSpPr>
        <p:spPr>
          <a:xfrm>
            <a:off x="2819400" y="6477000"/>
            <a:ext cx="2895600" cy="365125"/>
          </a:xfrm>
        </p:spPr>
        <p:txBody>
          <a:bodyPr/>
          <a:lstStyle>
            <a:lvl1pPr>
              <a:defRPr sz="900">
                <a:solidFill>
                  <a:srgbClr val="000000"/>
                </a:solidFill>
              </a:defRPr>
            </a:lvl1pPr>
          </a:lstStyle>
          <a:p>
            <a:pPr>
              <a:defRPr/>
            </a:pPr>
            <a:endParaRPr lang="en-US"/>
          </a:p>
        </p:txBody>
      </p:sp>
      <p:sp>
        <p:nvSpPr>
          <p:cNvPr id="20" name="Slide Number Placeholder 5"/>
          <p:cNvSpPr>
            <a:spLocks noGrp="1"/>
          </p:cNvSpPr>
          <p:nvPr userDrawn="1">
            <p:ph type="sldNum" sz="quarter" idx="11"/>
          </p:nvPr>
        </p:nvSpPr>
        <p:spPr/>
        <p:txBody>
          <a:bodyPr/>
          <a:lstStyle>
            <a:lvl1pPr>
              <a:defRPr/>
            </a:lvl1pPr>
          </a:lstStyle>
          <a:p>
            <a:pPr>
              <a:defRPr/>
            </a:pPr>
            <a:fld id="{AD7AD469-266E-4614-B466-A8606B4CFC03}" type="slidenum">
              <a:rPr lang="en-US"/>
              <a:pPr>
                <a:defRPr/>
              </a:pPr>
              <a:t>‹#›</a:t>
            </a:fld>
            <a:endParaRPr lang="en-US" dirty="0"/>
          </a:p>
        </p:txBody>
      </p:sp>
      <p:pic>
        <p:nvPicPr>
          <p:cNvPr id="21" name="Picture 20" descr="Letterhead%20DBM%20Logo"/>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38175" y="6429353"/>
            <a:ext cx="504825" cy="428647"/>
          </a:xfrm>
          <a:prstGeom prst="rect">
            <a:avLst/>
          </a:prstGeom>
          <a:noFill/>
        </p:spPr>
      </p:pic>
      <p:pic>
        <p:nvPicPr>
          <p:cNvPr id="22" name="Picture 2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38812" y="6449149"/>
            <a:ext cx="408576" cy="408851"/>
          </a:xfrm>
          <a:prstGeom prst="rect">
            <a:avLst/>
          </a:prstGeom>
        </p:spPr>
      </p:pic>
    </p:spTree>
    <p:extLst>
      <p:ext uri="{BB962C8B-B14F-4D97-AF65-F5344CB8AC3E}">
        <p14:creationId xmlns:p14="http://schemas.microsoft.com/office/powerpoint/2010/main" val="393045544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B8F6C58-28F6-4F98-A9DA-0A798B7985A7}" type="slidenum">
              <a:rPr lang="en-US"/>
              <a:pPr>
                <a:defRPr/>
              </a:pPr>
              <a:t>‹#›</a:t>
            </a:fld>
            <a:endParaRPr lang="en-US" dirty="0"/>
          </a:p>
        </p:txBody>
      </p:sp>
    </p:spTree>
    <p:extLst>
      <p:ext uri="{BB962C8B-B14F-4D97-AF65-F5344CB8AC3E}">
        <p14:creationId xmlns:p14="http://schemas.microsoft.com/office/powerpoint/2010/main" val="7076511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EE3AD34-DB07-4184-85CA-5AEEA8323657}" type="slidenum">
              <a:rPr lang="en-US"/>
              <a:pPr>
                <a:defRPr/>
              </a:pPr>
              <a:t>‹#›</a:t>
            </a:fld>
            <a:endParaRPr lang="en-US" dirty="0"/>
          </a:p>
        </p:txBody>
      </p:sp>
    </p:spTree>
    <p:extLst>
      <p:ext uri="{BB962C8B-B14F-4D97-AF65-F5344CB8AC3E}">
        <p14:creationId xmlns:p14="http://schemas.microsoft.com/office/powerpoint/2010/main" val="3635050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4A3F953-9D8B-4A92-A043-DA6652D5C6E1}" type="slidenum">
              <a:rPr lang="en-US"/>
              <a:pPr>
                <a:defRPr/>
              </a:pPr>
              <a:t>‹#›</a:t>
            </a:fld>
            <a:endParaRPr lang="en-US" dirty="0"/>
          </a:p>
        </p:txBody>
      </p:sp>
    </p:spTree>
    <p:extLst>
      <p:ext uri="{BB962C8B-B14F-4D97-AF65-F5344CB8AC3E}">
        <p14:creationId xmlns:p14="http://schemas.microsoft.com/office/powerpoint/2010/main" val="99037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6F7B69E-055A-488A-8E6E-2E1A354C24DC}" type="slidenum">
              <a:rPr lang="en-US"/>
              <a:pPr>
                <a:defRPr/>
              </a:pPr>
              <a:t>‹#›</a:t>
            </a:fld>
            <a:endParaRPr lang="en-US" dirty="0"/>
          </a:p>
        </p:txBody>
      </p:sp>
    </p:spTree>
    <p:extLst>
      <p:ext uri="{BB962C8B-B14F-4D97-AF65-F5344CB8AC3E}">
        <p14:creationId xmlns:p14="http://schemas.microsoft.com/office/powerpoint/2010/main" val="224889938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7" name="Date Placeholder 1"/>
          <p:cNvSpPr>
            <a:spLocks noGrp="1"/>
          </p:cNvSpPr>
          <p:nvPr>
            <p:ph type="dt" sz="half" idx="10"/>
          </p:nvPr>
        </p:nvSpPr>
        <p:spPr>
          <a:xfrm>
            <a:off x="457200" y="0"/>
            <a:ext cx="2133600" cy="365125"/>
          </a:xfrm>
        </p:spPr>
        <p:txBody>
          <a:bodyPr/>
          <a:lstStyle>
            <a:lvl1pPr>
              <a:defRPr/>
            </a:lvl1pPr>
          </a:lstStyle>
          <a:p>
            <a:pPr>
              <a:defRPr/>
            </a:pPr>
            <a:endParaRPr lang="en-US" dirty="0"/>
          </a:p>
        </p:txBody>
      </p:sp>
      <p:sp>
        <p:nvSpPr>
          <p:cNvPr id="18" name="Footer Placeholder 2"/>
          <p:cNvSpPr>
            <a:spLocks noGrp="1"/>
          </p:cNvSpPr>
          <p:nvPr>
            <p:ph type="ftr" sz="quarter" idx="11"/>
          </p:nvPr>
        </p:nvSpPr>
        <p:spPr>
          <a:xfrm>
            <a:off x="3124200" y="0"/>
            <a:ext cx="2895600" cy="365125"/>
          </a:xfrm>
        </p:spPr>
        <p:txBody>
          <a:bodyPr/>
          <a:lstStyle>
            <a:lvl1pPr>
              <a:defRPr/>
            </a:lvl1pPr>
          </a:lstStyle>
          <a:p>
            <a:pPr>
              <a:defRPr/>
            </a:pPr>
            <a:endParaRPr lang="en-US"/>
          </a:p>
        </p:txBody>
      </p:sp>
      <p:sp>
        <p:nvSpPr>
          <p:cNvPr id="19" name="Slide Number Placeholder 3"/>
          <p:cNvSpPr>
            <a:spLocks noGrp="1"/>
          </p:cNvSpPr>
          <p:nvPr>
            <p:ph type="sldNum" sz="quarter" idx="12"/>
          </p:nvPr>
        </p:nvSpPr>
        <p:spPr>
          <a:xfrm>
            <a:off x="6553200" y="0"/>
            <a:ext cx="2133600" cy="365125"/>
          </a:xfrm>
        </p:spPr>
        <p:txBody>
          <a:bodyPr/>
          <a:lstStyle>
            <a:lvl1pPr>
              <a:defRPr/>
            </a:lvl1pPr>
          </a:lstStyle>
          <a:p>
            <a:pPr>
              <a:defRPr/>
            </a:pPr>
            <a:fld id="{B3A8D7B5-36FE-4884-A36D-C48FF3BCBABF}" type="slidenum">
              <a:rPr lang="en-US"/>
              <a:pPr>
                <a:defRPr/>
              </a:pPr>
              <a:t>‹#›</a:t>
            </a:fld>
            <a:endParaRPr lang="en-US" dirty="0"/>
          </a:p>
        </p:txBody>
      </p:sp>
      <p:pic>
        <p:nvPicPr>
          <p:cNvPr id="20"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84776"/>
          <a:stretch>
            <a:fillRect/>
          </a:stretch>
        </p:blipFill>
        <p:spPr bwMode="auto">
          <a:xfrm>
            <a:off x="138113" y="120650"/>
            <a:ext cx="450850" cy="3810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1"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l="84615" r="121"/>
          <a:stretch>
            <a:fillRect/>
          </a:stretch>
        </p:blipFill>
        <p:spPr bwMode="auto">
          <a:xfrm>
            <a:off x="2209800" y="115888"/>
            <a:ext cx="457200" cy="3857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22" name="Group 12"/>
          <p:cNvGrpSpPr>
            <a:grpSpLocks/>
          </p:cNvGrpSpPr>
          <p:nvPr userDrawn="1"/>
        </p:nvGrpSpPr>
        <p:grpSpPr bwMode="auto">
          <a:xfrm>
            <a:off x="5791200" y="53975"/>
            <a:ext cx="3257550" cy="457200"/>
            <a:chOff x="5791200" y="6410325"/>
            <a:chExt cx="3257604" cy="457528"/>
          </a:xfrm>
        </p:grpSpPr>
        <p:pic>
          <p:nvPicPr>
            <p:cNvPr id="23"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r="83743"/>
            <a:stretch>
              <a:fillRect/>
            </a:stretch>
          </p:blipFill>
          <p:spPr bwMode="auto">
            <a:xfrm>
              <a:off x="5791200" y="6439216"/>
              <a:ext cx="335054" cy="3964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24800" y="6459720"/>
              <a:ext cx="366884" cy="370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98553" y="6459720"/>
              <a:ext cx="350251" cy="360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6" descr="C:\Users\Elvin Uy\Pictures\ched_logo.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96125" y="6440691"/>
              <a:ext cx="422194" cy="418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
            <p:cNvPicPr>
              <a:picLocks noChangeAspect="1" noChangeArrowheads="1"/>
            </p:cNvPicPr>
            <p:nvPr/>
          </p:nvPicPr>
          <p:blipFill>
            <a:blip r:embed="rId7" cstate="print">
              <a:extLst>
                <a:ext uri="{28A0092B-C50C-407E-A947-70E740481C1C}">
                  <a14:useLocalDpi xmlns:a14="http://schemas.microsoft.com/office/drawing/2010/main" val="0"/>
                </a:ext>
              </a:extLst>
            </a:blip>
            <a:srcRect l="80252"/>
            <a:stretch>
              <a:fillRect/>
            </a:stretch>
          </p:blipFill>
          <p:spPr bwMode="auto">
            <a:xfrm>
              <a:off x="8317983" y="6410325"/>
              <a:ext cx="365449"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
            <p:cNvPicPr>
              <a:picLocks noChangeAspect="1" noChangeArrowheads="1"/>
            </p:cNvPicPr>
            <p:nvPr/>
          </p:nvPicPr>
          <p:blipFill>
            <a:blip r:embed="rId8" cstate="print">
              <a:extLst>
                <a:ext uri="{28A0092B-C50C-407E-A947-70E740481C1C}">
                  <a14:useLocalDpi xmlns:a14="http://schemas.microsoft.com/office/drawing/2010/main" val="0"/>
                </a:ext>
              </a:extLst>
            </a:blip>
            <a:srcRect l="16644" r="62347"/>
            <a:stretch>
              <a:fillRect/>
            </a:stretch>
          </p:blipFill>
          <p:spPr bwMode="auto">
            <a:xfrm>
              <a:off x="7518319" y="6439216"/>
              <a:ext cx="423336" cy="414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l="36142" r="42857"/>
            <a:stretch>
              <a:fillRect/>
            </a:stretch>
          </p:blipFill>
          <p:spPr bwMode="auto">
            <a:xfrm>
              <a:off x="6143098" y="6454201"/>
              <a:ext cx="421933" cy="413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
            <p:cNvPicPr>
              <a:picLocks noChangeAspect="1" noChangeArrowheads="1"/>
            </p:cNvPicPr>
            <p:nvPr/>
          </p:nvPicPr>
          <p:blipFill>
            <a:blip r:embed="rId10" cstate="print">
              <a:extLst>
                <a:ext uri="{28A0092B-C50C-407E-A947-70E740481C1C}">
                  <a14:useLocalDpi xmlns:a14="http://schemas.microsoft.com/office/drawing/2010/main" val="0"/>
                </a:ext>
              </a:extLst>
            </a:blip>
            <a:srcRect l="57559" r="21178"/>
            <a:stretch>
              <a:fillRect/>
            </a:stretch>
          </p:blipFill>
          <p:spPr bwMode="auto">
            <a:xfrm>
              <a:off x="6595812" y="6427976"/>
              <a:ext cx="446522" cy="4323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31" name="Straight Connector 22"/>
          <p:cNvCxnSpPr/>
          <p:nvPr userDrawn="1"/>
        </p:nvCxnSpPr>
        <p:spPr>
          <a:xfrm>
            <a:off x="0" y="34925"/>
            <a:ext cx="91440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32" name="Picture 19" descr="OP (official).jp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1219200" y="111125"/>
            <a:ext cx="44132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Slide Number Placeholder 5"/>
          <p:cNvSpPr txBox="1">
            <a:spLocks/>
          </p:cNvSpPr>
          <p:nvPr userDrawn="1"/>
        </p:nvSpPr>
        <p:spPr>
          <a:xfrm>
            <a:off x="6553200" y="0"/>
            <a:ext cx="2133600" cy="365125"/>
          </a:xfrm>
          <a:prstGeom prst="rect">
            <a:avLst/>
          </a:prstGeom>
        </p:spPr>
        <p:txBody>
          <a:bodyPr vert="horz" lIns="91440" tIns="45720" rIns="91440" bIns="45720" rtlCol="0" anchor="ctr"/>
          <a:lstStyle>
            <a:defPPr>
              <a:defRPr lang="fil-PH"/>
            </a:defPPr>
            <a:lvl1pPr algn="r" rtl="0" fontAlgn="auto">
              <a:spcBef>
                <a:spcPts val="0"/>
              </a:spcBef>
              <a:spcAft>
                <a:spcPts val="0"/>
              </a:spcAft>
              <a:defRPr sz="1200" kern="1200">
                <a:solidFill>
                  <a:srgbClr val="000000">
                    <a:tint val="75000"/>
                  </a:srgbClr>
                </a:solidFill>
                <a:latin typeface="+mn-lt"/>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Arial" pitchFamily="34" charset="0"/>
              </a:defRPr>
            </a:lvl2pPr>
            <a:lvl3pPr marL="914400" algn="l" rtl="0" fontAlgn="base">
              <a:spcBef>
                <a:spcPct val="0"/>
              </a:spcBef>
              <a:spcAft>
                <a:spcPct val="0"/>
              </a:spcAft>
              <a:defRPr kern="1200">
                <a:solidFill>
                  <a:schemeClr val="tx1"/>
                </a:solidFill>
                <a:latin typeface="Calibri" pitchFamily="34" charset="0"/>
                <a:ea typeface="+mn-ea"/>
                <a:cs typeface="Arial" pitchFamily="34" charset="0"/>
              </a:defRPr>
            </a:lvl3pPr>
            <a:lvl4pPr marL="1371600" algn="l" rtl="0" fontAlgn="base">
              <a:spcBef>
                <a:spcPct val="0"/>
              </a:spcBef>
              <a:spcAft>
                <a:spcPct val="0"/>
              </a:spcAft>
              <a:defRPr kern="1200">
                <a:solidFill>
                  <a:schemeClr val="tx1"/>
                </a:solidFill>
                <a:latin typeface="Calibri" pitchFamily="34" charset="0"/>
                <a:ea typeface="+mn-ea"/>
                <a:cs typeface="Arial" pitchFamily="34" charset="0"/>
              </a:defRPr>
            </a:lvl4pPr>
            <a:lvl5pPr marL="1828800" algn="l" rtl="0" fontAlgn="base">
              <a:spcBef>
                <a:spcPct val="0"/>
              </a:spcBef>
              <a:spcAft>
                <a:spcPct val="0"/>
              </a:spcAft>
              <a:defRPr kern="1200">
                <a:solidFill>
                  <a:schemeClr val="tx1"/>
                </a:solidFill>
                <a:latin typeface="Calibri" pitchFamily="34" charset="0"/>
                <a:ea typeface="+mn-ea"/>
                <a:cs typeface="Arial" pitchFamily="34" charset="0"/>
              </a:defRPr>
            </a:lvl5pPr>
            <a:lvl6pPr marL="2286000" algn="l" defTabSz="914400" rtl="0" eaLnBrk="1" latinLnBrk="0" hangingPunct="1">
              <a:defRPr kern="1200">
                <a:solidFill>
                  <a:schemeClr val="tx1"/>
                </a:solidFill>
                <a:latin typeface="Calibri" pitchFamily="34" charset="0"/>
                <a:ea typeface="+mn-ea"/>
                <a:cs typeface="Arial" pitchFamily="34" charset="0"/>
              </a:defRPr>
            </a:lvl6pPr>
            <a:lvl7pPr marL="2743200" algn="l" defTabSz="914400" rtl="0" eaLnBrk="1" latinLnBrk="0" hangingPunct="1">
              <a:defRPr kern="1200">
                <a:solidFill>
                  <a:schemeClr val="tx1"/>
                </a:solidFill>
                <a:latin typeface="Calibri" pitchFamily="34" charset="0"/>
                <a:ea typeface="+mn-ea"/>
                <a:cs typeface="Arial" pitchFamily="34" charset="0"/>
              </a:defRPr>
            </a:lvl7pPr>
            <a:lvl8pPr marL="3200400" algn="l" defTabSz="914400" rtl="0" eaLnBrk="1" latinLnBrk="0" hangingPunct="1">
              <a:defRPr kern="1200">
                <a:solidFill>
                  <a:schemeClr val="tx1"/>
                </a:solidFill>
                <a:latin typeface="Calibri" pitchFamily="34" charset="0"/>
                <a:ea typeface="+mn-ea"/>
                <a:cs typeface="Arial" pitchFamily="34" charset="0"/>
              </a:defRPr>
            </a:lvl8pPr>
            <a:lvl9pPr marL="3657600" algn="l" defTabSz="914400" rtl="0" eaLnBrk="1" latinLnBrk="0" hangingPunct="1">
              <a:defRPr kern="1200">
                <a:solidFill>
                  <a:schemeClr val="tx1"/>
                </a:solidFill>
                <a:latin typeface="Calibri" pitchFamily="34" charset="0"/>
                <a:ea typeface="+mn-ea"/>
                <a:cs typeface="Arial" pitchFamily="34" charset="0"/>
              </a:defRPr>
            </a:lvl9pPr>
          </a:lstStyle>
          <a:p>
            <a:pPr>
              <a:defRPr/>
            </a:pPr>
            <a:fld id="{AD7AD469-266E-4614-B466-A8606B4CFC03}" type="slidenum">
              <a:rPr lang="en-US" smtClean="0"/>
              <a:pPr>
                <a:defRPr/>
              </a:pPr>
              <a:t>‹#›</a:t>
            </a:fld>
            <a:endParaRPr lang="en-US" dirty="0"/>
          </a:p>
        </p:txBody>
      </p:sp>
      <p:pic>
        <p:nvPicPr>
          <p:cNvPr id="35" name="Picture 34" descr="Letterhead%20DBM%20Logo"/>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638175" y="73003"/>
            <a:ext cx="504825" cy="428647"/>
          </a:xfrm>
          <a:prstGeom prst="rect">
            <a:avLst/>
          </a:prstGeom>
          <a:noFill/>
        </p:spPr>
      </p:pic>
      <p:pic>
        <p:nvPicPr>
          <p:cNvPr id="36" name="Picture 35"/>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756859" y="97820"/>
            <a:ext cx="408576" cy="408851"/>
          </a:xfrm>
          <a:prstGeom prst="rect">
            <a:avLst/>
          </a:prstGeom>
        </p:spPr>
      </p:pic>
    </p:spTree>
    <p:extLst>
      <p:ext uri="{BB962C8B-B14F-4D97-AF65-F5344CB8AC3E}">
        <p14:creationId xmlns:p14="http://schemas.microsoft.com/office/powerpoint/2010/main" val="13650924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0124ABD-05E3-4149-B06C-7445BCEDF720}" type="slidenum">
              <a:rPr lang="en-US"/>
              <a:pPr>
                <a:defRPr/>
              </a:pPr>
              <a:t>‹#›</a:t>
            </a:fld>
            <a:endParaRPr lang="en-US" dirty="0"/>
          </a:p>
        </p:txBody>
      </p:sp>
    </p:spTree>
    <p:extLst>
      <p:ext uri="{BB962C8B-B14F-4D97-AF65-F5344CB8AC3E}">
        <p14:creationId xmlns:p14="http://schemas.microsoft.com/office/powerpoint/2010/main" val="3711113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CB4EC80-BC2D-416D-ACD8-ED8CF618B829}" type="slidenum">
              <a:rPr lang="en-US"/>
              <a:pPr>
                <a:defRPr/>
              </a:pPr>
              <a:t>‹#›</a:t>
            </a:fld>
            <a:endParaRPr lang="en-US" dirty="0"/>
          </a:p>
        </p:txBody>
      </p:sp>
    </p:spTree>
    <p:extLst>
      <p:ext uri="{BB962C8B-B14F-4D97-AF65-F5344CB8AC3E}">
        <p14:creationId xmlns:p14="http://schemas.microsoft.com/office/powerpoint/2010/main" val="3711367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rgbClr val="000000">
                    <a:tint val="75000"/>
                  </a:srgbClr>
                </a:solidFill>
                <a:latin typeface="+mn-lt"/>
                <a:cs typeface="+mn-cs"/>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rgbClr val="000000">
                    <a:tint val="75000"/>
                  </a:srgb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000000">
                    <a:tint val="75000"/>
                  </a:srgbClr>
                </a:solidFill>
                <a:latin typeface="+mn-lt"/>
                <a:cs typeface="+mn-cs"/>
              </a:defRPr>
            </a:lvl1pPr>
          </a:lstStyle>
          <a:p>
            <a:pPr>
              <a:defRPr/>
            </a:pPr>
            <a:fld id="{981DD4F6-EE2E-417A-8859-785E255BE01D}" type="slidenum">
              <a:rPr lang="en-US"/>
              <a:pPr>
                <a:defRPr/>
              </a:pPr>
              <a:t>‹#›</a:t>
            </a:fld>
            <a:endParaRPr lang="en-US" dirty="0"/>
          </a:p>
        </p:txBody>
      </p:sp>
    </p:spTree>
    <p:extLst>
      <p:ext uri="{BB962C8B-B14F-4D97-AF65-F5344CB8AC3E}">
        <p14:creationId xmlns:p14="http://schemas.microsoft.com/office/powerpoint/2010/main" val="2754830433"/>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jpeg"/><Relationship Id="rId5" Type="http://schemas.openxmlformats.org/officeDocument/2006/relationships/image" Target="../media/image15.jpeg"/><Relationship Id="rId10" Type="http://schemas.openxmlformats.org/officeDocument/2006/relationships/image" Target="../media/image20.png"/><Relationship Id="rId4" Type="http://schemas.openxmlformats.org/officeDocument/2006/relationships/image" Target="../media/image14.jpeg"/><Relationship Id="rId9" Type="http://schemas.openxmlformats.org/officeDocument/2006/relationships/image" Target="../media/image19.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AGENCIES%20WITH%20PARTIAL%20RELEASE%20OF%20PBB.xlsx"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4" descr="C:\Users\OP-GERALD\Desktop\PresMgmtStaff.png"/>
          <p:cNvPicPr>
            <a:picLocks noChangeAspect="1" noChangeArrowheads="1"/>
          </p:cNvPicPr>
          <p:nvPr/>
        </p:nvPicPr>
        <p:blipFill>
          <a:blip r:embed="rId3" cstate="print"/>
          <a:srcRect/>
          <a:stretch>
            <a:fillRect/>
          </a:stretch>
        </p:blipFill>
        <p:spPr bwMode="auto">
          <a:xfrm>
            <a:off x="6705600" y="304800"/>
            <a:ext cx="914400" cy="914400"/>
          </a:xfrm>
          <a:prstGeom prst="rect">
            <a:avLst/>
          </a:prstGeom>
          <a:noFill/>
          <a:ln w="9525">
            <a:noFill/>
            <a:miter lim="800000"/>
            <a:headEnd/>
            <a:tailEnd/>
          </a:ln>
        </p:spPr>
      </p:pic>
      <p:pic>
        <p:nvPicPr>
          <p:cNvPr id="27650" name="Picture 6" descr="NEDA.jpeg"/>
          <p:cNvPicPr>
            <a:picLocks noChangeAspect="1" noChangeArrowheads="1"/>
          </p:cNvPicPr>
          <p:nvPr/>
        </p:nvPicPr>
        <p:blipFill>
          <a:blip r:embed="rId4" cstate="print"/>
          <a:srcRect/>
          <a:stretch>
            <a:fillRect/>
          </a:stretch>
        </p:blipFill>
        <p:spPr bwMode="auto">
          <a:xfrm>
            <a:off x="1447800" y="228600"/>
            <a:ext cx="914400" cy="914400"/>
          </a:xfrm>
          <a:prstGeom prst="rect">
            <a:avLst/>
          </a:prstGeom>
          <a:noFill/>
          <a:ln w="9525">
            <a:noFill/>
            <a:miter lim="800000"/>
            <a:headEnd/>
            <a:tailEnd/>
          </a:ln>
        </p:spPr>
      </p:pic>
      <p:sp>
        <p:nvSpPr>
          <p:cNvPr id="27652" name="Rectangle 19"/>
          <p:cNvSpPr>
            <a:spLocks noChangeArrowheads="1"/>
          </p:cNvSpPr>
          <p:nvPr/>
        </p:nvSpPr>
        <p:spPr bwMode="auto">
          <a:xfrm>
            <a:off x="7467600" y="6410980"/>
            <a:ext cx="1676400" cy="523220"/>
          </a:xfrm>
          <a:prstGeom prst="rect">
            <a:avLst/>
          </a:prstGeom>
          <a:noFill/>
          <a:ln w="9525">
            <a:noFill/>
            <a:miter lim="800000"/>
            <a:headEnd/>
            <a:tailEnd/>
          </a:ln>
        </p:spPr>
        <p:txBody>
          <a:bodyPr wrap="square">
            <a:spAutoFit/>
          </a:bodyPr>
          <a:lstStyle/>
          <a:p>
            <a:pPr algn="ctr"/>
            <a:r>
              <a:rPr lang="en-US" sz="1400" b="1" dirty="0" smtClean="0"/>
              <a:t>Secretariat </a:t>
            </a:r>
            <a:r>
              <a:rPr lang="en-US" sz="1400" b="1" dirty="0"/>
              <a:t>&amp;</a:t>
            </a:r>
          </a:p>
          <a:p>
            <a:pPr algn="ctr"/>
            <a:r>
              <a:rPr lang="en-US" sz="1400" b="1" dirty="0"/>
              <a:t>Technical Resource </a:t>
            </a:r>
            <a:endParaRPr lang="en-US" sz="1400" dirty="0"/>
          </a:p>
        </p:txBody>
      </p:sp>
      <p:graphicFrame>
        <p:nvGraphicFramePr>
          <p:cNvPr id="2" name="Table 1"/>
          <p:cNvGraphicFramePr>
            <a:graphicFrameLocks noGrp="1"/>
          </p:cNvGraphicFramePr>
          <p:nvPr>
            <p:extLst>
              <p:ext uri="{D42A27DB-BD31-4B8C-83A1-F6EECF244321}">
                <p14:modId xmlns:p14="http://schemas.microsoft.com/office/powerpoint/2010/main" val="3217550456"/>
              </p:ext>
            </p:extLst>
          </p:nvPr>
        </p:nvGraphicFramePr>
        <p:xfrm>
          <a:off x="152400" y="1930738"/>
          <a:ext cx="8915400" cy="2793662"/>
        </p:xfrm>
        <a:graphic>
          <a:graphicData uri="http://schemas.openxmlformats.org/drawingml/2006/table">
            <a:tbl>
              <a:tblPr firstRow="1" bandRow="1">
                <a:tableStyleId>{93296810-A885-4BE3-A3E7-6D5BEEA58F35}</a:tableStyleId>
              </a:tblPr>
              <a:tblGrid>
                <a:gridCol w="8915400"/>
              </a:tblGrid>
              <a:tr h="842962">
                <a:tc>
                  <a:txBody>
                    <a:bodyPr/>
                    <a:lstStyle/>
                    <a:p>
                      <a:pPr algn="ctr" eaLnBrk="0" hangingPunct="0"/>
                      <a:r>
                        <a:rPr lang="en-US" sz="2000" dirty="0" smtClean="0"/>
                        <a:t>Inter-Agency Task Force</a:t>
                      </a:r>
                      <a:r>
                        <a:rPr lang="en-US" sz="2000" baseline="0" dirty="0" smtClean="0"/>
                        <a:t> on the </a:t>
                      </a:r>
                      <a:r>
                        <a:rPr lang="en-US" sz="2000" dirty="0" smtClean="0"/>
                        <a:t>Harmonization of National Government Performance, Monitoring, Information and Reporting Systems</a:t>
                      </a:r>
                      <a:endParaRPr lang="en-US" sz="2000" b="1" dirty="0" smtClean="0">
                        <a:latin typeface="+mj-lt"/>
                        <a:ea typeface="Calibri" pitchFamily="34" charset="0"/>
                        <a:cs typeface="Times New Roman" pitchFamily="18" charset="0"/>
                      </a:endParaRPr>
                    </a:p>
                  </a:txBody>
                  <a:tcPr marT="45707" marB="45707"/>
                </a:tc>
              </a:tr>
              <a:tr h="5736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dirty="0" smtClean="0"/>
                        <a:t>AO</a:t>
                      </a:r>
                      <a:r>
                        <a:rPr lang="en-US" sz="3200" baseline="0" dirty="0" smtClean="0"/>
                        <a:t> 25 </a:t>
                      </a:r>
                      <a:r>
                        <a:rPr lang="en-US" sz="3200" dirty="0" smtClean="0"/>
                        <a:t>Technical Working Group Meeting</a:t>
                      </a:r>
                      <a:endParaRPr lang="en-US" sz="3200" b="0" dirty="0" smtClean="0">
                        <a:latin typeface="+mn-lt"/>
                      </a:endParaRPr>
                    </a:p>
                  </a:txBody>
                  <a:tcPr marT="45715" marB="45715"/>
                </a:tc>
              </a:tr>
              <a:tr h="972847">
                <a:tc>
                  <a:txBody>
                    <a:bodyPr/>
                    <a:lstStyle/>
                    <a:p>
                      <a:pPr algn="ctr"/>
                      <a:r>
                        <a:rPr lang="en-US" sz="2400" dirty="0" smtClean="0">
                          <a:effectLst/>
                        </a:rPr>
                        <a:t>1 December</a:t>
                      </a:r>
                      <a:r>
                        <a:rPr lang="en-US" sz="2400" baseline="0" dirty="0" smtClean="0">
                          <a:effectLst/>
                        </a:rPr>
                        <a:t> 2015</a:t>
                      </a:r>
                    </a:p>
                    <a:p>
                      <a:pPr algn="ctr"/>
                      <a:r>
                        <a:rPr lang="en-US" sz="2400" b="0" baseline="0" dirty="0" smtClean="0">
                          <a:solidFill>
                            <a:schemeClr val="tx1"/>
                          </a:solidFill>
                          <a:effectLst/>
                          <a:latin typeface="+mn-lt"/>
                        </a:rPr>
                        <a:t>1:00 pm - 5:00 pm</a:t>
                      </a:r>
                      <a:endParaRPr lang="en-US" sz="2400" baseline="0" dirty="0" smtClean="0">
                        <a:solidFill>
                          <a:schemeClr val="tx1"/>
                        </a:solidFill>
                        <a:effectLst/>
                      </a:endParaRPr>
                    </a:p>
                    <a:p>
                      <a:pPr algn="ctr"/>
                      <a:r>
                        <a:rPr lang="en-PH" sz="1800" b="1" kern="1200" dirty="0" smtClean="0">
                          <a:solidFill>
                            <a:schemeClr val="dk1"/>
                          </a:solidFill>
                          <a:effectLst/>
                          <a:latin typeface="+mn-lt"/>
                          <a:ea typeface="+mn-ea"/>
                          <a:cs typeface="+mn-cs"/>
                        </a:rPr>
                        <a:t>Executive Lounge, </a:t>
                      </a:r>
                      <a:r>
                        <a:rPr lang="en-PH" sz="1800" b="1" kern="1200" dirty="0" err="1" smtClean="0">
                          <a:solidFill>
                            <a:schemeClr val="dk1"/>
                          </a:solidFill>
                          <a:effectLst/>
                          <a:latin typeface="+mn-lt"/>
                          <a:ea typeface="+mn-ea"/>
                          <a:cs typeface="+mn-cs"/>
                        </a:rPr>
                        <a:t>Boncodin</a:t>
                      </a:r>
                      <a:r>
                        <a:rPr lang="en-PH" sz="1800" b="1" kern="1200" baseline="0" dirty="0" smtClean="0">
                          <a:solidFill>
                            <a:schemeClr val="dk1"/>
                          </a:solidFill>
                          <a:effectLst/>
                          <a:latin typeface="+mn-lt"/>
                          <a:ea typeface="+mn-ea"/>
                          <a:cs typeface="+mn-cs"/>
                        </a:rPr>
                        <a:t> Hall, Department of Budget and Management</a:t>
                      </a:r>
                      <a:endParaRPr lang="en-PH" sz="1800" b="1" kern="1200" dirty="0" smtClean="0">
                        <a:solidFill>
                          <a:schemeClr val="dk1"/>
                        </a:solidFill>
                        <a:effectLst/>
                        <a:latin typeface="+mn-lt"/>
                        <a:ea typeface="+mn-ea"/>
                        <a:cs typeface="+mn-cs"/>
                      </a:endParaRPr>
                    </a:p>
                    <a:p>
                      <a:pPr algn="ctr"/>
                      <a:r>
                        <a:rPr lang="en-PH" sz="1800" b="1" kern="1200" dirty="0" smtClean="0">
                          <a:solidFill>
                            <a:schemeClr val="dk1"/>
                          </a:solidFill>
                          <a:effectLst/>
                          <a:latin typeface="+mn-lt"/>
                          <a:ea typeface="+mn-ea"/>
                          <a:cs typeface="+mn-cs"/>
                        </a:rPr>
                        <a:t>Gen. Solano St.,</a:t>
                      </a:r>
                      <a:r>
                        <a:rPr lang="en-PH" sz="1800" b="1" kern="1200" baseline="0" dirty="0" smtClean="0">
                          <a:solidFill>
                            <a:schemeClr val="dk1"/>
                          </a:solidFill>
                          <a:effectLst/>
                          <a:latin typeface="+mn-lt"/>
                          <a:ea typeface="+mn-ea"/>
                          <a:cs typeface="+mn-cs"/>
                        </a:rPr>
                        <a:t> San Miguel, Manila</a:t>
                      </a:r>
                      <a:endParaRPr lang="en-US" sz="2400" baseline="0" dirty="0" smtClean="0">
                        <a:solidFill>
                          <a:schemeClr val="tx1"/>
                        </a:solidFill>
                        <a:effectLst/>
                      </a:endParaRPr>
                    </a:p>
                  </a:txBody>
                  <a:tcPr marT="45715" marB="45715"/>
                </a:tc>
              </a:tr>
            </a:tbl>
          </a:graphicData>
        </a:graphic>
      </p:graphicFrame>
      <p:sp>
        <p:nvSpPr>
          <p:cNvPr id="27664" name="TextBox 2"/>
          <p:cNvSpPr txBox="1">
            <a:spLocks noChangeArrowheads="1"/>
          </p:cNvSpPr>
          <p:nvPr/>
        </p:nvSpPr>
        <p:spPr bwMode="auto">
          <a:xfrm>
            <a:off x="0" y="6489700"/>
            <a:ext cx="2743200" cy="369888"/>
          </a:xfrm>
          <a:prstGeom prst="rect">
            <a:avLst/>
          </a:prstGeom>
          <a:noFill/>
          <a:ln w="9525">
            <a:noFill/>
            <a:miter lim="800000"/>
            <a:headEnd/>
            <a:tailEnd/>
          </a:ln>
        </p:spPr>
        <p:txBody>
          <a:bodyPr>
            <a:spAutoFit/>
          </a:bodyPr>
          <a:lstStyle/>
          <a:p>
            <a:endParaRPr lang="en-PH" dirty="0"/>
          </a:p>
        </p:txBody>
      </p:sp>
      <p:pic>
        <p:nvPicPr>
          <p:cNvPr id="27665" name="Picture 11" descr="OP (official).jpg"/>
          <p:cNvPicPr>
            <a:picLocks noChangeAspect="1"/>
          </p:cNvPicPr>
          <p:nvPr/>
        </p:nvPicPr>
        <p:blipFill>
          <a:blip r:embed="rId5" cstate="print"/>
          <a:srcRect/>
          <a:stretch>
            <a:fillRect/>
          </a:stretch>
        </p:blipFill>
        <p:spPr bwMode="auto">
          <a:xfrm>
            <a:off x="4114800" y="228600"/>
            <a:ext cx="990600" cy="990600"/>
          </a:xfrm>
          <a:prstGeom prst="rect">
            <a:avLst/>
          </a:prstGeom>
          <a:noFill/>
          <a:ln w="9525">
            <a:noFill/>
            <a:miter lim="800000"/>
            <a:headEnd/>
            <a:tailEnd/>
          </a:ln>
        </p:spPr>
      </p:pic>
      <p:sp>
        <p:nvSpPr>
          <p:cNvPr id="16" name="Title 1"/>
          <p:cNvSpPr txBox="1">
            <a:spLocks/>
          </p:cNvSpPr>
          <p:nvPr/>
        </p:nvSpPr>
        <p:spPr>
          <a:xfrm>
            <a:off x="0" y="5486400"/>
            <a:ext cx="4800600" cy="228600"/>
          </a:xfrm>
          <a:prstGeom prst="rect">
            <a:avLst/>
          </a:prstGeom>
        </p:spPr>
        <p:txBody>
          <a:bodyPr anchor="ctr"/>
          <a:lstStyle/>
          <a:p>
            <a:pPr fontAlgn="auto">
              <a:spcBef>
                <a:spcPts val="0"/>
              </a:spcBef>
              <a:spcAft>
                <a:spcPts val="0"/>
              </a:spcAft>
              <a:defRPr/>
            </a:pPr>
            <a:r>
              <a:rPr lang="en-US" sz="1600" b="1" dirty="0">
                <a:ea typeface="+mj-ea"/>
                <a:cs typeface="Calibri" pitchFamily="34" charset="0"/>
              </a:rPr>
              <a:t>Government Oversight Partners:</a:t>
            </a:r>
          </a:p>
        </p:txBody>
      </p:sp>
      <p:pic>
        <p:nvPicPr>
          <p:cNvPr id="27667" name="Picture 1"/>
          <p:cNvPicPr>
            <a:picLocks noChangeAspect="1" noChangeArrowheads="1"/>
          </p:cNvPicPr>
          <p:nvPr/>
        </p:nvPicPr>
        <p:blipFill>
          <a:blip r:embed="rId6" cstate="print"/>
          <a:srcRect/>
          <a:stretch>
            <a:fillRect/>
          </a:stretch>
        </p:blipFill>
        <p:spPr bwMode="auto">
          <a:xfrm>
            <a:off x="76200" y="5726113"/>
            <a:ext cx="4267200" cy="877887"/>
          </a:xfrm>
          <a:prstGeom prst="rect">
            <a:avLst/>
          </a:prstGeom>
          <a:noFill/>
          <a:ln w="9525">
            <a:noFill/>
            <a:miter lim="800000"/>
            <a:headEnd/>
            <a:tailEnd/>
          </a:ln>
        </p:spPr>
      </p:pic>
      <p:pic>
        <p:nvPicPr>
          <p:cNvPr id="27668" name="Picture 3"/>
          <p:cNvPicPr>
            <a:picLocks noChangeAspect="1" noChangeArrowheads="1"/>
          </p:cNvPicPr>
          <p:nvPr/>
        </p:nvPicPr>
        <p:blipFill>
          <a:blip r:embed="rId7" cstate="print"/>
          <a:srcRect/>
          <a:stretch>
            <a:fillRect/>
          </a:stretch>
        </p:blipFill>
        <p:spPr bwMode="auto">
          <a:xfrm>
            <a:off x="4419600" y="5867400"/>
            <a:ext cx="685800" cy="692150"/>
          </a:xfrm>
          <a:prstGeom prst="rect">
            <a:avLst/>
          </a:prstGeom>
          <a:noFill/>
          <a:ln w="9525">
            <a:noFill/>
            <a:miter lim="800000"/>
            <a:headEnd/>
            <a:tailEnd/>
          </a:ln>
        </p:spPr>
      </p:pic>
      <p:sp>
        <p:nvSpPr>
          <p:cNvPr id="27669" name="Rectangle 18"/>
          <p:cNvSpPr>
            <a:spLocks noChangeArrowheads="1"/>
          </p:cNvSpPr>
          <p:nvPr/>
        </p:nvSpPr>
        <p:spPr bwMode="auto">
          <a:xfrm>
            <a:off x="4419600" y="6545263"/>
            <a:ext cx="609600" cy="312737"/>
          </a:xfrm>
          <a:prstGeom prst="rect">
            <a:avLst/>
          </a:prstGeom>
          <a:noFill/>
          <a:ln w="9525">
            <a:noFill/>
            <a:miter lim="800000"/>
            <a:headEnd/>
            <a:tailEnd/>
          </a:ln>
        </p:spPr>
        <p:txBody>
          <a:bodyPr>
            <a:spAutoFit/>
          </a:bodyPr>
          <a:lstStyle/>
          <a:p>
            <a:pPr marL="342900" indent="-342900" algn="ctr">
              <a:spcBef>
                <a:spcPct val="20000"/>
              </a:spcBef>
            </a:pPr>
            <a:r>
              <a:rPr lang="en-US" sz="1400" b="1" dirty="0"/>
              <a:t>GCG</a:t>
            </a:r>
          </a:p>
        </p:txBody>
      </p:sp>
      <p:sp>
        <p:nvSpPr>
          <p:cNvPr id="27670" name="Rectangle 18"/>
          <p:cNvSpPr>
            <a:spLocks noChangeArrowheads="1"/>
          </p:cNvSpPr>
          <p:nvPr/>
        </p:nvSpPr>
        <p:spPr bwMode="auto">
          <a:xfrm>
            <a:off x="5334000" y="6548438"/>
            <a:ext cx="685800" cy="307975"/>
          </a:xfrm>
          <a:prstGeom prst="rect">
            <a:avLst/>
          </a:prstGeom>
          <a:noFill/>
          <a:ln w="9525">
            <a:noFill/>
            <a:miter lim="800000"/>
            <a:headEnd/>
            <a:tailEnd/>
          </a:ln>
        </p:spPr>
        <p:txBody>
          <a:bodyPr>
            <a:spAutoFit/>
          </a:bodyPr>
          <a:lstStyle/>
          <a:p>
            <a:pPr marL="342900" indent="-342900" algn="ctr">
              <a:spcBef>
                <a:spcPct val="20000"/>
              </a:spcBef>
            </a:pPr>
            <a:r>
              <a:rPr lang="en-US" sz="1400" b="1" dirty="0"/>
              <a:t>CHED</a:t>
            </a:r>
          </a:p>
        </p:txBody>
      </p:sp>
      <p:sp>
        <p:nvSpPr>
          <p:cNvPr id="27671" name="Rectangle 16"/>
          <p:cNvSpPr>
            <a:spLocks noChangeArrowheads="1"/>
          </p:cNvSpPr>
          <p:nvPr/>
        </p:nvSpPr>
        <p:spPr bwMode="auto">
          <a:xfrm>
            <a:off x="1752600" y="6550025"/>
            <a:ext cx="685800" cy="307975"/>
          </a:xfrm>
          <a:prstGeom prst="rect">
            <a:avLst/>
          </a:prstGeom>
          <a:noFill/>
          <a:ln w="9525">
            <a:noFill/>
            <a:miter lim="800000"/>
            <a:headEnd/>
            <a:tailEnd/>
          </a:ln>
        </p:spPr>
        <p:txBody>
          <a:bodyPr>
            <a:spAutoFit/>
          </a:bodyPr>
          <a:lstStyle/>
          <a:p>
            <a:pPr marL="342900" indent="-342900" algn="ctr">
              <a:spcBef>
                <a:spcPct val="20000"/>
              </a:spcBef>
            </a:pPr>
            <a:r>
              <a:rPr lang="en-US" sz="1400" b="1" dirty="0"/>
              <a:t>COA</a:t>
            </a:r>
          </a:p>
        </p:txBody>
      </p:sp>
      <p:sp>
        <p:nvSpPr>
          <p:cNvPr id="27672" name="Rectangle 32"/>
          <p:cNvSpPr>
            <a:spLocks noChangeArrowheads="1"/>
          </p:cNvSpPr>
          <p:nvPr/>
        </p:nvSpPr>
        <p:spPr bwMode="auto">
          <a:xfrm>
            <a:off x="2438400" y="6550025"/>
            <a:ext cx="1143000" cy="307975"/>
          </a:xfrm>
          <a:prstGeom prst="rect">
            <a:avLst/>
          </a:prstGeom>
          <a:noFill/>
          <a:ln w="9525">
            <a:noFill/>
            <a:miter lim="800000"/>
            <a:headEnd/>
            <a:tailEnd/>
          </a:ln>
        </p:spPr>
        <p:txBody>
          <a:bodyPr>
            <a:spAutoFit/>
          </a:bodyPr>
          <a:lstStyle/>
          <a:p>
            <a:pPr marL="342900" indent="-342900" algn="ctr">
              <a:spcBef>
                <a:spcPct val="20000"/>
              </a:spcBef>
            </a:pPr>
            <a:r>
              <a:rPr lang="en-US" sz="1400" b="1" dirty="0"/>
              <a:t>Ombudsman</a:t>
            </a:r>
          </a:p>
        </p:txBody>
      </p:sp>
      <p:sp>
        <p:nvSpPr>
          <p:cNvPr id="27673" name="Rectangle 18"/>
          <p:cNvSpPr>
            <a:spLocks noChangeArrowheads="1"/>
          </p:cNvSpPr>
          <p:nvPr/>
        </p:nvSpPr>
        <p:spPr bwMode="auto">
          <a:xfrm>
            <a:off x="3657600" y="6550025"/>
            <a:ext cx="533400" cy="307975"/>
          </a:xfrm>
          <a:prstGeom prst="rect">
            <a:avLst/>
          </a:prstGeom>
          <a:noFill/>
          <a:ln w="9525">
            <a:noFill/>
            <a:miter lim="800000"/>
            <a:headEnd/>
            <a:tailEnd/>
          </a:ln>
        </p:spPr>
        <p:txBody>
          <a:bodyPr>
            <a:spAutoFit/>
          </a:bodyPr>
          <a:lstStyle/>
          <a:p>
            <a:pPr marL="342900" indent="-342900" algn="ctr">
              <a:spcBef>
                <a:spcPct val="20000"/>
              </a:spcBef>
            </a:pPr>
            <a:r>
              <a:rPr lang="en-US" sz="1400" b="1" dirty="0"/>
              <a:t>NCC</a:t>
            </a:r>
          </a:p>
        </p:txBody>
      </p:sp>
      <p:sp>
        <p:nvSpPr>
          <p:cNvPr id="27674" name="Rectangle 16"/>
          <p:cNvSpPr>
            <a:spLocks noChangeArrowheads="1"/>
          </p:cNvSpPr>
          <p:nvPr/>
        </p:nvSpPr>
        <p:spPr bwMode="auto">
          <a:xfrm>
            <a:off x="914400" y="6548438"/>
            <a:ext cx="685800" cy="307975"/>
          </a:xfrm>
          <a:prstGeom prst="rect">
            <a:avLst/>
          </a:prstGeom>
          <a:noFill/>
          <a:ln w="9525">
            <a:noFill/>
            <a:miter lim="800000"/>
            <a:headEnd/>
            <a:tailEnd/>
          </a:ln>
        </p:spPr>
        <p:txBody>
          <a:bodyPr>
            <a:spAutoFit/>
          </a:bodyPr>
          <a:lstStyle/>
          <a:p>
            <a:pPr marL="342900" indent="-342900" algn="ctr">
              <a:spcBef>
                <a:spcPct val="20000"/>
              </a:spcBef>
            </a:pPr>
            <a:r>
              <a:rPr lang="en-US" sz="1400" b="1" dirty="0"/>
              <a:t>CESB</a:t>
            </a:r>
          </a:p>
        </p:txBody>
      </p:sp>
      <p:sp>
        <p:nvSpPr>
          <p:cNvPr id="27675" name="Rectangle 16"/>
          <p:cNvSpPr>
            <a:spLocks noChangeArrowheads="1"/>
          </p:cNvSpPr>
          <p:nvPr/>
        </p:nvSpPr>
        <p:spPr bwMode="auto">
          <a:xfrm>
            <a:off x="152400" y="6545263"/>
            <a:ext cx="457200" cy="312737"/>
          </a:xfrm>
          <a:prstGeom prst="rect">
            <a:avLst/>
          </a:prstGeom>
          <a:noFill/>
          <a:ln w="9525">
            <a:noFill/>
            <a:miter lim="800000"/>
            <a:headEnd/>
            <a:tailEnd/>
          </a:ln>
        </p:spPr>
        <p:txBody>
          <a:bodyPr>
            <a:spAutoFit/>
          </a:bodyPr>
          <a:lstStyle/>
          <a:p>
            <a:pPr marL="342900" indent="-342900" algn="ctr">
              <a:spcBef>
                <a:spcPct val="20000"/>
              </a:spcBef>
            </a:pPr>
            <a:r>
              <a:rPr lang="en-US" sz="1400" b="1" dirty="0"/>
              <a:t>CSC</a:t>
            </a:r>
          </a:p>
        </p:txBody>
      </p:sp>
      <p:pic>
        <p:nvPicPr>
          <p:cNvPr id="26" name="Picture 25" descr="C:\Users\Elvin Uy\Pictures\ched_logo.png"/>
          <p:cNvPicPr>
            <a:picLocks noChangeAspect="1" noChangeArrowheads="1"/>
          </p:cNvPicPr>
          <p:nvPr/>
        </p:nvPicPr>
        <p:blipFill>
          <a:blip r:embed="rId8" cstate="print"/>
          <a:srcRect/>
          <a:stretch>
            <a:fillRect/>
          </a:stretch>
        </p:blipFill>
        <p:spPr bwMode="auto">
          <a:xfrm>
            <a:off x="5192713" y="5764213"/>
            <a:ext cx="827087" cy="819150"/>
          </a:xfrm>
          <a:prstGeom prst="rect">
            <a:avLst/>
          </a:prstGeom>
          <a:noFill/>
          <a:ln w="9525">
            <a:noFill/>
            <a:miter lim="800000"/>
            <a:headEnd/>
            <a:tailEnd/>
          </a:ln>
        </p:spPr>
      </p:pic>
      <p:pic>
        <p:nvPicPr>
          <p:cNvPr id="27677" name="Picture 21" descr="Letterhead%20DBM%20Logo"/>
          <p:cNvPicPr>
            <a:picLocks noChangeAspect="1" noChangeArrowheads="1"/>
          </p:cNvPicPr>
          <p:nvPr/>
        </p:nvPicPr>
        <p:blipFill>
          <a:blip r:embed="rId9" cstate="print"/>
          <a:srcRect/>
          <a:stretch>
            <a:fillRect/>
          </a:stretch>
        </p:blipFill>
        <p:spPr bwMode="auto">
          <a:xfrm>
            <a:off x="2743200" y="209550"/>
            <a:ext cx="1009650" cy="1028700"/>
          </a:xfrm>
          <a:prstGeom prst="rect">
            <a:avLst/>
          </a:prstGeom>
          <a:noFill/>
          <a:ln w="9525">
            <a:noFill/>
            <a:miter lim="800000"/>
            <a:headEnd/>
            <a:tailEnd/>
          </a:ln>
        </p:spPr>
      </p:pic>
      <p:pic>
        <p:nvPicPr>
          <p:cNvPr id="27653" name="Picture 2"/>
          <p:cNvPicPr>
            <a:picLocks noChangeAspect="1" noChangeArrowheads="1"/>
          </p:cNvPicPr>
          <p:nvPr/>
        </p:nvPicPr>
        <p:blipFill>
          <a:blip r:embed="rId10" cstate="print"/>
          <a:srcRect/>
          <a:stretch>
            <a:fillRect/>
          </a:stretch>
        </p:blipFill>
        <p:spPr bwMode="auto">
          <a:xfrm>
            <a:off x="8001000" y="5726113"/>
            <a:ext cx="609600" cy="725260"/>
          </a:xfrm>
          <a:prstGeom prst="rect">
            <a:avLst/>
          </a:prstGeom>
          <a:noFill/>
          <a:ln w="9525">
            <a:noFill/>
            <a:miter lim="800000"/>
            <a:headEnd/>
            <a:tailEnd/>
          </a:ln>
        </p:spPr>
      </p:pic>
      <p:pic>
        <p:nvPicPr>
          <p:cNvPr id="3" name="Picture 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410200" y="228600"/>
            <a:ext cx="989934" cy="990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p:cNvGraphicFramePr>
            <a:graphicFrameLocks noGrp="1"/>
          </p:cNvGraphicFramePr>
          <p:nvPr>
            <p:ph sz="half" idx="4294967295"/>
            <p:extLst>
              <p:ext uri="{D42A27DB-BD31-4B8C-83A1-F6EECF244321}">
                <p14:modId xmlns:p14="http://schemas.microsoft.com/office/powerpoint/2010/main" val="753129271"/>
              </p:ext>
            </p:extLst>
          </p:nvPr>
        </p:nvGraphicFramePr>
        <p:xfrm>
          <a:off x="304800" y="1143000"/>
          <a:ext cx="8305800" cy="4718286"/>
        </p:xfrm>
        <a:graphic>
          <a:graphicData uri="http://schemas.openxmlformats.org/drawingml/2006/table">
            <a:tbl>
              <a:tblPr firstRow="1" bandRow="1">
                <a:tableStyleId>{5C22544A-7EE6-4342-B048-85BDC9FD1C3A}</a:tableStyleId>
              </a:tblPr>
              <a:tblGrid>
                <a:gridCol w="4152900"/>
                <a:gridCol w="4152900"/>
              </a:tblGrid>
              <a:tr h="618726">
                <a:tc>
                  <a:txBody>
                    <a:bodyPr/>
                    <a:lstStyle/>
                    <a:p>
                      <a:pPr algn="ctr"/>
                      <a:r>
                        <a:rPr lang="en-US" sz="3200" dirty="0" smtClean="0"/>
                        <a:t>AGENCY</a:t>
                      </a:r>
                      <a:endParaRPr lang="en-US" sz="3200" dirty="0"/>
                    </a:p>
                  </a:txBody>
                  <a:tcPr/>
                </a:tc>
                <a:tc>
                  <a:txBody>
                    <a:bodyPr/>
                    <a:lstStyle/>
                    <a:p>
                      <a:pPr algn="ctr"/>
                      <a:r>
                        <a:rPr lang="en-US" sz="3200" dirty="0" smtClean="0"/>
                        <a:t>STATUS</a:t>
                      </a:r>
                      <a:endParaRPr lang="en-US" sz="3200" dirty="0"/>
                    </a:p>
                  </a:txBody>
                  <a:tcPr/>
                </a:tc>
              </a:tr>
              <a:tr h="1005840">
                <a:tc>
                  <a:txBody>
                    <a:bodyPr/>
                    <a:lstStyle/>
                    <a:p>
                      <a:pPr marL="0" indent="0">
                        <a:buNone/>
                      </a:pPr>
                      <a:r>
                        <a:rPr lang="en-US" sz="1800" dirty="0" smtClean="0"/>
                        <a:t>7. DILG </a:t>
                      </a:r>
                    </a:p>
                    <a:p>
                      <a:pPr marL="0" indent="0">
                        <a:buNone/>
                      </a:pPr>
                      <a:r>
                        <a:rPr lang="en-US" sz="1800" dirty="0" smtClean="0"/>
                        <a:t>LG Sector/LGA</a:t>
                      </a:r>
                    </a:p>
                    <a:p>
                      <a:pPr marL="0" indent="0">
                        <a:buNone/>
                      </a:pPr>
                      <a:r>
                        <a:rPr lang="en-US" sz="1800" dirty="0" smtClean="0"/>
                        <a:t>BJMP, NPC, and PNP</a:t>
                      </a:r>
                    </a:p>
                  </a:txBody>
                  <a:tcPr/>
                </a:tc>
                <a:tc>
                  <a:txBody>
                    <a:bodyPr/>
                    <a:lstStyle/>
                    <a:p>
                      <a:r>
                        <a:rPr lang="en-US" sz="1800" baseline="0" dirty="0" smtClean="0"/>
                        <a:t>SARO of BJMP and PNP being processed (Per Ms. </a:t>
                      </a:r>
                      <a:r>
                        <a:rPr lang="en-US" sz="1800" baseline="0" dirty="0" err="1" smtClean="0"/>
                        <a:t>Cabuyadao</a:t>
                      </a:r>
                      <a:r>
                        <a:rPr lang="en-US" sz="1800" baseline="0" dirty="0" smtClean="0"/>
                        <a:t> on 11/27)</a:t>
                      </a:r>
                    </a:p>
                    <a:p>
                      <a:endParaRPr lang="en-US" sz="1800" baseline="0" dirty="0" smtClean="0"/>
                    </a:p>
                    <a:p>
                      <a:r>
                        <a:rPr lang="en-US" sz="1800" baseline="0" dirty="0" smtClean="0"/>
                        <a:t>Form 1.0 of OSEC and NPC being reviewed (Per Ms. Joyce on 11/26)</a:t>
                      </a:r>
                      <a:endParaRPr lang="en-US" sz="1800" dirty="0"/>
                    </a:p>
                  </a:txBody>
                  <a:tcPr/>
                </a:tc>
              </a:tr>
              <a:tr h="381000">
                <a:tc>
                  <a:txBody>
                    <a:bodyPr/>
                    <a:lstStyle/>
                    <a:p>
                      <a:r>
                        <a:rPr lang="en-US" sz="1800" dirty="0" smtClean="0"/>
                        <a:t>8. CHR</a:t>
                      </a:r>
                    </a:p>
                  </a:txBody>
                  <a:tcPr/>
                </a:tc>
                <a:tc>
                  <a:txBody>
                    <a:bodyPr/>
                    <a:lstStyle/>
                    <a:p>
                      <a:r>
                        <a:rPr lang="en-US" sz="1800" baseline="0" dirty="0" smtClean="0"/>
                        <a:t>Revised Form 1.0 being evaluated by OPCCB (Per Ms. Lumen n 11/26)</a:t>
                      </a:r>
                      <a:endParaRPr lang="en-US" sz="1800" dirty="0"/>
                    </a:p>
                  </a:txBody>
                  <a:tcPr/>
                </a:tc>
              </a:tr>
              <a:tr h="381000">
                <a:tc>
                  <a:txBody>
                    <a:bodyPr/>
                    <a:lstStyle/>
                    <a:p>
                      <a:r>
                        <a:rPr lang="en-US" sz="1800" dirty="0" smtClean="0"/>
                        <a:t>9. ERC</a:t>
                      </a:r>
                      <a:endParaRPr lang="en-US" sz="1800" dirty="0"/>
                    </a:p>
                  </a:txBody>
                  <a:tcPr/>
                </a:tc>
                <a:tc>
                  <a:txBody>
                    <a:bodyPr/>
                    <a:lstStyle/>
                    <a:p>
                      <a:r>
                        <a:rPr lang="en-US" sz="1800" dirty="0" smtClean="0"/>
                        <a:t>Form</a:t>
                      </a:r>
                      <a:r>
                        <a:rPr lang="en-US" sz="1800" baseline="0" dirty="0" smtClean="0"/>
                        <a:t> 1.0 for evaluation by DBM-OPCCB</a:t>
                      </a:r>
                      <a:endParaRPr lang="en-US" sz="1800" dirty="0"/>
                    </a:p>
                  </a:txBody>
                  <a:tcPr/>
                </a:tc>
              </a:tr>
              <a:tr h="441960">
                <a:tc>
                  <a:txBody>
                    <a:bodyPr/>
                    <a:lstStyle/>
                    <a:p>
                      <a:r>
                        <a:rPr lang="en-US" sz="1800" dirty="0" smtClean="0"/>
                        <a:t>10. MMDA</a:t>
                      </a:r>
                      <a:endParaRPr lang="en-US" sz="1800" dirty="0"/>
                    </a:p>
                  </a:txBody>
                  <a:tcPr/>
                </a:tc>
                <a:tc>
                  <a:txBody>
                    <a:bodyPr/>
                    <a:lstStyle/>
                    <a:p>
                      <a:r>
                        <a:rPr lang="en-US" sz="1800" baseline="0" dirty="0" smtClean="0"/>
                        <a:t>Form 1.0 being evaluated by DBM-NCR</a:t>
                      </a:r>
                      <a:endParaRPr lang="en-US" sz="1800" dirty="0"/>
                    </a:p>
                  </a:txBody>
                  <a:tcPr/>
                </a:tc>
              </a:tr>
              <a:tr h="441960">
                <a:tc>
                  <a:txBody>
                    <a:bodyPr/>
                    <a:lstStyle/>
                    <a:p>
                      <a:pPr marL="0" indent="0">
                        <a:buNone/>
                      </a:pPr>
                      <a:r>
                        <a:rPr lang="en-US" sz="1800" dirty="0" smtClean="0"/>
                        <a:t>11.</a:t>
                      </a:r>
                      <a:r>
                        <a:rPr lang="en-US" sz="1800" baseline="0" dirty="0" smtClean="0"/>
                        <a:t> </a:t>
                      </a:r>
                      <a:r>
                        <a:rPr lang="en-US" sz="1800" dirty="0" err="1" smtClean="0"/>
                        <a:t>SLeyteSU</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Form 1.0 being evaluated by DBM RO-8</a:t>
                      </a:r>
                      <a:endParaRPr lang="en-US" sz="1800" dirty="0" smtClean="0"/>
                    </a:p>
                  </a:txBody>
                  <a:tcPr/>
                </a:tc>
              </a:tr>
              <a:tr h="365760">
                <a:tc>
                  <a:txBody>
                    <a:bodyPr/>
                    <a:lstStyle/>
                    <a:p>
                      <a:pPr marL="0" indent="0">
                        <a:buNone/>
                      </a:pPr>
                      <a:r>
                        <a:rPr lang="en-US" sz="1800" dirty="0" smtClean="0"/>
                        <a:t>12. TUP</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Form 1.0 being evaluated by DBM- NCR</a:t>
                      </a:r>
                      <a:endParaRPr lang="en-US" sz="1800" dirty="0" smtClean="0"/>
                    </a:p>
                  </a:txBody>
                  <a:tcPr/>
                </a:tc>
              </a:tr>
              <a:tr h="341394">
                <a:tc>
                  <a:txBody>
                    <a:bodyPr/>
                    <a:lstStyle/>
                    <a:p>
                      <a:r>
                        <a:rPr lang="en-US" sz="1800" dirty="0" smtClean="0"/>
                        <a:t>13.  UP</a:t>
                      </a:r>
                      <a:endParaRPr lang="en-US"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aseline="0" dirty="0" smtClean="0"/>
                        <a:t>Form 1.0 being evaluated by DBM-NCR</a:t>
                      </a:r>
                      <a:endParaRPr lang="en-US" sz="1800" dirty="0" smtClean="0"/>
                    </a:p>
                  </a:txBody>
                  <a:tcPr/>
                </a:tc>
              </a:tr>
            </a:tbl>
          </a:graphicData>
        </a:graphic>
      </p:graphicFrame>
      <p:sp>
        <p:nvSpPr>
          <p:cNvPr id="3" name="Title 2"/>
          <p:cNvSpPr>
            <a:spLocks noGrp="1"/>
          </p:cNvSpPr>
          <p:nvPr>
            <p:ph type="title"/>
          </p:nvPr>
        </p:nvSpPr>
        <p:spPr>
          <a:xfrm>
            <a:off x="533400" y="274638"/>
            <a:ext cx="8153400" cy="868362"/>
          </a:xfrm>
        </p:spPr>
        <p:txBody>
          <a:bodyPr/>
          <a:lstStyle/>
          <a:p>
            <a:r>
              <a:rPr lang="en-PH" b="1" dirty="0"/>
              <a:t>REASONS FOR NON-RELEASES</a:t>
            </a:r>
          </a:p>
        </p:txBody>
      </p:sp>
    </p:spTree>
    <p:extLst>
      <p:ext uri="{BB962C8B-B14F-4D97-AF65-F5344CB8AC3E}">
        <p14:creationId xmlns:p14="http://schemas.microsoft.com/office/powerpoint/2010/main" val="3018099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PH"/>
          </a:p>
        </p:txBody>
      </p:sp>
      <p:graphicFrame>
        <p:nvGraphicFramePr>
          <p:cNvPr id="4" name="Table 3"/>
          <p:cNvGraphicFramePr>
            <a:graphicFrameLocks noGrp="1"/>
          </p:cNvGraphicFramePr>
          <p:nvPr>
            <p:extLst>
              <p:ext uri="{D42A27DB-BD31-4B8C-83A1-F6EECF244321}">
                <p14:modId xmlns:p14="http://schemas.microsoft.com/office/powerpoint/2010/main" val="2053249763"/>
              </p:ext>
            </p:extLst>
          </p:nvPr>
        </p:nvGraphicFramePr>
        <p:xfrm>
          <a:off x="381000" y="304800"/>
          <a:ext cx="8305800" cy="5634338"/>
        </p:xfrm>
        <a:graphic>
          <a:graphicData uri="http://schemas.openxmlformats.org/drawingml/2006/table">
            <a:tbl>
              <a:tblPr firstRow="1" bandRow="1">
                <a:tableStyleId>{5C22544A-7EE6-4342-B048-85BDC9FD1C3A}</a:tableStyleId>
              </a:tblPr>
              <a:tblGrid>
                <a:gridCol w="2971800"/>
                <a:gridCol w="5334000"/>
              </a:tblGrid>
              <a:tr h="380997">
                <a:tc gridSpan="2">
                  <a:txBody>
                    <a:bodyPr/>
                    <a:lstStyle/>
                    <a:p>
                      <a:pPr algn="ctr"/>
                      <a:r>
                        <a:rPr lang="en-PH" sz="2400" b="1" dirty="0" smtClean="0"/>
                        <a:t>Status</a:t>
                      </a:r>
                      <a:r>
                        <a:rPr lang="en-PH" sz="2400" b="1" baseline="0" dirty="0" smtClean="0"/>
                        <a:t> of </a:t>
                      </a:r>
                      <a:r>
                        <a:rPr lang="en-PH" sz="2400" b="1" dirty="0" err="1" smtClean="0"/>
                        <a:t>DepEd’s</a:t>
                      </a:r>
                      <a:r>
                        <a:rPr lang="en-PH" sz="2400" b="1" dirty="0" smtClean="0"/>
                        <a:t> Compliance with 2014 PBB Requirements</a:t>
                      </a:r>
                      <a:endParaRPr lang="en-PH" sz="2400" b="1" dirty="0"/>
                    </a:p>
                  </a:txBody>
                  <a:tcPr/>
                </a:tc>
                <a:tc hMerge="1">
                  <a:txBody>
                    <a:bodyPr/>
                    <a:lstStyle/>
                    <a:p>
                      <a:endParaRPr lang="en-PH" dirty="0"/>
                    </a:p>
                  </a:txBody>
                  <a:tcPr/>
                </a:tc>
              </a:tr>
              <a:tr h="381000">
                <a:tc>
                  <a:txBody>
                    <a:bodyPr/>
                    <a:lstStyle/>
                    <a:p>
                      <a:r>
                        <a:rPr lang="en-PH" sz="1700" b="1" dirty="0" smtClean="0"/>
                        <a:t>Good</a:t>
                      </a:r>
                      <a:r>
                        <a:rPr lang="en-PH" sz="1700" b="1" baseline="0" dirty="0" smtClean="0"/>
                        <a:t> Governance Conditions</a:t>
                      </a:r>
                      <a:endParaRPr lang="en-PH" sz="1700" b="1" dirty="0"/>
                    </a:p>
                  </a:txBody>
                  <a:tcPr/>
                </a:tc>
                <a:tc>
                  <a:txBody>
                    <a:bodyPr/>
                    <a:lstStyle/>
                    <a:p>
                      <a:endParaRPr lang="en-PH" sz="1700" dirty="0"/>
                    </a:p>
                  </a:txBody>
                  <a:tcPr/>
                </a:tc>
              </a:tr>
              <a:tr h="370222">
                <a:tc>
                  <a:txBody>
                    <a:bodyPr/>
                    <a:lstStyle/>
                    <a:p>
                      <a:r>
                        <a:rPr lang="en-PH" sz="1700" dirty="0" smtClean="0"/>
                        <a:t>Transparency Seal</a:t>
                      </a:r>
                      <a:endParaRPr lang="en-PH" sz="1700" dirty="0"/>
                    </a:p>
                  </a:txBody>
                  <a:tcPr/>
                </a:tc>
                <a:tc>
                  <a:txBody>
                    <a:bodyPr/>
                    <a:lstStyle/>
                    <a:p>
                      <a:r>
                        <a:rPr lang="en-US" sz="1700" kern="1200" dirty="0" smtClean="0">
                          <a:solidFill>
                            <a:schemeClr val="dk1"/>
                          </a:solidFill>
                          <a:effectLst/>
                          <a:latin typeface="+mn-lt"/>
                          <a:ea typeface="+mn-ea"/>
                          <a:cs typeface="+mn-cs"/>
                        </a:rPr>
                        <a:t>Compliant as per DBM-OCIO on 5/25/2015</a:t>
                      </a:r>
                      <a:endParaRPr lang="en-PH" sz="1700" dirty="0"/>
                    </a:p>
                  </a:txBody>
                  <a:tcPr/>
                </a:tc>
              </a:tr>
              <a:tr h="381000">
                <a:tc>
                  <a:txBody>
                    <a:bodyPr/>
                    <a:lstStyle/>
                    <a:p>
                      <a:r>
                        <a:rPr lang="en-PH" sz="1700" dirty="0" smtClean="0"/>
                        <a:t>ARTA</a:t>
                      </a:r>
                      <a:endParaRPr lang="en-PH" sz="1700" dirty="0"/>
                    </a:p>
                  </a:txBody>
                  <a:tcPr/>
                </a:tc>
                <a:tc>
                  <a:txBody>
                    <a:bodyPr/>
                    <a:lstStyle/>
                    <a:p>
                      <a:r>
                        <a:rPr lang="en-US" sz="1700" kern="1200" dirty="0" smtClean="0">
                          <a:solidFill>
                            <a:schemeClr val="dk1"/>
                          </a:solidFill>
                          <a:effectLst/>
                          <a:latin typeface="+mn-lt"/>
                          <a:ea typeface="+mn-ea"/>
                          <a:cs typeface="+mn-cs"/>
                        </a:rPr>
                        <a:t>Compliant as per CSC on 3/13/2015</a:t>
                      </a:r>
                      <a:endParaRPr lang="en-PH" sz="1700" dirty="0"/>
                    </a:p>
                  </a:txBody>
                  <a:tcPr/>
                </a:tc>
              </a:tr>
              <a:tr h="838200">
                <a:tc>
                  <a:txBody>
                    <a:bodyPr/>
                    <a:lstStyle/>
                    <a:p>
                      <a:r>
                        <a:rPr lang="en-PH" sz="1700" dirty="0" smtClean="0"/>
                        <a:t>SALN</a:t>
                      </a:r>
                      <a:endParaRPr lang="en-PH" sz="1700" dirty="0"/>
                    </a:p>
                  </a:txBody>
                  <a:tcPr/>
                </a:tc>
                <a:tc>
                  <a:txBody>
                    <a:bodyPr/>
                    <a:lstStyle/>
                    <a:p>
                      <a:r>
                        <a:rPr lang="en-US" sz="1700" kern="1200" dirty="0" smtClean="0">
                          <a:solidFill>
                            <a:schemeClr val="dk1"/>
                          </a:solidFill>
                          <a:effectLst/>
                          <a:latin typeface="+mn-lt"/>
                          <a:ea typeface="+mn-ea"/>
                          <a:cs typeface="+mn-cs"/>
                        </a:rPr>
                        <a:t>Compliant since not in the negative list of OP, CSC and Ombudsman on 2/17/2015, 3/19/2015 and 3/27/2015, respectively</a:t>
                      </a:r>
                      <a:endParaRPr lang="en-PH" sz="1700" dirty="0"/>
                    </a:p>
                  </a:txBody>
                  <a:tcPr/>
                </a:tc>
              </a:tr>
              <a:tr h="467978">
                <a:tc>
                  <a:txBody>
                    <a:bodyPr/>
                    <a:lstStyle/>
                    <a:p>
                      <a:r>
                        <a:rPr lang="en-PH" sz="1700" dirty="0" err="1" smtClean="0"/>
                        <a:t>PhilGEPS</a:t>
                      </a:r>
                      <a:endParaRPr lang="en-PH" sz="1700" dirty="0"/>
                    </a:p>
                  </a:txBody>
                  <a:tcPr/>
                </a:tc>
                <a:tc>
                  <a:txBody>
                    <a:bodyPr/>
                    <a:lstStyle/>
                    <a:p>
                      <a:r>
                        <a:rPr lang="en-US" sz="1700" b="1" kern="1200" dirty="0" err="1" smtClean="0">
                          <a:solidFill>
                            <a:schemeClr val="tx1"/>
                          </a:solidFill>
                          <a:effectLst/>
                          <a:latin typeface="+mn-lt"/>
                          <a:ea typeface="+mn-ea"/>
                          <a:cs typeface="+mn-cs"/>
                        </a:rPr>
                        <a:t>DepEd</a:t>
                      </a:r>
                      <a:r>
                        <a:rPr lang="en-US" sz="1700" b="1" kern="1200" dirty="0" smtClean="0">
                          <a:solidFill>
                            <a:schemeClr val="tx1"/>
                          </a:solidFill>
                          <a:effectLst/>
                          <a:latin typeface="+mn-lt"/>
                          <a:ea typeface="+mn-ea"/>
                          <a:cs typeface="+mn-cs"/>
                        </a:rPr>
                        <a:t> has 1 deficiency in </a:t>
                      </a:r>
                      <a:r>
                        <a:rPr lang="en-US" sz="1700" b="1" kern="1200" dirty="0" err="1" smtClean="0">
                          <a:solidFill>
                            <a:schemeClr val="tx1"/>
                          </a:solidFill>
                          <a:effectLst/>
                          <a:latin typeface="+mn-lt"/>
                          <a:ea typeface="+mn-ea"/>
                          <a:cs typeface="+mn-cs"/>
                        </a:rPr>
                        <a:t>PhilGEPS</a:t>
                      </a:r>
                      <a:r>
                        <a:rPr lang="en-US" sz="1700" b="1" kern="1200" baseline="0" dirty="0" smtClean="0">
                          <a:solidFill>
                            <a:schemeClr val="tx1"/>
                          </a:solidFill>
                          <a:effectLst/>
                          <a:latin typeface="+mn-lt"/>
                          <a:ea typeface="+mn-ea"/>
                          <a:cs typeface="+mn-cs"/>
                        </a:rPr>
                        <a:t> Posting </a:t>
                      </a:r>
                      <a:r>
                        <a:rPr lang="en-US" sz="1700" b="0" kern="1200" baseline="0" dirty="0" smtClean="0">
                          <a:solidFill>
                            <a:srgbClr val="FF0000"/>
                          </a:solidFill>
                          <a:effectLst/>
                          <a:latin typeface="+mn-lt"/>
                          <a:ea typeface="+mn-ea"/>
                          <a:cs typeface="+mn-cs"/>
                        </a:rPr>
                        <a:t>for </a:t>
                      </a:r>
                      <a:r>
                        <a:rPr lang="en-PH" sz="1700" b="0" dirty="0" smtClean="0">
                          <a:solidFill>
                            <a:srgbClr val="FF0000"/>
                          </a:solidFill>
                        </a:rPr>
                        <a:t>Division of </a:t>
                      </a:r>
                      <a:r>
                        <a:rPr lang="en-PH" sz="1700" b="0" dirty="0" err="1" smtClean="0">
                          <a:solidFill>
                            <a:srgbClr val="FF0000"/>
                          </a:solidFill>
                        </a:rPr>
                        <a:t>Tagbilaran</a:t>
                      </a:r>
                      <a:r>
                        <a:rPr lang="en-PH" sz="1700" b="0" dirty="0" smtClean="0">
                          <a:solidFill>
                            <a:srgbClr val="FF0000"/>
                          </a:solidFill>
                        </a:rPr>
                        <a:t> City.</a:t>
                      </a:r>
                      <a:endParaRPr lang="en-US" sz="1700" b="0" kern="1200" baseline="0" dirty="0" smtClean="0">
                        <a:solidFill>
                          <a:srgbClr val="FF0000"/>
                        </a:solidFill>
                        <a:effectLst/>
                        <a:latin typeface="+mn-lt"/>
                        <a:ea typeface="+mn-ea"/>
                        <a:cs typeface="+mn-cs"/>
                      </a:endParaRPr>
                    </a:p>
                    <a:p>
                      <a:r>
                        <a:rPr lang="en-US" sz="1700" b="0" kern="1200" baseline="0" dirty="0" smtClean="0">
                          <a:solidFill>
                            <a:schemeClr val="tx1"/>
                          </a:solidFill>
                          <a:effectLst/>
                          <a:latin typeface="+mn-lt"/>
                          <a:ea typeface="+mn-ea"/>
                          <a:cs typeface="+mn-cs"/>
                        </a:rPr>
                        <a:t>De</a:t>
                      </a:r>
                      <a:r>
                        <a:rPr lang="en-PH" sz="1700" b="0" dirty="0" err="1" smtClean="0">
                          <a:solidFill>
                            <a:schemeClr val="tx1"/>
                          </a:solidFill>
                        </a:rPr>
                        <a:t>pEd</a:t>
                      </a:r>
                      <a:r>
                        <a:rPr lang="en-PH" sz="1700" b="0" dirty="0" smtClean="0">
                          <a:solidFill>
                            <a:schemeClr val="tx1"/>
                          </a:solidFill>
                        </a:rPr>
                        <a:t> has yet to submit revised COC of Division of </a:t>
                      </a:r>
                      <a:r>
                        <a:rPr lang="en-PH" sz="1700" b="0" dirty="0" err="1" smtClean="0">
                          <a:solidFill>
                            <a:schemeClr val="tx1"/>
                          </a:solidFill>
                        </a:rPr>
                        <a:t>Tagbilaran</a:t>
                      </a:r>
                      <a:r>
                        <a:rPr lang="en-PH" sz="1700" b="0" dirty="0" smtClean="0">
                          <a:solidFill>
                            <a:schemeClr val="tx1"/>
                          </a:solidFill>
                        </a:rPr>
                        <a:t> City</a:t>
                      </a:r>
                      <a:r>
                        <a:rPr lang="en-PH" sz="1700" b="0" baseline="0" dirty="0" smtClean="0">
                          <a:solidFill>
                            <a:schemeClr val="tx1"/>
                          </a:solidFill>
                        </a:rPr>
                        <a:t> as of 11/27</a:t>
                      </a:r>
                      <a:endParaRPr lang="en-PH" sz="1700" b="0" dirty="0">
                        <a:solidFill>
                          <a:schemeClr val="tx1"/>
                        </a:solidFill>
                      </a:endParaRPr>
                    </a:p>
                  </a:txBody>
                  <a:tcPr/>
                </a:tc>
              </a:tr>
              <a:tr h="350520">
                <a:tc>
                  <a:txBody>
                    <a:bodyPr/>
                    <a:lstStyle/>
                    <a:p>
                      <a:r>
                        <a:rPr lang="en-PH" sz="1700" b="1" dirty="0" smtClean="0"/>
                        <a:t>Physical Accomplishments</a:t>
                      </a:r>
                      <a:endParaRPr lang="en-PH" sz="1700" b="1" dirty="0"/>
                    </a:p>
                  </a:txBody>
                  <a:tcPr/>
                </a:tc>
                <a:tc>
                  <a:txBody>
                    <a:bodyPr/>
                    <a:lstStyle/>
                    <a:p>
                      <a:endParaRPr lang="en-PH" sz="1700" dirty="0"/>
                    </a:p>
                  </a:txBody>
                  <a:tcPr/>
                </a:tc>
              </a:tr>
              <a:tr h="467978">
                <a:tc>
                  <a:txBody>
                    <a:bodyPr/>
                    <a:lstStyle/>
                    <a:p>
                      <a:r>
                        <a:rPr lang="en-PH" sz="1700" dirty="0" smtClean="0"/>
                        <a:t>Forms</a:t>
                      </a:r>
                      <a:r>
                        <a:rPr lang="en-PH" sz="1700" baseline="0" dirty="0" smtClean="0"/>
                        <a:t> A and A-1</a:t>
                      </a:r>
                      <a:endParaRPr lang="en-PH" sz="1700" dirty="0"/>
                    </a:p>
                  </a:txBody>
                  <a:tcPr/>
                </a:tc>
                <a:tc>
                  <a:txBody>
                    <a:bodyPr/>
                    <a:lstStyle/>
                    <a:p>
                      <a:r>
                        <a:rPr lang="en-PH" sz="1700" b="0" dirty="0" smtClean="0">
                          <a:solidFill>
                            <a:schemeClr val="tx1"/>
                          </a:solidFill>
                        </a:rPr>
                        <a:t>Compliant</a:t>
                      </a:r>
                      <a:r>
                        <a:rPr lang="en-PH" sz="1700" b="0" baseline="0" dirty="0" smtClean="0">
                          <a:solidFill>
                            <a:schemeClr val="tx1"/>
                          </a:solidFill>
                        </a:rPr>
                        <a:t> as per BMB-B on 11/26/2015</a:t>
                      </a:r>
                      <a:endParaRPr lang="en-PH" sz="1700" b="0" dirty="0">
                        <a:solidFill>
                          <a:schemeClr val="tx1"/>
                        </a:solidFill>
                      </a:endParaRPr>
                    </a:p>
                  </a:txBody>
                  <a:tcPr/>
                </a:tc>
              </a:tr>
              <a:tr h="361298">
                <a:tc>
                  <a:txBody>
                    <a:bodyPr/>
                    <a:lstStyle/>
                    <a:p>
                      <a:r>
                        <a:rPr lang="en-PH" sz="1700" dirty="0" smtClean="0"/>
                        <a:t>Form</a:t>
                      </a:r>
                      <a:r>
                        <a:rPr lang="en-PH" sz="1700" baseline="0" dirty="0" smtClean="0"/>
                        <a:t> B</a:t>
                      </a:r>
                      <a:endParaRPr lang="en-PH" sz="1700" dirty="0"/>
                    </a:p>
                  </a:txBody>
                  <a:tcPr/>
                </a:tc>
                <a:tc>
                  <a:txBody>
                    <a:bodyPr/>
                    <a:lstStyle/>
                    <a:p>
                      <a:r>
                        <a:rPr lang="en-PH" sz="1700" dirty="0" smtClean="0"/>
                        <a:t>Compliant as per PMS on 11/6/2015</a:t>
                      </a:r>
                      <a:endParaRPr lang="en-PH" sz="1700" dirty="0"/>
                    </a:p>
                  </a:txBody>
                  <a:tcPr/>
                </a:tc>
              </a:tr>
              <a:tr h="467978">
                <a:tc gridSpan="2">
                  <a:txBody>
                    <a:bodyPr/>
                    <a:lstStyle/>
                    <a:p>
                      <a:r>
                        <a:rPr lang="en-PH" sz="1700" dirty="0" smtClean="0"/>
                        <a:t>Note: PBB</a:t>
                      </a:r>
                      <a:r>
                        <a:rPr lang="en-PH" sz="1700" baseline="0" dirty="0" smtClean="0"/>
                        <a:t> of </a:t>
                      </a:r>
                      <a:r>
                        <a:rPr lang="en-PH" sz="1700" baseline="0" dirty="0" err="1" smtClean="0"/>
                        <a:t>DepEd</a:t>
                      </a:r>
                      <a:r>
                        <a:rPr lang="en-PH" sz="1700" baseline="0" dirty="0" smtClean="0"/>
                        <a:t> personnel at the school level were processed starting 9/22/2015. </a:t>
                      </a:r>
                      <a:r>
                        <a:rPr lang="en-US" sz="1700" kern="1200" dirty="0" smtClean="0">
                          <a:solidFill>
                            <a:schemeClr val="dk1"/>
                          </a:solidFill>
                          <a:effectLst/>
                          <a:latin typeface="+mn-lt"/>
                          <a:ea typeface="+mn-ea"/>
                          <a:cs typeface="+mn-cs"/>
                        </a:rPr>
                        <a:t>PBB of </a:t>
                      </a:r>
                      <a:r>
                        <a:rPr lang="en-US" sz="1700" kern="1200" dirty="0" err="1" smtClean="0">
                          <a:solidFill>
                            <a:schemeClr val="dk1"/>
                          </a:solidFill>
                          <a:effectLst/>
                          <a:latin typeface="+mn-lt"/>
                          <a:ea typeface="+mn-ea"/>
                          <a:cs typeface="+mn-cs"/>
                        </a:rPr>
                        <a:t>DepEd</a:t>
                      </a:r>
                      <a:r>
                        <a:rPr lang="en-US" sz="1700" kern="1200" dirty="0" smtClean="0">
                          <a:solidFill>
                            <a:schemeClr val="dk1"/>
                          </a:solidFill>
                          <a:effectLst/>
                          <a:latin typeface="+mn-lt"/>
                          <a:ea typeface="+mn-ea"/>
                          <a:cs typeface="+mn-cs"/>
                        </a:rPr>
                        <a:t> personnel at the </a:t>
                      </a:r>
                      <a:r>
                        <a:rPr lang="en-US" sz="1700" b="1" kern="1200" dirty="0" smtClean="0">
                          <a:solidFill>
                            <a:schemeClr val="dk1"/>
                          </a:solidFill>
                          <a:effectLst/>
                          <a:latin typeface="+mn-lt"/>
                          <a:ea typeface="+mn-ea"/>
                          <a:cs typeface="+mn-cs"/>
                        </a:rPr>
                        <a:t>central, regional and division levels (including</a:t>
                      </a:r>
                      <a:r>
                        <a:rPr lang="en-US" sz="1700" b="1" kern="1200" baseline="0" dirty="0" smtClean="0">
                          <a:solidFill>
                            <a:schemeClr val="dk1"/>
                          </a:solidFill>
                          <a:effectLst/>
                          <a:latin typeface="+mn-lt"/>
                          <a:ea typeface="+mn-ea"/>
                          <a:cs typeface="+mn-cs"/>
                        </a:rPr>
                        <a:t> </a:t>
                      </a:r>
                      <a:r>
                        <a:rPr lang="en-US" sz="1700" b="1" kern="1200" dirty="0" err="1" smtClean="0">
                          <a:solidFill>
                            <a:schemeClr val="dk1"/>
                          </a:solidFill>
                          <a:effectLst/>
                          <a:latin typeface="+mn-lt"/>
                          <a:ea typeface="+mn-ea"/>
                          <a:cs typeface="+mn-cs"/>
                        </a:rPr>
                        <a:t>DepEd</a:t>
                      </a:r>
                      <a:r>
                        <a:rPr lang="en-US" sz="1700" b="1" kern="1200" dirty="0" smtClean="0">
                          <a:solidFill>
                            <a:schemeClr val="dk1"/>
                          </a:solidFill>
                          <a:effectLst/>
                          <a:latin typeface="+mn-lt"/>
                          <a:ea typeface="+mn-ea"/>
                          <a:cs typeface="+mn-cs"/>
                        </a:rPr>
                        <a:t> attached agencies) </a:t>
                      </a:r>
                      <a:r>
                        <a:rPr lang="en-US" sz="1700" b="0" kern="1200" dirty="0" smtClean="0">
                          <a:solidFill>
                            <a:schemeClr val="dk1"/>
                          </a:solidFill>
                          <a:effectLst/>
                          <a:latin typeface="+mn-lt"/>
                          <a:ea typeface="+mn-ea"/>
                          <a:cs typeface="+mn-cs"/>
                        </a:rPr>
                        <a:t>has been </a:t>
                      </a:r>
                      <a:r>
                        <a:rPr lang="en-US" sz="1700" b="1" kern="1200" dirty="0" smtClean="0">
                          <a:solidFill>
                            <a:schemeClr val="dk1"/>
                          </a:solidFill>
                          <a:effectLst/>
                          <a:latin typeface="+mn-lt"/>
                          <a:ea typeface="+mn-ea"/>
                          <a:cs typeface="+mn-cs"/>
                        </a:rPr>
                        <a:t>WITHHELD</a:t>
                      </a:r>
                      <a:r>
                        <a:rPr lang="en-US" sz="1700" kern="1200" dirty="0" smtClean="0">
                          <a:solidFill>
                            <a:schemeClr val="dk1"/>
                          </a:solidFill>
                          <a:effectLst/>
                          <a:latin typeface="+mn-lt"/>
                          <a:ea typeface="+mn-ea"/>
                          <a:cs typeface="+mn-cs"/>
                        </a:rPr>
                        <a:t> pending clearance from </a:t>
                      </a:r>
                      <a:r>
                        <a:rPr lang="en-US" sz="1700" kern="1200" dirty="0" err="1" smtClean="0">
                          <a:solidFill>
                            <a:schemeClr val="dk1"/>
                          </a:solidFill>
                          <a:effectLst/>
                          <a:latin typeface="+mn-lt"/>
                          <a:ea typeface="+mn-ea"/>
                          <a:cs typeface="+mn-cs"/>
                        </a:rPr>
                        <a:t>PhilGEPS</a:t>
                      </a:r>
                      <a:r>
                        <a:rPr lang="en-US" sz="1700" kern="1200" dirty="0" smtClean="0">
                          <a:solidFill>
                            <a:schemeClr val="dk1"/>
                          </a:solidFill>
                          <a:effectLst/>
                          <a:latin typeface="+mn-lt"/>
                          <a:ea typeface="+mn-ea"/>
                          <a:cs typeface="+mn-cs"/>
                        </a:rPr>
                        <a:t>.</a:t>
                      </a:r>
                      <a:endParaRPr lang="en-PH" sz="1700" dirty="0"/>
                    </a:p>
                  </a:txBody>
                  <a:tcPr/>
                </a:tc>
                <a:tc hMerge="1">
                  <a:txBody>
                    <a:bodyPr/>
                    <a:lstStyle/>
                    <a:p>
                      <a:endParaRPr lang="en-PH" dirty="0"/>
                    </a:p>
                  </a:txBody>
                  <a:tcPr/>
                </a:tc>
              </a:tr>
            </a:tbl>
          </a:graphicData>
        </a:graphic>
      </p:graphicFrame>
    </p:spTree>
    <p:extLst>
      <p:ext uri="{BB962C8B-B14F-4D97-AF65-F5344CB8AC3E}">
        <p14:creationId xmlns:p14="http://schemas.microsoft.com/office/powerpoint/2010/main" val="313977802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457200" y="0"/>
            <a:ext cx="82296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PH" sz="2800" b="1" dirty="0" smtClean="0"/>
              <a:t/>
            </a:r>
            <a:br>
              <a:rPr lang="en-PH" sz="2800" b="1" dirty="0" smtClean="0"/>
            </a:br>
            <a:r>
              <a:rPr lang="en-PH" sz="2800" b="1" dirty="0" smtClean="0"/>
              <a:t/>
            </a:r>
            <a:br>
              <a:rPr lang="en-PH" sz="2800" b="1" dirty="0" smtClean="0"/>
            </a:br>
            <a:r>
              <a:rPr lang="en-PH" sz="2800" b="1" dirty="0" smtClean="0"/>
              <a:t>AGENCIES REQUESTING REVISIONS IN TARGETS FOR 2015 PBB</a:t>
            </a:r>
            <a:r>
              <a:rPr lang="en-PH" b="1" dirty="0" smtClean="0"/>
              <a:t/>
            </a:r>
            <a:br>
              <a:rPr lang="en-PH" b="1" dirty="0" smtClean="0"/>
            </a:br>
            <a:endParaRPr lang="en-PH" dirty="0"/>
          </a:p>
        </p:txBody>
      </p:sp>
      <p:graphicFrame>
        <p:nvGraphicFramePr>
          <p:cNvPr id="5" name="Table 4"/>
          <p:cNvGraphicFramePr>
            <a:graphicFrameLocks noGrp="1"/>
          </p:cNvGraphicFramePr>
          <p:nvPr>
            <p:extLst>
              <p:ext uri="{D42A27DB-BD31-4B8C-83A1-F6EECF244321}">
                <p14:modId xmlns:p14="http://schemas.microsoft.com/office/powerpoint/2010/main" val="89494225"/>
              </p:ext>
            </p:extLst>
          </p:nvPr>
        </p:nvGraphicFramePr>
        <p:xfrm>
          <a:off x="381000" y="1096962"/>
          <a:ext cx="8305800" cy="5516880"/>
        </p:xfrm>
        <a:graphic>
          <a:graphicData uri="http://schemas.openxmlformats.org/drawingml/2006/table">
            <a:tbl>
              <a:tblPr firstRow="1" bandRow="1">
                <a:tableStyleId>{5C22544A-7EE6-4342-B048-85BDC9FD1C3A}</a:tableStyleId>
              </a:tblPr>
              <a:tblGrid>
                <a:gridCol w="1809644"/>
                <a:gridCol w="4972156"/>
                <a:gridCol w="1524000"/>
              </a:tblGrid>
              <a:tr h="380997">
                <a:tc>
                  <a:txBody>
                    <a:bodyPr/>
                    <a:lstStyle/>
                    <a:p>
                      <a:pPr algn="ctr"/>
                      <a:r>
                        <a:rPr lang="en-PH" sz="2400" b="1" dirty="0" smtClean="0"/>
                        <a:t>AGENCY</a:t>
                      </a:r>
                      <a:endParaRPr lang="en-PH" sz="2400" b="1" dirty="0"/>
                    </a:p>
                  </a:txBody>
                  <a:tcPr/>
                </a:tc>
                <a:tc>
                  <a:txBody>
                    <a:bodyPr/>
                    <a:lstStyle/>
                    <a:p>
                      <a:pPr algn="ctr"/>
                      <a:r>
                        <a:rPr lang="en-PH" sz="2400" b="1" dirty="0" smtClean="0"/>
                        <a:t>REQUEST </a:t>
                      </a:r>
                      <a:endParaRPr lang="en-PH" sz="2400" b="1" dirty="0"/>
                    </a:p>
                  </a:txBody>
                  <a:tcPr/>
                </a:tc>
                <a:tc>
                  <a:txBody>
                    <a:bodyPr/>
                    <a:lstStyle/>
                    <a:p>
                      <a:pPr algn="ctr"/>
                      <a:r>
                        <a:rPr lang="en-PH" sz="2400" b="1" dirty="0" smtClean="0"/>
                        <a:t>STATUS</a:t>
                      </a:r>
                      <a:endParaRPr lang="en-PH" sz="2400" b="1" dirty="0"/>
                    </a:p>
                  </a:txBody>
                  <a:tcPr/>
                </a:tc>
              </a:tr>
              <a:tr h="381000">
                <a:tc>
                  <a:txBody>
                    <a:bodyPr/>
                    <a:lstStyle/>
                    <a:p>
                      <a:r>
                        <a:rPr lang="en-PH" sz="2000" b="0" dirty="0" smtClean="0"/>
                        <a:t>1.</a:t>
                      </a:r>
                      <a:r>
                        <a:rPr lang="en-PH" sz="2000" b="0" baseline="0" dirty="0" smtClean="0"/>
                        <a:t> CESB</a:t>
                      </a:r>
                      <a:endParaRPr lang="en-PH" sz="2000" b="0" dirty="0"/>
                    </a:p>
                  </a:txBody>
                  <a:tcPr/>
                </a:tc>
                <a:tc>
                  <a:txBody>
                    <a:bodyPr/>
                    <a:lstStyle/>
                    <a:p>
                      <a:pPr algn="just"/>
                      <a:r>
                        <a:rPr lang="en-PH" sz="2000" dirty="0" smtClean="0"/>
                        <a:t>Requested</a:t>
                      </a:r>
                      <a:r>
                        <a:rPr lang="en-PH" sz="2000" baseline="0" dirty="0" smtClean="0"/>
                        <a:t> to change target and statement of PI from </a:t>
                      </a:r>
                      <a:r>
                        <a:rPr lang="en-PH" sz="2000" i="1" baseline="0" dirty="0" smtClean="0"/>
                        <a:t>% of CESOs obtaining at least Very Satisfactory in performance (97% target) </a:t>
                      </a:r>
                      <a:r>
                        <a:rPr lang="en-PH" sz="2000" baseline="0" dirty="0" smtClean="0"/>
                        <a:t>to </a:t>
                      </a:r>
                      <a:r>
                        <a:rPr lang="en-PH" sz="2000" b="1" i="1" baseline="0" dirty="0" smtClean="0"/>
                        <a:t>% of officials’ rating released within two weeks from submission of complete ratings (100% target)</a:t>
                      </a:r>
                      <a:endParaRPr lang="en-PH" sz="2000" b="1" i="1" dirty="0"/>
                    </a:p>
                  </a:txBody>
                  <a:tcPr/>
                </a:tc>
                <a:tc>
                  <a:txBody>
                    <a:bodyPr/>
                    <a:lstStyle/>
                    <a:p>
                      <a:r>
                        <a:rPr lang="en-PH" sz="2000" dirty="0" smtClean="0"/>
                        <a:t>Pending</a:t>
                      </a:r>
                      <a:endParaRPr lang="en-PH" sz="2000" dirty="0"/>
                    </a:p>
                  </a:txBody>
                  <a:tcPr/>
                </a:tc>
              </a:tr>
              <a:tr h="370222">
                <a:tc>
                  <a:txBody>
                    <a:bodyPr/>
                    <a:lstStyle/>
                    <a:p>
                      <a:r>
                        <a:rPr lang="en-PH" sz="2000" dirty="0" smtClean="0"/>
                        <a:t>2. PRRC</a:t>
                      </a:r>
                    </a:p>
                  </a:txBody>
                  <a:tcPr/>
                </a:tc>
                <a:tc>
                  <a:txBody>
                    <a:bodyPr/>
                    <a:lstStyle/>
                    <a:p>
                      <a:pPr algn="just"/>
                      <a:r>
                        <a:rPr lang="en-PH" sz="2000" dirty="0" smtClean="0"/>
                        <a:t>Requested to change their</a:t>
                      </a:r>
                      <a:r>
                        <a:rPr lang="en-PH" sz="2000" baseline="0" dirty="0" smtClean="0"/>
                        <a:t> targets in GAA. PRRC failed to deliver their targets in terms of total length of areas to be developed as well as the length of Environmental Preservation Areas due mainly to </a:t>
                      </a:r>
                      <a:r>
                        <a:rPr lang="en-PH" sz="2000" b="1" baseline="0" dirty="0" smtClean="0"/>
                        <a:t>Right of Way issues</a:t>
                      </a:r>
                      <a:r>
                        <a:rPr lang="en-PH" sz="2000" baseline="0" dirty="0" smtClean="0"/>
                        <a:t>. PRRC is provided with only two projects and budget for 2015 wherein the combined area of these 2 projects is more or less 700 linear meters only thus, the request for the change in targets. </a:t>
                      </a:r>
                      <a:endParaRPr lang="en-PH" sz="2000" dirty="0"/>
                    </a:p>
                  </a:txBody>
                  <a:tcPr/>
                </a:tc>
                <a:tc>
                  <a:txBody>
                    <a:bodyPr/>
                    <a:lstStyle/>
                    <a:p>
                      <a:r>
                        <a:rPr lang="en-PH" sz="2000" dirty="0" smtClean="0"/>
                        <a:t>Pending</a:t>
                      </a:r>
                      <a:endParaRPr lang="en-PH" sz="2000" dirty="0"/>
                    </a:p>
                  </a:txBody>
                  <a:tcPr/>
                </a:tc>
              </a:tr>
            </a:tbl>
          </a:graphicData>
        </a:graphic>
      </p:graphicFrame>
    </p:spTree>
    <p:extLst>
      <p:ext uri="{BB962C8B-B14F-4D97-AF65-F5344CB8AC3E}">
        <p14:creationId xmlns:p14="http://schemas.microsoft.com/office/powerpoint/2010/main" val="14811402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152400"/>
            <a:ext cx="8229600" cy="868362"/>
          </a:xfrm>
        </p:spPr>
        <p:txBody>
          <a:bodyPr/>
          <a:lstStyle/>
          <a:p>
            <a:r>
              <a:rPr lang="en-PH" sz="3600" b="1" dirty="0" smtClean="0"/>
              <a:t/>
            </a:r>
            <a:br>
              <a:rPr lang="en-PH" sz="3600" b="1" dirty="0" smtClean="0"/>
            </a:br>
            <a:r>
              <a:rPr lang="en-PH" sz="3200" b="1" dirty="0" smtClean="0"/>
              <a:t>AGENCIES </a:t>
            </a:r>
            <a:r>
              <a:rPr lang="en-PH" sz="3200" b="1" dirty="0"/>
              <a:t>REQUESTING REVISIONS IN TARGETS FOR 2015 PBB</a:t>
            </a:r>
            <a:r>
              <a:rPr lang="en-PH" b="1" dirty="0"/>
              <a:t/>
            </a:r>
            <a:br>
              <a:rPr lang="en-PH" b="1" dirty="0"/>
            </a:br>
            <a:endParaRPr lang="en-PH" dirty="0"/>
          </a:p>
        </p:txBody>
      </p:sp>
      <p:graphicFrame>
        <p:nvGraphicFramePr>
          <p:cNvPr id="5" name="Table 4"/>
          <p:cNvGraphicFramePr>
            <a:graphicFrameLocks noGrp="1"/>
          </p:cNvGraphicFramePr>
          <p:nvPr>
            <p:extLst>
              <p:ext uri="{D42A27DB-BD31-4B8C-83A1-F6EECF244321}">
                <p14:modId xmlns:p14="http://schemas.microsoft.com/office/powerpoint/2010/main" val="805861872"/>
              </p:ext>
            </p:extLst>
          </p:nvPr>
        </p:nvGraphicFramePr>
        <p:xfrm>
          <a:off x="152399" y="1066800"/>
          <a:ext cx="8991601" cy="5760720"/>
        </p:xfrm>
        <a:graphic>
          <a:graphicData uri="http://schemas.openxmlformats.org/drawingml/2006/table">
            <a:tbl>
              <a:tblPr firstRow="1" bandRow="1">
                <a:tableStyleId>{5C22544A-7EE6-4342-B048-85BDC9FD1C3A}</a:tableStyleId>
              </a:tblPr>
              <a:tblGrid>
                <a:gridCol w="1959065"/>
                <a:gridCol w="5508536"/>
                <a:gridCol w="1524000"/>
              </a:tblGrid>
              <a:tr h="381000">
                <a:tc>
                  <a:txBody>
                    <a:bodyPr/>
                    <a:lstStyle/>
                    <a:p>
                      <a:pPr algn="ctr"/>
                      <a:r>
                        <a:rPr lang="en-PH" sz="2400" b="1" dirty="0" smtClean="0"/>
                        <a:t>AGENCY</a:t>
                      </a:r>
                      <a:endParaRPr lang="en-PH" sz="2400" b="1" dirty="0"/>
                    </a:p>
                  </a:txBody>
                  <a:tcPr/>
                </a:tc>
                <a:tc>
                  <a:txBody>
                    <a:bodyPr/>
                    <a:lstStyle/>
                    <a:p>
                      <a:pPr algn="ctr"/>
                      <a:r>
                        <a:rPr lang="en-PH" sz="2400" b="1" dirty="0" smtClean="0"/>
                        <a:t>REQUEST </a:t>
                      </a:r>
                      <a:endParaRPr lang="en-PH" sz="2400" b="1" dirty="0"/>
                    </a:p>
                  </a:txBody>
                  <a:tcPr/>
                </a:tc>
                <a:tc>
                  <a:txBody>
                    <a:bodyPr/>
                    <a:lstStyle/>
                    <a:p>
                      <a:pPr algn="ctr"/>
                      <a:r>
                        <a:rPr lang="en-PH" sz="2400" b="1" dirty="0" smtClean="0"/>
                        <a:t>STATUS</a:t>
                      </a:r>
                      <a:endParaRPr lang="en-PH" sz="2400" b="1" dirty="0"/>
                    </a:p>
                  </a:txBody>
                  <a:tcPr/>
                </a:tc>
              </a:tr>
              <a:tr h="2052955">
                <a:tc>
                  <a:txBody>
                    <a:bodyPr/>
                    <a:lstStyle/>
                    <a:p>
                      <a:r>
                        <a:rPr lang="en-PH" sz="1800" dirty="0" smtClean="0"/>
                        <a:t>3. NAP</a:t>
                      </a:r>
                      <a:endParaRPr lang="en-PH" sz="1800" dirty="0"/>
                    </a:p>
                  </a:txBody>
                  <a:tcPr/>
                </a:tc>
                <a:tc>
                  <a:txBody>
                    <a:bodyPr/>
                    <a:lstStyle/>
                    <a:p>
                      <a:pPr marL="342900" indent="-342900" algn="just">
                        <a:buAutoNum type="alphaLcPeriod"/>
                      </a:pPr>
                      <a:r>
                        <a:rPr lang="en-PH" sz="1800" dirty="0" smtClean="0"/>
                        <a:t>Requested to delete PI 6</a:t>
                      </a:r>
                      <a:r>
                        <a:rPr lang="en-PH" sz="1800" i="1" dirty="0" smtClean="0"/>
                        <a:t>: % of request for archiving of documents acted upon in 7 working days </a:t>
                      </a:r>
                      <a:r>
                        <a:rPr lang="en-PH" sz="1800" i="0" dirty="0" smtClean="0"/>
                        <a:t>as it</a:t>
                      </a:r>
                      <a:r>
                        <a:rPr lang="en-PH" sz="1800" i="0" baseline="0" dirty="0" smtClean="0"/>
                        <a:t> is deemed as transfer of records with archival value from the RCD to ACAD.</a:t>
                      </a:r>
                    </a:p>
                    <a:p>
                      <a:pPr marL="342900" indent="-342900" algn="just">
                        <a:buAutoNum type="alphaLcPeriod"/>
                      </a:pPr>
                      <a:r>
                        <a:rPr lang="en-PH" sz="1800" i="0" dirty="0" smtClean="0"/>
                        <a:t>Requested to revise the</a:t>
                      </a:r>
                      <a:r>
                        <a:rPr lang="en-PH" sz="1800" i="0" baseline="0" dirty="0" smtClean="0"/>
                        <a:t> PI</a:t>
                      </a:r>
                      <a:r>
                        <a:rPr lang="en-PH" sz="1800" b="0" i="0" baseline="0" dirty="0" smtClean="0"/>
                        <a:t> </a:t>
                      </a:r>
                      <a:r>
                        <a:rPr lang="en-PH" sz="1800" b="0" i="1" baseline="0" dirty="0" smtClean="0"/>
                        <a:t>% of archival documents that are available in either microfilm, microfiche or digital form </a:t>
                      </a:r>
                      <a:r>
                        <a:rPr lang="en-PH" sz="1800" i="0" baseline="0" dirty="0" smtClean="0"/>
                        <a:t>to  </a:t>
                      </a:r>
                      <a:r>
                        <a:rPr lang="en-PH" sz="1800" b="1" i="1" baseline="0" dirty="0" smtClean="0"/>
                        <a:t>Number of archival documents that are available in either microfilm, microfiche or digital form.</a:t>
                      </a:r>
                      <a:endParaRPr lang="en-PH" sz="1800" b="1" i="1" dirty="0"/>
                    </a:p>
                  </a:txBody>
                  <a:tcPr/>
                </a:tc>
                <a:tc>
                  <a:txBody>
                    <a:bodyPr/>
                    <a:lstStyle/>
                    <a:p>
                      <a:r>
                        <a:rPr lang="en-PH" sz="1800" dirty="0" smtClean="0"/>
                        <a:t>Pending</a:t>
                      </a:r>
                      <a:endParaRPr lang="en-PH" sz="1800" dirty="0"/>
                    </a:p>
                  </a:txBody>
                  <a:tcPr/>
                </a:tc>
              </a:tr>
              <a:tr h="955463">
                <a:tc>
                  <a:txBody>
                    <a:bodyPr/>
                    <a:lstStyle/>
                    <a:p>
                      <a:r>
                        <a:rPr lang="en-PH" sz="1800" dirty="0" smtClean="0"/>
                        <a:t>4. PDEA</a:t>
                      </a:r>
                      <a:endParaRPr lang="en-PH" sz="1800" dirty="0"/>
                    </a:p>
                  </a:txBody>
                  <a:tcPr/>
                </a:tc>
                <a:tc>
                  <a:txBody>
                    <a:bodyPr/>
                    <a:lstStyle/>
                    <a:p>
                      <a:pPr marL="0" indent="0" algn="just">
                        <a:buNone/>
                      </a:pPr>
                      <a:r>
                        <a:rPr lang="en-PH" sz="1800" b="0" i="0" dirty="0" smtClean="0"/>
                        <a:t>PDEA</a:t>
                      </a:r>
                      <a:r>
                        <a:rPr lang="en-PH" sz="1800" b="0" i="0" baseline="0" dirty="0" smtClean="0"/>
                        <a:t> advised that the timeliness PIs in GAA were stated as </a:t>
                      </a:r>
                      <a:r>
                        <a:rPr lang="en-PH" sz="1800" b="0" i="0" baseline="0" dirty="0" err="1" smtClean="0"/>
                        <a:t>semestral</a:t>
                      </a:r>
                      <a:r>
                        <a:rPr lang="en-PH" sz="1800" b="0" i="0" baseline="0" dirty="0" smtClean="0"/>
                        <a:t> targets. However, PDEA clarified in their letter that the targets for these PIs were </a:t>
                      </a:r>
                      <a:r>
                        <a:rPr lang="en-PH" sz="1800" b="1" i="0" baseline="0" dirty="0" smtClean="0"/>
                        <a:t>annual</a:t>
                      </a:r>
                      <a:r>
                        <a:rPr lang="en-PH" sz="1800" b="0" i="0" baseline="0" dirty="0" smtClean="0"/>
                        <a:t> and </a:t>
                      </a:r>
                      <a:r>
                        <a:rPr lang="en-PH" sz="1800" b="1" i="0" baseline="0" dirty="0" smtClean="0"/>
                        <a:t>not </a:t>
                      </a:r>
                      <a:r>
                        <a:rPr lang="en-PH" sz="1800" b="1" i="0" baseline="0" dirty="0" err="1" smtClean="0"/>
                        <a:t>semestral</a:t>
                      </a:r>
                      <a:r>
                        <a:rPr lang="en-PH" sz="1800" b="1" i="0" baseline="0" dirty="0" smtClean="0"/>
                        <a:t>.</a:t>
                      </a:r>
                      <a:endParaRPr lang="en-PH" sz="1800" b="1" i="0" dirty="0"/>
                    </a:p>
                  </a:txBody>
                  <a:tcPr/>
                </a:tc>
                <a:tc>
                  <a:txBody>
                    <a:bodyPr/>
                    <a:lstStyle/>
                    <a:p>
                      <a:r>
                        <a:rPr lang="en-PH" sz="1800" dirty="0" smtClean="0"/>
                        <a:t>Pending</a:t>
                      </a:r>
                      <a:endParaRPr lang="en-PH" sz="1800" dirty="0"/>
                    </a:p>
                  </a:txBody>
                  <a:tcPr/>
                </a:tc>
              </a:tr>
              <a:tr h="735965">
                <a:tc>
                  <a:txBody>
                    <a:bodyPr/>
                    <a:lstStyle/>
                    <a:p>
                      <a:r>
                        <a:rPr lang="en-PH" sz="1800" dirty="0" smtClean="0"/>
                        <a:t>5.</a:t>
                      </a:r>
                      <a:r>
                        <a:rPr lang="en-PH" sz="1800" baseline="0" dirty="0" smtClean="0"/>
                        <a:t> BIR</a:t>
                      </a:r>
                      <a:endParaRPr lang="en-PH" sz="1800" dirty="0"/>
                    </a:p>
                  </a:txBody>
                  <a:tcPr/>
                </a:tc>
                <a:tc>
                  <a:txBody>
                    <a:bodyPr/>
                    <a:lstStyle/>
                    <a:p>
                      <a:pPr marL="0" indent="0" algn="just">
                        <a:buNone/>
                      </a:pPr>
                      <a:r>
                        <a:rPr lang="en-PH" sz="1800" b="0" i="0" dirty="0" smtClean="0"/>
                        <a:t>Request to adjust its revenue</a:t>
                      </a:r>
                      <a:r>
                        <a:rPr lang="en-PH" sz="1800" b="0" i="0" baseline="0" dirty="0" smtClean="0"/>
                        <a:t> goal from </a:t>
                      </a:r>
                      <a:r>
                        <a:rPr lang="en-PH" sz="1800" b="0" i="0" baseline="0" dirty="0" err="1" smtClean="0"/>
                        <a:t>Php</a:t>
                      </a:r>
                      <a:r>
                        <a:rPr lang="en-PH" sz="1800" b="0" i="0" baseline="0" dirty="0" smtClean="0"/>
                        <a:t> 1,722.864 billion to </a:t>
                      </a:r>
                      <a:r>
                        <a:rPr lang="en-PH" sz="1800" b="0" i="0" baseline="0" dirty="0" err="1" smtClean="0"/>
                        <a:t>Php</a:t>
                      </a:r>
                      <a:r>
                        <a:rPr lang="en-PH" sz="1800" b="0" i="0" baseline="0" dirty="0" smtClean="0"/>
                        <a:t> 1,673.946 billion and its growth rate target from 18.3% to 14.9%.</a:t>
                      </a:r>
                      <a:endParaRPr lang="en-PH" sz="1800" b="0" i="0" dirty="0"/>
                    </a:p>
                  </a:txBody>
                  <a:tcPr/>
                </a:tc>
                <a:tc>
                  <a:txBody>
                    <a:bodyPr/>
                    <a:lstStyle/>
                    <a:p>
                      <a:r>
                        <a:rPr lang="en-PH" sz="1800" dirty="0" smtClean="0"/>
                        <a:t>Accepted by BMB-C</a:t>
                      </a:r>
                      <a:endParaRPr lang="en-PH" sz="1800" dirty="0"/>
                    </a:p>
                  </a:txBody>
                  <a:tcPr/>
                </a:tc>
              </a:tr>
              <a:tr h="516467">
                <a:tc>
                  <a:txBody>
                    <a:bodyPr/>
                    <a:lstStyle/>
                    <a:p>
                      <a:r>
                        <a:rPr lang="en-PH" sz="1800" dirty="0" smtClean="0"/>
                        <a:t>6. </a:t>
                      </a:r>
                      <a:r>
                        <a:rPr lang="en-PH" sz="1800" dirty="0" err="1" smtClean="0"/>
                        <a:t>BTr</a:t>
                      </a:r>
                      <a:endParaRPr lang="en-PH" sz="1800" dirty="0"/>
                    </a:p>
                  </a:txBody>
                  <a:tcPr/>
                </a:tc>
                <a:tc>
                  <a:txBody>
                    <a:bodyPr/>
                    <a:lstStyle/>
                    <a:p>
                      <a:pPr marL="0" indent="0" algn="just">
                        <a:buNone/>
                      </a:pPr>
                      <a:r>
                        <a:rPr lang="en-PH" sz="1800" b="0" i="0" dirty="0" smtClean="0"/>
                        <a:t>Requested for the exclusion of TSA Transaction Fees</a:t>
                      </a:r>
                      <a:r>
                        <a:rPr lang="en-PH" sz="1800" b="0" i="0" baseline="0" dirty="0" smtClean="0"/>
                        <a:t> in the computation of </a:t>
                      </a:r>
                      <a:r>
                        <a:rPr lang="en-PH" sz="1800" b="0" i="0" baseline="0" dirty="0" err="1" smtClean="0"/>
                        <a:t>BTr’s</a:t>
                      </a:r>
                      <a:r>
                        <a:rPr lang="en-PH" sz="1800" b="0" i="0" baseline="0" dirty="0" smtClean="0"/>
                        <a:t> Budget Utilization Rate. </a:t>
                      </a:r>
                      <a:endParaRPr lang="en-PH" sz="1800" b="0" i="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PH" sz="1800" dirty="0" smtClean="0"/>
                        <a:t>Accepted by BMB-C</a:t>
                      </a:r>
                    </a:p>
                  </a:txBody>
                  <a:tcPr/>
                </a:tc>
              </a:tr>
            </a:tbl>
          </a:graphicData>
        </a:graphic>
      </p:graphicFrame>
    </p:spTree>
    <p:extLst>
      <p:ext uri="{BB962C8B-B14F-4D97-AF65-F5344CB8AC3E}">
        <p14:creationId xmlns:p14="http://schemas.microsoft.com/office/powerpoint/2010/main" val="37610530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457200" y="274638"/>
            <a:ext cx="8229600" cy="868362"/>
          </a:xfrm>
        </p:spPr>
        <p:txBody>
          <a:bodyPr/>
          <a:lstStyle/>
          <a:p>
            <a:r>
              <a:rPr lang="en-PH" sz="3600" b="1" dirty="0" smtClean="0"/>
              <a:t/>
            </a:r>
            <a:br>
              <a:rPr lang="en-PH" sz="3600" b="1" dirty="0" smtClean="0"/>
            </a:br>
            <a:r>
              <a:rPr lang="en-PH" sz="3200" b="1" dirty="0" smtClean="0"/>
              <a:t>AGENCIES </a:t>
            </a:r>
            <a:r>
              <a:rPr lang="en-PH" sz="3200" b="1" dirty="0"/>
              <a:t>REQUESTING REVISIONS IN TARGETS FOR 2015 PBB</a:t>
            </a:r>
            <a:r>
              <a:rPr lang="en-PH" b="1" dirty="0"/>
              <a:t/>
            </a:r>
            <a:br>
              <a:rPr lang="en-PH" b="1" dirty="0"/>
            </a:br>
            <a:endParaRPr lang="en-PH" dirty="0"/>
          </a:p>
        </p:txBody>
      </p:sp>
      <p:graphicFrame>
        <p:nvGraphicFramePr>
          <p:cNvPr id="5" name="Table 4"/>
          <p:cNvGraphicFramePr>
            <a:graphicFrameLocks noGrp="1"/>
          </p:cNvGraphicFramePr>
          <p:nvPr>
            <p:extLst>
              <p:ext uri="{D42A27DB-BD31-4B8C-83A1-F6EECF244321}">
                <p14:modId xmlns:p14="http://schemas.microsoft.com/office/powerpoint/2010/main" val="1003284043"/>
              </p:ext>
            </p:extLst>
          </p:nvPr>
        </p:nvGraphicFramePr>
        <p:xfrm>
          <a:off x="152400" y="1143000"/>
          <a:ext cx="8839200" cy="4846320"/>
        </p:xfrm>
        <a:graphic>
          <a:graphicData uri="http://schemas.openxmlformats.org/drawingml/2006/table">
            <a:tbl>
              <a:tblPr firstRow="1" bandRow="1">
                <a:tableStyleId>{5C22544A-7EE6-4342-B048-85BDC9FD1C3A}</a:tableStyleId>
              </a:tblPr>
              <a:tblGrid>
                <a:gridCol w="1925860"/>
                <a:gridCol w="5291468"/>
                <a:gridCol w="1621872"/>
              </a:tblGrid>
              <a:tr h="380997">
                <a:tc>
                  <a:txBody>
                    <a:bodyPr/>
                    <a:lstStyle/>
                    <a:p>
                      <a:pPr algn="ctr"/>
                      <a:r>
                        <a:rPr lang="en-PH" sz="2400" b="1" dirty="0" smtClean="0"/>
                        <a:t>AGENCY</a:t>
                      </a:r>
                      <a:endParaRPr lang="en-PH" sz="2400" b="1" dirty="0"/>
                    </a:p>
                  </a:txBody>
                  <a:tcPr/>
                </a:tc>
                <a:tc>
                  <a:txBody>
                    <a:bodyPr/>
                    <a:lstStyle/>
                    <a:p>
                      <a:pPr algn="ctr"/>
                      <a:r>
                        <a:rPr lang="en-PH" sz="2400" b="1" dirty="0" smtClean="0"/>
                        <a:t>REQUEST </a:t>
                      </a:r>
                      <a:endParaRPr lang="en-PH" sz="2400" b="1" dirty="0"/>
                    </a:p>
                  </a:txBody>
                  <a:tcPr/>
                </a:tc>
                <a:tc>
                  <a:txBody>
                    <a:bodyPr/>
                    <a:lstStyle/>
                    <a:p>
                      <a:pPr algn="ctr"/>
                      <a:r>
                        <a:rPr lang="en-PH" sz="2400" b="1" dirty="0" smtClean="0"/>
                        <a:t>STATUS</a:t>
                      </a:r>
                      <a:endParaRPr lang="en-PH" sz="2400" b="1" dirty="0"/>
                    </a:p>
                  </a:txBody>
                  <a:tcPr/>
                </a:tc>
              </a:tr>
              <a:tr h="381000">
                <a:tc>
                  <a:txBody>
                    <a:bodyPr/>
                    <a:lstStyle/>
                    <a:p>
                      <a:r>
                        <a:rPr lang="en-PH" sz="1800" b="0" dirty="0" smtClean="0"/>
                        <a:t>7. Bataan</a:t>
                      </a:r>
                      <a:r>
                        <a:rPr lang="en-PH" sz="1800" b="0" baseline="0" dirty="0" smtClean="0"/>
                        <a:t> Peninsula State University (BPSU)</a:t>
                      </a:r>
                    </a:p>
                    <a:p>
                      <a:endParaRPr lang="en-PH" sz="1800" b="0" baseline="0" dirty="0" smtClean="0"/>
                    </a:p>
                    <a:p>
                      <a:endParaRPr lang="en-PH" sz="1800" b="0" i="1" baseline="0" dirty="0" smtClean="0"/>
                    </a:p>
                    <a:p>
                      <a:r>
                        <a:rPr lang="en-PH" sz="1800" b="0" i="1" baseline="0" dirty="0" smtClean="0"/>
                        <a:t>Region 3</a:t>
                      </a:r>
                      <a:endParaRPr lang="en-PH" sz="1800" b="0" i="1" dirty="0"/>
                    </a:p>
                  </a:txBody>
                  <a:tcPr/>
                </a:tc>
                <a:tc>
                  <a:txBody>
                    <a:bodyPr/>
                    <a:lstStyle/>
                    <a:p>
                      <a:pPr algn="just"/>
                      <a:r>
                        <a:rPr lang="en-PH" sz="1800" dirty="0" smtClean="0"/>
                        <a:t>2015 GAA targets are the same as 2014 GAA targets;</a:t>
                      </a:r>
                    </a:p>
                    <a:p>
                      <a:pPr algn="just"/>
                      <a:r>
                        <a:rPr lang="en-PH" sz="1800" dirty="0" smtClean="0"/>
                        <a:t>BPSU requests that</a:t>
                      </a:r>
                      <a:r>
                        <a:rPr lang="en-PH" sz="1800" baseline="0" dirty="0" smtClean="0"/>
                        <a:t> targets to be used should be those reflected in the </a:t>
                      </a:r>
                      <a:r>
                        <a:rPr lang="en-PH" sz="1800" dirty="0" smtClean="0"/>
                        <a:t>Budget Execution Document (BED) No. 2 submitted by the University online through the Unified Reporting System (URS)</a:t>
                      </a:r>
                    </a:p>
                    <a:p>
                      <a:pPr marL="0" indent="0" algn="just">
                        <a:buNone/>
                      </a:pPr>
                      <a:endParaRPr lang="en-PH" sz="1800" b="1" i="1" dirty="0"/>
                    </a:p>
                  </a:txBody>
                  <a:tcPr/>
                </a:tc>
                <a:tc>
                  <a:txBody>
                    <a:bodyPr/>
                    <a:lstStyle/>
                    <a:p>
                      <a:r>
                        <a:rPr lang="en-PH" sz="1800" dirty="0" smtClean="0"/>
                        <a:t>Pending</a:t>
                      </a:r>
                      <a:endParaRPr lang="en-PH" sz="1800" dirty="0"/>
                    </a:p>
                  </a:txBody>
                  <a:tcPr/>
                </a:tc>
              </a:tr>
              <a:tr h="381000">
                <a:tc>
                  <a:txBody>
                    <a:bodyPr/>
                    <a:lstStyle/>
                    <a:p>
                      <a:r>
                        <a:rPr lang="en-PH" sz="1800" b="0" dirty="0" smtClean="0"/>
                        <a:t>8. University of Eastern Philippines (UEP)</a:t>
                      </a:r>
                    </a:p>
                    <a:p>
                      <a:endParaRPr lang="en-PH" sz="1800" b="0" dirty="0" smtClean="0"/>
                    </a:p>
                    <a:p>
                      <a:r>
                        <a:rPr lang="en-PH" sz="1800" b="0" i="1" dirty="0" smtClean="0"/>
                        <a:t>Region</a:t>
                      </a:r>
                      <a:r>
                        <a:rPr lang="en-PH" sz="1800" b="0" i="1" baseline="0" dirty="0" smtClean="0"/>
                        <a:t> 8</a:t>
                      </a:r>
                      <a:endParaRPr lang="en-PH" sz="1800" b="0" i="1" dirty="0"/>
                    </a:p>
                  </a:txBody>
                  <a:tcPr/>
                </a:tc>
                <a:tc>
                  <a:txBody>
                    <a:bodyPr/>
                    <a:lstStyle/>
                    <a:p>
                      <a:pPr algn="just"/>
                      <a:r>
                        <a:rPr lang="en-PH" sz="1800" dirty="0" smtClean="0"/>
                        <a:t>Erroneous</a:t>
                      </a:r>
                      <a:r>
                        <a:rPr lang="en-PH" sz="1800" baseline="0" dirty="0" smtClean="0"/>
                        <a:t> targets reflected in the 2015 GAA;</a:t>
                      </a:r>
                    </a:p>
                    <a:p>
                      <a:pPr algn="just"/>
                      <a:r>
                        <a:rPr lang="en-PH" sz="1800" baseline="0" dirty="0" smtClean="0"/>
                        <a:t>UEP requests targets for </a:t>
                      </a:r>
                      <a:r>
                        <a:rPr lang="en-PH" sz="1800" b="1" i="1" u="none" baseline="0" dirty="0" smtClean="0"/>
                        <a:t>total number of graduates</a:t>
                      </a:r>
                      <a:r>
                        <a:rPr lang="en-PH" sz="1800" baseline="0" dirty="0" smtClean="0"/>
                        <a:t> be changed from 3473 to 2309 and </a:t>
                      </a:r>
                      <a:r>
                        <a:rPr lang="en-PH" sz="1800" b="1" i="1" baseline="0" dirty="0" smtClean="0"/>
                        <a:t>number of research studies completed</a:t>
                      </a:r>
                      <a:r>
                        <a:rPr lang="en-PH" sz="1800" baseline="0" dirty="0" smtClean="0"/>
                        <a:t> be changed from 10552 to 130</a:t>
                      </a:r>
                      <a:endParaRPr lang="en-PH" sz="1800" dirty="0"/>
                    </a:p>
                  </a:txBody>
                  <a:tcPr/>
                </a:tc>
                <a:tc>
                  <a:txBody>
                    <a:bodyPr/>
                    <a:lstStyle/>
                    <a:p>
                      <a:r>
                        <a:rPr lang="en-PH" sz="1800" dirty="0" smtClean="0"/>
                        <a:t>Pending</a:t>
                      </a:r>
                      <a:endParaRPr lang="en-PH" sz="1800" dirty="0"/>
                    </a:p>
                  </a:txBody>
                  <a:tcPr/>
                </a:tc>
              </a:tr>
              <a:tr h="381000">
                <a:tc>
                  <a:txBody>
                    <a:bodyPr/>
                    <a:lstStyle/>
                    <a:p>
                      <a:r>
                        <a:rPr lang="en-PH" sz="1800" b="0" dirty="0" smtClean="0"/>
                        <a:t>9. </a:t>
                      </a:r>
                      <a:r>
                        <a:rPr lang="en-PH" sz="1800" b="0" dirty="0" err="1" smtClean="0"/>
                        <a:t>Caraga</a:t>
                      </a:r>
                      <a:r>
                        <a:rPr lang="en-PH" sz="1800" b="0" baseline="0" dirty="0" smtClean="0"/>
                        <a:t> State University (</a:t>
                      </a:r>
                      <a:r>
                        <a:rPr lang="en-PH" sz="1800" b="0" baseline="0" dirty="0" err="1" smtClean="0"/>
                        <a:t>CarSU</a:t>
                      </a:r>
                      <a:r>
                        <a:rPr lang="en-PH" sz="1800" b="0" baseline="0" dirty="0" smtClean="0"/>
                        <a:t>)</a:t>
                      </a:r>
                    </a:p>
                    <a:p>
                      <a:endParaRPr lang="en-PH" sz="1800" b="0" baseline="0" dirty="0" smtClean="0"/>
                    </a:p>
                    <a:p>
                      <a:r>
                        <a:rPr lang="en-PH" sz="1800" b="0" i="1" baseline="0" dirty="0" smtClean="0"/>
                        <a:t>CARAGA</a:t>
                      </a:r>
                      <a:endParaRPr lang="en-PH" sz="1800" b="0" i="1" dirty="0"/>
                    </a:p>
                  </a:txBody>
                  <a:tcPr/>
                </a:tc>
                <a:tc>
                  <a:txBody>
                    <a:bodyPr/>
                    <a:lstStyle/>
                    <a:p>
                      <a:pPr algn="just"/>
                      <a:r>
                        <a:rPr lang="en-PH" sz="1800" dirty="0" smtClean="0"/>
                        <a:t>2015 GAA targets are the same as 2014 GAA targets;</a:t>
                      </a:r>
                    </a:p>
                    <a:p>
                      <a:pPr algn="just"/>
                      <a:r>
                        <a:rPr lang="en-PH" sz="1800" dirty="0" err="1" smtClean="0"/>
                        <a:t>CarSU</a:t>
                      </a:r>
                      <a:r>
                        <a:rPr lang="en-PH" sz="1800" dirty="0" smtClean="0"/>
                        <a:t> requests that</a:t>
                      </a:r>
                      <a:r>
                        <a:rPr lang="en-PH" sz="1800" baseline="0" dirty="0" smtClean="0"/>
                        <a:t> targets to be used should be those reflected in the Physical Plan (BED 2) submitted to DBM CARAGA on 2 December 2014</a:t>
                      </a:r>
                      <a:endParaRPr lang="en-PH" sz="1800" dirty="0"/>
                    </a:p>
                  </a:txBody>
                  <a:tcPr/>
                </a:tc>
                <a:tc>
                  <a:txBody>
                    <a:bodyPr/>
                    <a:lstStyle/>
                    <a:p>
                      <a:r>
                        <a:rPr lang="en-PH" sz="1800" dirty="0" smtClean="0"/>
                        <a:t>Pending</a:t>
                      </a:r>
                      <a:endParaRPr lang="en-PH" sz="1800" dirty="0"/>
                    </a:p>
                  </a:txBody>
                  <a:tcPr/>
                </a:tc>
              </a:tr>
            </a:tbl>
          </a:graphicData>
        </a:graphic>
      </p:graphicFrame>
    </p:spTree>
    <p:extLst>
      <p:ext uri="{BB962C8B-B14F-4D97-AF65-F5344CB8AC3E}">
        <p14:creationId xmlns:p14="http://schemas.microsoft.com/office/powerpoint/2010/main" val="3458907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2438400"/>
          </a:xfrm>
        </p:spPr>
        <p:txBody>
          <a:bodyPr>
            <a:normAutofit/>
          </a:bodyPr>
          <a:lstStyle/>
          <a:p>
            <a:pPr lvl="0"/>
            <a:r>
              <a:rPr lang="en-PH" sz="4000" b="1" dirty="0" smtClean="0"/>
              <a:t>Agenda 1</a:t>
            </a:r>
            <a:br>
              <a:rPr lang="en-PH" sz="4000" b="1" dirty="0" smtClean="0"/>
            </a:br>
            <a:r>
              <a:rPr lang="en-PH" sz="4000" dirty="0"/>
              <a:t>Updates on 2015 Validation of GGC</a:t>
            </a:r>
          </a:p>
        </p:txBody>
      </p:sp>
    </p:spTree>
    <p:extLst>
      <p:ext uri="{BB962C8B-B14F-4D97-AF65-F5344CB8AC3E}">
        <p14:creationId xmlns:p14="http://schemas.microsoft.com/office/powerpoint/2010/main" val="17753512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381000" y="274638"/>
            <a:ext cx="8305800" cy="715962"/>
          </a:xfrm>
        </p:spPr>
        <p:txBody>
          <a:bodyPr/>
          <a:lstStyle/>
          <a:p>
            <a:r>
              <a:rPr lang="en-PH" sz="4000" b="1" dirty="0"/>
              <a:t>Updates on 2015 Validation of GGC</a:t>
            </a:r>
          </a:p>
        </p:txBody>
      </p:sp>
      <p:graphicFrame>
        <p:nvGraphicFramePr>
          <p:cNvPr id="5" name="Table 4"/>
          <p:cNvGraphicFramePr>
            <a:graphicFrameLocks noGrp="1"/>
          </p:cNvGraphicFramePr>
          <p:nvPr>
            <p:extLst>
              <p:ext uri="{D42A27DB-BD31-4B8C-83A1-F6EECF244321}">
                <p14:modId xmlns:p14="http://schemas.microsoft.com/office/powerpoint/2010/main" val="529319788"/>
              </p:ext>
            </p:extLst>
          </p:nvPr>
        </p:nvGraphicFramePr>
        <p:xfrm>
          <a:off x="533400" y="1036320"/>
          <a:ext cx="7848600" cy="5212078"/>
        </p:xfrm>
        <a:graphic>
          <a:graphicData uri="http://schemas.openxmlformats.org/drawingml/2006/table">
            <a:tbl>
              <a:tblPr firstRow="1" bandRow="1">
                <a:tableStyleId>{5C22544A-7EE6-4342-B048-85BDC9FD1C3A}</a:tableStyleId>
              </a:tblPr>
              <a:tblGrid>
                <a:gridCol w="3924300"/>
                <a:gridCol w="3924300"/>
              </a:tblGrid>
              <a:tr h="979357">
                <a:tc>
                  <a:txBody>
                    <a:bodyPr/>
                    <a:lstStyle/>
                    <a:p>
                      <a:pPr algn="ctr"/>
                      <a:r>
                        <a:rPr lang="en-PH" sz="2800" dirty="0" smtClean="0"/>
                        <a:t>GOOD GOVERNANCE CONDITION</a:t>
                      </a:r>
                      <a:endParaRPr lang="en-PH" sz="2800" dirty="0"/>
                    </a:p>
                  </a:txBody>
                  <a:tcPr/>
                </a:tc>
                <a:tc>
                  <a:txBody>
                    <a:bodyPr/>
                    <a:lstStyle/>
                    <a:p>
                      <a:pPr algn="ctr"/>
                      <a:r>
                        <a:rPr lang="en-PH" sz="2800" dirty="0" smtClean="0"/>
                        <a:t>VALIDATING AGENCY </a:t>
                      </a:r>
                      <a:endParaRPr lang="en-PH" sz="2800" dirty="0"/>
                    </a:p>
                  </a:txBody>
                  <a:tcPr/>
                </a:tc>
              </a:tr>
              <a:tr h="979357">
                <a:tc>
                  <a:txBody>
                    <a:bodyPr/>
                    <a:lstStyle/>
                    <a:p>
                      <a:r>
                        <a:rPr lang="en-PH" sz="2800" dirty="0" smtClean="0"/>
                        <a:t>1. Citizens</a:t>
                      </a:r>
                      <a:r>
                        <a:rPr lang="en-PH" sz="2800" baseline="0" dirty="0" smtClean="0"/>
                        <a:t> Charter / ARTA</a:t>
                      </a:r>
                      <a:endParaRPr lang="en-PH" sz="2800" dirty="0"/>
                    </a:p>
                  </a:txBody>
                  <a:tcPr/>
                </a:tc>
                <a:tc>
                  <a:txBody>
                    <a:bodyPr/>
                    <a:lstStyle/>
                    <a:p>
                      <a:pPr lvl="0"/>
                      <a:r>
                        <a:rPr lang="en-US" sz="2800" kern="1200" dirty="0" smtClean="0">
                          <a:solidFill>
                            <a:schemeClr val="dk1"/>
                          </a:solidFill>
                          <a:effectLst/>
                          <a:latin typeface="+mn-lt"/>
                          <a:ea typeface="+mn-ea"/>
                          <a:cs typeface="+mn-cs"/>
                        </a:rPr>
                        <a:t>CSC</a:t>
                      </a:r>
                      <a:endParaRPr lang="en-PH" sz="2800" dirty="0"/>
                    </a:p>
                  </a:txBody>
                  <a:tcPr/>
                </a:tc>
              </a:tr>
              <a:tr h="577121">
                <a:tc>
                  <a:txBody>
                    <a:bodyPr/>
                    <a:lstStyle/>
                    <a:p>
                      <a:r>
                        <a:rPr lang="en-PH" sz="2800" dirty="0" smtClean="0"/>
                        <a:t>2. Financial Statements</a:t>
                      </a:r>
                      <a:endParaRPr lang="en-PH" sz="2800" dirty="0"/>
                    </a:p>
                  </a:txBody>
                  <a:tcPr/>
                </a:tc>
                <a:tc>
                  <a:txBody>
                    <a:bodyPr/>
                    <a:lstStyle/>
                    <a:p>
                      <a:r>
                        <a:rPr lang="en-PH" sz="2800" dirty="0" smtClean="0"/>
                        <a:t>COA</a:t>
                      </a:r>
                      <a:endParaRPr lang="en-PH" sz="2800" dirty="0"/>
                    </a:p>
                  </a:txBody>
                  <a:tcPr/>
                </a:tc>
              </a:tr>
              <a:tr h="577121">
                <a:tc>
                  <a:txBody>
                    <a:bodyPr/>
                    <a:lstStyle/>
                    <a:p>
                      <a:r>
                        <a:rPr lang="en-PH" sz="2800" dirty="0" smtClean="0"/>
                        <a:t>3. APP / APCPI</a:t>
                      </a:r>
                      <a:endParaRPr lang="en-PH" sz="2800" dirty="0"/>
                    </a:p>
                  </a:txBody>
                  <a:tcPr/>
                </a:tc>
                <a:tc>
                  <a:txBody>
                    <a:bodyPr/>
                    <a:lstStyle/>
                    <a:p>
                      <a:r>
                        <a:rPr lang="en-PH" sz="2800" dirty="0" smtClean="0"/>
                        <a:t>GPPB</a:t>
                      </a:r>
                      <a:endParaRPr lang="en-PH" sz="2800" dirty="0"/>
                    </a:p>
                  </a:txBody>
                  <a:tcPr/>
                </a:tc>
              </a:tr>
              <a:tr h="577121">
                <a:tc>
                  <a:txBody>
                    <a:bodyPr/>
                    <a:lstStyle/>
                    <a:p>
                      <a:r>
                        <a:rPr lang="en-PH" sz="2800" dirty="0" smtClean="0"/>
                        <a:t>4. Transparency</a:t>
                      </a:r>
                      <a:r>
                        <a:rPr lang="en-PH" sz="2800" baseline="0" dirty="0" smtClean="0"/>
                        <a:t> Seal</a:t>
                      </a:r>
                    </a:p>
                  </a:txBody>
                  <a:tcPr/>
                </a:tc>
                <a:tc>
                  <a:txBody>
                    <a:bodyPr/>
                    <a:lstStyle/>
                    <a:p>
                      <a:r>
                        <a:rPr lang="en-PH" sz="2800" baseline="0" dirty="0" smtClean="0"/>
                        <a:t>DBM -OCIO</a:t>
                      </a:r>
                      <a:endParaRPr lang="en-PH" sz="2800" dirty="0"/>
                    </a:p>
                  </a:txBody>
                  <a:tcPr/>
                </a:tc>
              </a:tr>
              <a:tr h="577121">
                <a:tc>
                  <a:txBody>
                    <a:bodyPr/>
                    <a:lstStyle/>
                    <a:p>
                      <a:r>
                        <a:rPr lang="en-PH" sz="2800" dirty="0" smtClean="0"/>
                        <a:t>5. </a:t>
                      </a:r>
                      <a:r>
                        <a:rPr lang="en-PH" sz="2800" dirty="0" err="1" smtClean="0"/>
                        <a:t>PhilGEPS</a:t>
                      </a:r>
                      <a:r>
                        <a:rPr lang="en-PH" sz="2800" dirty="0" smtClean="0"/>
                        <a:t> Postings</a:t>
                      </a:r>
                      <a:endParaRPr lang="en-PH" sz="2800" dirty="0"/>
                    </a:p>
                  </a:txBody>
                  <a:tcPr/>
                </a:tc>
                <a:tc>
                  <a:txBody>
                    <a:bodyPr/>
                    <a:lstStyle/>
                    <a:p>
                      <a:r>
                        <a:rPr lang="en-PH" sz="2800" dirty="0" err="1" smtClean="0"/>
                        <a:t>PhilGEPS</a:t>
                      </a:r>
                      <a:endParaRPr lang="en-PH" sz="2800" dirty="0"/>
                    </a:p>
                  </a:txBody>
                  <a:tcPr/>
                </a:tc>
              </a:tr>
              <a:tr h="577121">
                <a:tc>
                  <a:txBody>
                    <a:bodyPr/>
                    <a:lstStyle/>
                    <a:p>
                      <a:r>
                        <a:rPr lang="en-PH" sz="2800" baseline="0" dirty="0" smtClean="0"/>
                        <a:t>6. Posting of Rating and Ranking Guidelines</a:t>
                      </a:r>
                    </a:p>
                  </a:txBody>
                  <a:tcPr/>
                </a:tc>
                <a:tc>
                  <a:txBody>
                    <a:bodyPr/>
                    <a:lstStyle/>
                    <a:p>
                      <a:r>
                        <a:rPr lang="en-PH" sz="2800" dirty="0" smtClean="0"/>
                        <a:t>AO 25 Secretariat</a:t>
                      </a:r>
                      <a:endParaRPr lang="en-PH" sz="2800" dirty="0"/>
                    </a:p>
                  </a:txBody>
                  <a:tcPr/>
                </a:tc>
              </a:tr>
            </a:tbl>
          </a:graphicData>
        </a:graphic>
      </p:graphicFrame>
    </p:spTree>
    <p:extLst>
      <p:ext uri="{BB962C8B-B14F-4D97-AF65-F5344CB8AC3E}">
        <p14:creationId xmlns:p14="http://schemas.microsoft.com/office/powerpoint/2010/main" val="604992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a:xfrm>
            <a:off x="457200" y="274638"/>
            <a:ext cx="8229600" cy="1143000"/>
          </a:xfrm>
        </p:spPr>
        <p:txBody>
          <a:bodyPr/>
          <a:lstStyle/>
          <a:p>
            <a:r>
              <a:rPr lang="en-PH" b="1" dirty="0" smtClean="0"/>
              <a:t>Transparency Seal – Posting of Rating and Ranking Guidelines</a:t>
            </a:r>
            <a:endParaRPr lang="en-PH" b="1" dirty="0"/>
          </a:p>
        </p:txBody>
      </p:sp>
      <p:graphicFrame>
        <p:nvGraphicFramePr>
          <p:cNvPr id="7" name="Table 6"/>
          <p:cNvGraphicFramePr>
            <a:graphicFrameLocks noGrp="1"/>
          </p:cNvGraphicFramePr>
          <p:nvPr>
            <p:extLst>
              <p:ext uri="{D42A27DB-BD31-4B8C-83A1-F6EECF244321}">
                <p14:modId xmlns:p14="http://schemas.microsoft.com/office/powerpoint/2010/main" val="3531205840"/>
              </p:ext>
            </p:extLst>
          </p:nvPr>
        </p:nvGraphicFramePr>
        <p:xfrm>
          <a:off x="381000" y="1552509"/>
          <a:ext cx="8229600" cy="4528820"/>
        </p:xfrm>
        <a:graphic>
          <a:graphicData uri="http://schemas.openxmlformats.org/drawingml/2006/table">
            <a:tbl>
              <a:tblPr firstRow="1" bandRow="1">
                <a:tableStyleId>{5C22544A-7EE6-4342-B048-85BDC9FD1C3A}</a:tableStyleId>
              </a:tblPr>
              <a:tblGrid>
                <a:gridCol w="2971800"/>
                <a:gridCol w="2514600"/>
                <a:gridCol w="2743200"/>
              </a:tblGrid>
              <a:tr h="428691">
                <a:tc>
                  <a:txBody>
                    <a:bodyPr/>
                    <a:lstStyle/>
                    <a:p>
                      <a:pPr algn="ctr"/>
                      <a:r>
                        <a:rPr lang="en-PH" sz="2400" dirty="0" smtClean="0"/>
                        <a:t>AGENCY</a:t>
                      </a:r>
                      <a:endParaRPr lang="en-PH" sz="2400" dirty="0"/>
                    </a:p>
                  </a:txBody>
                  <a:tcPr/>
                </a:tc>
                <a:tc>
                  <a:txBody>
                    <a:bodyPr/>
                    <a:lstStyle/>
                    <a:p>
                      <a:pPr algn="ctr"/>
                      <a:r>
                        <a:rPr lang="en-PH" sz="2400" dirty="0" smtClean="0"/>
                        <a:t>COMPLIANT </a:t>
                      </a:r>
                      <a:endParaRPr lang="en-PH" sz="2400" dirty="0"/>
                    </a:p>
                  </a:txBody>
                  <a:tcPr/>
                </a:tc>
                <a:tc>
                  <a:txBody>
                    <a:bodyPr/>
                    <a:lstStyle/>
                    <a:p>
                      <a:pPr algn="ctr"/>
                      <a:r>
                        <a:rPr lang="en-PH" sz="2400" dirty="0" smtClean="0"/>
                        <a:t>NON-COMPLIANT</a:t>
                      </a:r>
                      <a:endParaRPr lang="en-PH" sz="2400" dirty="0"/>
                    </a:p>
                  </a:txBody>
                  <a:tcPr/>
                </a:tc>
              </a:tr>
              <a:tr h="606425">
                <a:tc>
                  <a:txBody>
                    <a:bodyPr/>
                    <a:lstStyle/>
                    <a:p>
                      <a:r>
                        <a:rPr lang="en-PH" sz="2400" b="0" dirty="0" smtClean="0"/>
                        <a:t>DEPARTMENTS  (135)</a:t>
                      </a:r>
                    </a:p>
                    <a:p>
                      <a:r>
                        <a:rPr lang="en-PH" sz="2400" baseline="0" dirty="0" smtClean="0"/>
                        <a:t>     </a:t>
                      </a:r>
                      <a:r>
                        <a:rPr lang="en-PH" sz="2000" i="1" baseline="0" dirty="0" smtClean="0"/>
                        <a:t>with attached agencies</a:t>
                      </a:r>
                      <a:endParaRPr lang="en-PH" sz="1800" i="1" dirty="0"/>
                    </a:p>
                  </a:txBody>
                  <a:tcPr/>
                </a:tc>
                <a:tc>
                  <a:txBody>
                    <a:bodyPr/>
                    <a:lstStyle/>
                    <a:p>
                      <a:pPr algn="ctr"/>
                      <a:r>
                        <a:rPr lang="en-PH" sz="2400" dirty="0" smtClean="0">
                          <a:solidFill>
                            <a:schemeClr val="tx1"/>
                          </a:solidFill>
                        </a:rPr>
                        <a:t>69</a:t>
                      </a:r>
                      <a:endParaRPr lang="en-PH" sz="2400" dirty="0">
                        <a:solidFill>
                          <a:schemeClr val="tx1"/>
                        </a:solidFill>
                      </a:endParaRPr>
                    </a:p>
                  </a:txBody>
                  <a:tcPr/>
                </a:tc>
                <a:tc>
                  <a:txBody>
                    <a:bodyPr/>
                    <a:lstStyle/>
                    <a:p>
                      <a:pPr algn="ctr"/>
                      <a:r>
                        <a:rPr lang="en-PH" sz="2400" dirty="0" smtClean="0">
                          <a:solidFill>
                            <a:schemeClr val="tx1"/>
                          </a:solidFill>
                        </a:rPr>
                        <a:t>66</a:t>
                      </a:r>
                      <a:endParaRPr lang="en-PH" sz="2400" dirty="0">
                        <a:solidFill>
                          <a:schemeClr val="tx1"/>
                        </a:solidFill>
                      </a:endParaRPr>
                    </a:p>
                  </a:txBody>
                  <a:tcPr/>
                </a:tc>
              </a:tr>
              <a:tr h="606425">
                <a:tc>
                  <a:txBody>
                    <a:bodyPr/>
                    <a:lstStyle/>
                    <a:p>
                      <a:r>
                        <a:rPr lang="en-PH" sz="2400" dirty="0" smtClean="0"/>
                        <a:t>COs and others (5)</a:t>
                      </a:r>
                      <a:endParaRPr lang="en-PH" sz="2400" dirty="0"/>
                    </a:p>
                  </a:txBody>
                  <a:tcPr/>
                </a:tc>
                <a:tc>
                  <a:txBody>
                    <a:bodyPr/>
                    <a:lstStyle/>
                    <a:p>
                      <a:pPr algn="ctr"/>
                      <a:r>
                        <a:rPr lang="en-PH" sz="2400" dirty="0" smtClean="0">
                          <a:solidFill>
                            <a:schemeClr val="tx1"/>
                          </a:solidFill>
                        </a:rPr>
                        <a:t>3</a:t>
                      </a:r>
                      <a:endParaRPr lang="en-PH" sz="2400" dirty="0">
                        <a:solidFill>
                          <a:schemeClr val="tx1"/>
                        </a:solidFill>
                      </a:endParaRPr>
                    </a:p>
                  </a:txBody>
                  <a:tcPr/>
                </a:tc>
                <a:tc>
                  <a:txBody>
                    <a:bodyPr/>
                    <a:lstStyle/>
                    <a:p>
                      <a:pPr algn="ctr"/>
                      <a:r>
                        <a:rPr lang="en-PH" sz="2400" dirty="0" smtClean="0">
                          <a:solidFill>
                            <a:schemeClr val="tx1"/>
                          </a:solidFill>
                        </a:rPr>
                        <a:t>2</a:t>
                      </a:r>
                      <a:endParaRPr lang="en-PH" sz="2400" dirty="0">
                        <a:solidFill>
                          <a:schemeClr val="tx1"/>
                        </a:solidFill>
                      </a:endParaRPr>
                    </a:p>
                  </a:txBody>
                  <a:tcPr/>
                </a:tc>
              </a:tr>
              <a:tr h="606425">
                <a:tc>
                  <a:txBody>
                    <a:bodyPr/>
                    <a:lstStyle/>
                    <a:p>
                      <a:r>
                        <a:rPr lang="en-PH" sz="2400" dirty="0" smtClean="0"/>
                        <a:t>OEOs (37)</a:t>
                      </a:r>
                      <a:endParaRPr lang="en-PH" sz="2400" dirty="0"/>
                    </a:p>
                  </a:txBody>
                  <a:tcPr/>
                </a:tc>
                <a:tc>
                  <a:txBody>
                    <a:bodyPr/>
                    <a:lstStyle/>
                    <a:p>
                      <a:pPr algn="ctr"/>
                      <a:r>
                        <a:rPr lang="en-PH" sz="2400" dirty="0" smtClean="0">
                          <a:solidFill>
                            <a:schemeClr val="tx1"/>
                          </a:solidFill>
                        </a:rPr>
                        <a:t>29</a:t>
                      </a:r>
                      <a:endParaRPr lang="en-PH" sz="2400" dirty="0">
                        <a:solidFill>
                          <a:schemeClr val="tx1"/>
                        </a:solidFill>
                      </a:endParaRPr>
                    </a:p>
                  </a:txBody>
                  <a:tcPr/>
                </a:tc>
                <a:tc>
                  <a:txBody>
                    <a:bodyPr/>
                    <a:lstStyle/>
                    <a:p>
                      <a:pPr algn="ctr"/>
                      <a:r>
                        <a:rPr lang="en-PH" sz="2400" dirty="0" smtClean="0">
                          <a:solidFill>
                            <a:schemeClr val="tx1"/>
                          </a:solidFill>
                        </a:rPr>
                        <a:t>8</a:t>
                      </a:r>
                      <a:endParaRPr lang="en-PH" sz="2400" dirty="0">
                        <a:solidFill>
                          <a:schemeClr val="tx1"/>
                        </a:solidFill>
                      </a:endParaRPr>
                    </a:p>
                  </a:txBody>
                  <a:tcPr/>
                </a:tc>
              </a:tr>
              <a:tr h="606425">
                <a:tc>
                  <a:txBody>
                    <a:bodyPr/>
                    <a:lstStyle/>
                    <a:p>
                      <a:r>
                        <a:rPr lang="en-PH" sz="2400" dirty="0" smtClean="0"/>
                        <a:t>GOCCs covered</a:t>
                      </a:r>
                      <a:r>
                        <a:rPr lang="en-PH" sz="2400" baseline="0" dirty="0" smtClean="0"/>
                        <a:t> by DBM (15)</a:t>
                      </a:r>
                      <a:endParaRPr lang="en-PH" sz="2400" dirty="0"/>
                    </a:p>
                  </a:txBody>
                  <a:tcPr/>
                </a:tc>
                <a:tc>
                  <a:txBody>
                    <a:bodyPr/>
                    <a:lstStyle/>
                    <a:p>
                      <a:pPr algn="ctr"/>
                      <a:r>
                        <a:rPr lang="en-PH" sz="2400" dirty="0" smtClean="0">
                          <a:solidFill>
                            <a:schemeClr val="tx1"/>
                          </a:solidFill>
                        </a:rPr>
                        <a:t>9</a:t>
                      </a:r>
                      <a:endParaRPr lang="en-PH" sz="2400" dirty="0">
                        <a:solidFill>
                          <a:schemeClr val="tx1"/>
                        </a:solidFill>
                      </a:endParaRPr>
                    </a:p>
                  </a:txBody>
                  <a:tcPr/>
                </a:tc>
                <a:tc>
                  <a:txBody>
                    <a:bodyPr/>
                    <a:lstStyle/>
                    <a:p>
                      <a:pPr algn="ctr"/>
                      <a:r>
                        <a:rPr lang="en-PH" sz="2400" dirty="0" smtClean="0">
                          <a:solidFill>
                            <a:schemeClr val="tx1"/>
                          </a:solidFill>
                        </a:rPr>
                        <a:t>6</a:t>
                      </a:r>
                      <a:endParaRPr lang="en-PH" sz="2400" dirty="0">
                        <a:solidFill>
                          <a:schemeClr val="tx1"/>
                        </a:solidFill>
                      </a:endParaRPr>
                    </a:p>
                  </a:txBody>
                  <a:tcPr/>
                </a:tc>
              </a:tr>
              <a:tr h="606425">
                <a:tc>
                  <a:txBody>
                    <a:bodyPr/>
                    <a:lstStyle/>
                    <a:p>
                      <a:r>
                        <a:rPr lang="en-PH" sz="2400" dirty="0" smtClean="0"/>
                        <a:t>SUCs</a:t>
                      </a:r>
                      <a:r>
                        <a:rPr lang="en-PH" sz="2400" baseline="0" dirty="0" smtClean="0"/>
                        <a:t> (113)</a:t>
                      </a:r>
                      <a:endParaRPr lang="en-PH" sz="2400" dirty="0"/>
                    </a:p>
                  </a:txBody>
                  <a:tcPr/>
                </a:tc>
                <a:tc>
                  <a:txBody>
                    <a:bodyPr/>
                    <a:lstStyle/>
                    <a:p>
                      <a:pPr algn="ctr"/>
                      <a:r>
                        <a:rPr lang="en-PH" sz="2400" dirty="0" smtClean="0">
                          <a:solidFill>
                            <a:schemeClr val="tx1"/>
                          </a:solidFill>
                        </a:rPr>
                        <a:t>42</a:t>
                      </a:r>
                      <a:endParaRPr lang="en-PH" sz="2400" dirty="0">
                        <a:solidFill>
                          <a:schemeClr val="tx1"/>
                        </a:solidFill>
                      </a:endParaRPr>
                    </a:p>
                  </a:txBody>
                  <a:tcPr/>
                </a:tc>
                <a:tc>
                  <a:txBody>
                    <a:bodyPr/>
                    <a:lstStyle/>
                    <a:p>
                      <a:pPr algn="ctr"/>
                      <a:r>
                        <a:rPr lang="en-PH" sz="2400" dirty="0" smtClean="0">
                          <a:solidFill>
                            <a:schemeClr val="tx1"/>
                          </a:solidFill>
                        </a:rPr>
                        <a:t>71</a:t>
                      </a:r>
                      <a:endParaRPr lang="en-PH" sz="2400" dirty="0">
                        <a:solidFill>
                          <a:schemeClr val="tx1"/>
                        </a:solidFill>
                      </a:endParaRPr>
                    </a:p>
                  </a:txBody>
                  <a:tcPr/>
                </a:tc>
              </a:tr>
              <a:tr h="606425">
                <a:tc>
                  <a:txBody>
                    <a:bodyPr/>
                    <a:lstStyle/>
                    <a:p>
                      <a:r>
                        <a:rPr lang="en-PH" sz="2400" b="1" dirty="0" smtClean="0"/>
                        <a:t>TOTAL  (305)</a:t>
                      </a:r>
                      <a:endParaRPr lang="en-PH" sz="2400" b="1" dirty="0"/>
                    </a:p>
                  </a:txBody>
                  <a:tcPr/>
                </a:tc>
                <a:tc>
                  <a:txBody>
                    <a:bodyPr/>
                    <a:lstStyle/>
                    <a:p>
                      <a:pPr algn="ctr"/>
                      <a:r>
                        <a:rPr lang="en-PH" sz="2400" b="1" dirty="0" smtClean="0">
                          <a:solidFill>
                            <a:schemeClr val="tx1"/>
                          </a:solidFill>
                        </a:rPr>
                        <a:t>152</a:t>
                      </a:r>
                      <a:endParaRPr lang="en-PH" sz="2400" b="1" dirty="0">
                        <a:solidFill>
                          <a:schemeClr val="tx1"/>
                        </a:solidFill>
                      </a:endParaRPr>
                    </a:p>
                  </a:txBody>
                  <a:tcPr/>
                </a:tc>
                <a:tc>
                  <a:txBody>
                    <a:bodyPr/>
                    <a:lstStyle/>
                    <a:p>
                      <a:pPr algn="ctr"/>
                      <a:r>
                        <a:rPr lang="en-PH" sz="2400" b="1" dirty="0" smtClean="0">
                          <a:solidFill>
                            <a:schemeClr val="tx1"/>
                          </a:solidFill>
                        </a:rPr>
                        <a:t>153</a:t>
                      </a:r>
                      <a:endParaRPr lang="en-PH" sz="2400" b="1" dirty="0">
                        <a:solidFill>
                          <a:schemeClr val="tx1"/>
                        </a:solidFill>
                      </a:endParaRPr>
                    </a:p>
                  </a:txBody>
                  <a:tcPr/>
                </a:tc>
              </a:tr>
            </a:tbl>
          </a:graphicData>
        </a:graphic>
      </p:graphicFrame>
    </p:spTree>
    <p:extLst>
      <p:ext uri="{BB962C8B-B14F-4D97-AF65-F5344CB8AC3E}">
        <p14:creationId xmlns:p14="http://schemas.microsoft.com/office/powerpoint/2010/main" val="34750652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944562"/>
          </a:xfrm>
        </p:spPr>
        <p:txBody>
          <a:bodyPr/>
          <a:lstStyle/>
          <a:p>
            <a:r>
              <a:rPr lang="en-PH" sz="2800" b="1" dirty="0" smtClean="0"/>
              <a:t>NON-COMPLIANT AGENCIES on the Posting </a:t>
            </a:r>
            <a:r>
              <a:rPr lang="en-PH" sz="2800" b="1" dirty="0"/>
              <a:t>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2946797089"/>
              </p:ext>
            </p:extLst>
          </p:nvPr>
        </p:nvGraphicFramePr>
        <p:xfrm>
          <a:off x="228600" y="1397000"/>
          <a:ext cx="8610600" cy="4913630"/>
        </p:xfrm>
        <a:graphic>
          <a:graphicData uri="http://schemas.openxmlformats.org/drawingml/2006/table">
            <a:tbl>
              <a:tblPr firstRow="1" bandRow="1">
                <a:tableStyleId>{5C22544A-7EE6-4342-B048-85BDC9FD1C3A}</a:tableStyleId>
              </a:tblPr>
              <a:tblGrid>
                <a:gridCol w="4305300"/>
                <a:gridCol w="4305300"/>
              </a:tblGrid>
              <a:tr h="587375">
                <a:tc gridSpan="2">
                  <a:txBody>
                    <a:bodyPr/>
                    <a:lstStyle/>
                    <a:p>
                      <a:pPr algn="ctr"/>
                      <a:r>
                        <a:rPr lang="en-PH" sz="3200" dirty="0" smtClean="0"/>
                        <a:t>DEPARTMENTS -OSEC</a:t>
                      </a:r>
                      <a:endParaRPr lang="en-PH" sz="3200" dirty="0"/>
                    </a:p>
                  </a:txBody>
                  <a:tcPr/>
                </a:tc>
                <a:tc hMerge="1">
                  <a:txBody>
                    <a:bodyPr/>
                    <a:lstStyle/>
                    <a:p>
                      <a:endParaRPr lang="en-PH" dirty="0"/>
                    </a:p>
                  </a:txBody>
                  <a:tcPr/>
                </a:tc>
              </a:tr>
              <a:tr h="587375">
                <a:tc>
                  <a:txBody>
                    <a:bodyPr/>
                    <a:lstStyle/>
                    <a:p>
                      <a:pPr marL="457200" indent="-457200" algn="l" fontAlgn="b">
                        <a:buFont typeface="+mj-lt"/>
                        <a:buAutoNum type="arabicPeriod"/>
                      </a:pPr>
                      <a:r>
                        <a:rPr lang="en-PH" sz="2400" b="0" i="0" u="none" strike="noStrike" dirty="0" smtClean="0">
                          <a:solidFill>
                            <a:srgbClr val="000000"/>
                          </a:solidFill>
                          <a:effectLst/>
                          <a:latin typeface="+mn-lt"/>
                        </a:rPr>
                        <a:t>DA</a:t>
                      </a:r>
                      <a:endParaRPr lang="en-PH" sz="2400" b="0" i="0" u="none" strike="noStrike" dirty="0">
                        <a:solidFill>
                          <a:srgbClr val="000000"/>
                        </a:solidFill>
                        <a:effectLst/>
                        <a:latin typeface="+mn-lt"/>
                      </a:endParaRPr>
                    </a:p>
                  </a:txBody>
                  <a:tcPr marL="9525" marR="9525" marT="9525" marB="0" anchor="b"/>
                </a:tc>
                <a:tc>
                  <a:txBody>
                    <a:bodyPr/>
                    <a:lstStyle/>
                    <a:p>
                      <a:pPr marL="0" indent="0" algn="l" fontAlgn="b">
                        <a:buFont typeface="+mj-lt"/>
                        <a:buNone/>
                      </a:pPr>
                      <a:r>
                        <a:rPr lang="en-PH" sz="2400" b="0" i="0" u="none" strike="noStrike" dirty="0" smtClean="0">
                          <a:solidFill>
                            <a:srgbClr val="000000"/>
                          </a:solidFill>
                          <a:effectLst/>
                          <a:latin typeface="+mn-lt"/>
                        </a:rPr>
                        <a:t> 8.</a:t>
                      </a:r>
                      <a:r>
                        <a:rPr lang="en-PH" sz="2400" b="0" i="0" u="none" strike="noStrike" baseline="0" dirty="0" smtClean="0">
                          <a:solidFill>
                            <a:srgbClr val="000000"/>
                          </a:solidFill>
                          <a:effectLst/>
                          <a:latin typeface="+mn-lt"/>
                        </a:rPr>
                        <a:t>  </a:t>
                      </a:r>
                      <a:r>
                        <a:rPr lang="en-PH" sz="2400" b="0" i="0" u="none" strike="noStrike" dirty="0" smtClean="0">
                          <a:solidFill>
                            <a:srgbClr val="000000"/>
                          </a:solidFill>
                          <a:effectLst/>
                          <a:latin typeface="+mn-lt"/>
                        </a:rPr>
                        <a:t>DOST</a:t>
                      </a:r>
                      <a:endParaRPr lang="en-PH" sz="2400" b="0" i="0" u="none" strike="noStrike" dirty="0">
                        <a:solidFill>
                          <a:srgbClr val="000000"/>
                        </a:solidFill>
                        <a:effectLst/>
                        <a:latin typeface="+mn-lt"/>
                      </a:endParaRPr>
                    </a:p>
                  </a:txBody>
                  <a:tcPr marL="9525" marR="9525" marT="9525" marB="0" anchor="b"/>
                </a:tc>
              </a:tr>
              <a:tr h="781050">
                <a:tc>
                  <a:txBody>
                    <a:bodyPr/>
                    <a:lstStyle/>
                    <a:p>
                      <a:pPr marL="0" indent="0" algn="l" fontAlgn="b">
                        <a:buFont typeface="+mj-lt"/>
                        <a:buNone/>
                      </a:pPr>
                      <a:r>
                        <a:rPr lang="en-PH" sz="2400" b="0" i="0" u="none" strike="noStrike" dirty="0" smtClean="0">
                          <a:solidFill>
                            <a:srgbClr val="000000"/>
                          </a:solidFill>
                          <a:effectLst/>
                          <a:latin typeface="+mn-lt"/>
                        </a:rPr>
                        <a:t>2.  DOE</a:t>
                      </a:r>
                      <a:endParaRPr lang="en-PH" sz="2400" b="0" i="0" u="none" strike="noStrike" dirty="0">
                        <a:solidFill>
                          <a:srgbClr val="000000"/>
                        </a:solidFill>
                        <a:effectLst/>
                        <a:latin typeface="+mn-lt"/>
                      </a:endParaRPr>
                    </a:p>
                  </a:txBody>
                  <a:tcPr marL="9525" marR="9525" marT="9525" marB="0" anchor="b"/>
                </a:tc>
                <a:tc>
                  <a:txBody>
                    <a:bodyPr/>
                    <a:lstStyle/>
                    <a:p>
                      <a:pPr marL="0" marR="0" indent="0" algn="l" defTabSz="914400" rtl="0" eaLnBrk="1" fontAlgn="b" latinLnBrk="0" hangingPunct="1">
                        <a:lnSpc>
                          <a:spcPct val="100000"/>
                        </a:lnSpc>
                        <a:spcBef>
                          <a:spcPts val="0"/>
                        </a:spcBef>
                        <a:spcAft>
                          <a:spcPts val="0"/>
                        </a:spcAft>
                        <a:buClrTx/>
                        <a:buSzTx/>
                        <a:buFont typeface="+mj-lt"/>
                        <a:buNone/>
                        <a:tabLst/>
                        <a:defRPr/>
                      </a:pPr>
                      <a:r>
                        <a:rPr lang="en-PH" sz="2400" b="0" i="0" u="none" strike="noStrike" dirty="0" smtClean="0">
                          <a:solidFill>
                            <a:srgbClr val="000000"/>
                          </a:solidFill>
                          <a:effectLst/>
                          <a:latin typeface="+mn-lt"/>
                        </a:rPr>
                        <a:t> 9.  DSWD </a:t>
                      </a:r>
                    </a:p>
                    <a:p>
                      <a:pPr marL="0" marR="0" indent="0" algn="l" defTabSz="914400" rtl="0" eaLnBrk="1" fontAlgn="b" latinLnBrk="0" hangingPunct="1">
                        <a:lnSpc>
                          <a:spcPct val="100000"/>
                        </a:lnSpc>
                        <a:spcBef>
                          <a:spcPts val="0"/>
                        </a:spcBef>
                        <a:spcAft>
                          <a:spcPts val="0"/>
                        </a:spcAft>
                        <a:buClrTx/>
                        <a:buSzTx/>
                        <a:buFont typeface="+mj-lt"/>
                        <a:buNone/>
                        <a:tabLst/>
                        <a:defRPr/>
                      </a:pPr>
                      <a:r>
                        <a:rPr lang="en-PH" sz="1400" dirty="0" smtClean="0">
                          <a:latin typeface="+mn-lt"/>
                        </a:rPr>
                        <a:t>*</a:t>
                      </a:r>
                      <a:r>
                        <a:rPr lang="en-PH" sz="1400" i="1" dirty="0" smtClean="0">
                          <a:latin typeface="+mn-lt"/>
                        </a:rPr>
                        <a:t>with formal letter requesting for extension until end of November 2015</a:t>
                      </a:r>
                    </a:p>
                  </a:txBody>
                  <a:tcPr marL="9525" marR="9525" marT="9525" marB="0" anchor="b"/>
                </a:tc>
              </a:tr>
              <a:tr h="587375">
                <a:tc>
                  <a:txBody>
                    <a:bodyPr/>
                    <a:lstStyle/>
                    <a:p>
                      <a:pPr marL="0" indent="0" algn="l" fontAlgn="b">
                        <a:buFont typeface="+mj-lt"/>
                        <a:buNone/>
                      </a:pPr>
                      <a:r>
                        <a:rPr lang="en-PH" sz="2400" b="0" i="0" u="none" strike="noStrike" dirty="0" smtClean="0">
                          <a:solidFill>
                            <a:srgbClr val="000000"/>
                          </a:solidFill>
                          <a:effectLst/>
                          <a:latin typeface="+mn-lt"/>
                        </a:rPr>
                        <a:t>3.  DOF</a:t>
                      </a:r>
                      <a:endParaRPr lang="en-PH" sz="2400" b="0" i="0" u="none" strike="noStrike" dirty="0">
                        <a:solidFill>
                          <a:srgbClr val="000000"/>
                        </a:solidFill>
                        <a:effectLst/>
                        <a:latin typeface="+mn-lt"/>
                      </a:endParaRPr>
                    </a:p>
                  </a:txBody>
                  <a:tcPr marL="9525" marR="9525" marT="9525" marB="0" anchor="b"/>
                </a:tc>
                <a:tc>
                  <a:txBody>
                    <a:bodyPr/>
                    <a:lstStyle/>
                    <a:p>
                      <a:pPr marL="0" indent="0" algn="l" fontAlgn="b">
                        <a:buFont typeface="+mj-lt"/>
                        <a:buNone/>
                      </a:pPr>
                      <a:r>
                        <a:rPr lang="en-PH" sz="2400" b="0" i="0" u="none" strike="noStrike" dirty="0" smtClean="0">
                          <a:solidFill>
                            <a:srgbClr val="000000"/>
                          </a:solidFill>
                          <a:effectLst/>
                          <a:latin typeface="+mn-lt"/>
                        </a:rPr>
                        <a:t> 10.</a:t>
                      </a:r>
                      <a:r>
                        <a:rPr lang="en-PH" sz="2400" b="0" i="0" u="none" strike="noStrike" baseline="0" dirty="0" smtClean="0">
                          <a:solidFill>
                            <a:srgbClr val="000000"/>
                          </a:solidFill>
                          <a:effectLst/>
                          <a:latin typeface="+mn-lt"/>
                        </a:rPr>
                        <a:t> </a:t>
                      </a:r>
                      <a:r>
                        <a:rPr lang="en-PH" sz="2400" b="0" i="0" u="none" strike="noStrike" dirty="0" smtClean="0">
                          <a:solidFill>
                            <a:srgbClr val="000000"/>
                          </a:solidFill>
                          <a:effectLst/>
                          <a:latin typeface="+mn-lt"/>
                        </a:rPr>
                        <a:t>DILG</a:t>
                      </a:r>
                      <a:endParaRPr lang="en-PH" sz="2400" b="0" i="0" u="none" strike="noStrike" dirty="0">
                        <a:solidFill>
                          <a:srgbClr val="000000"/>
                        </a:solidFill>
                        <a:effectLst/>
                        <a:latin typeface="+mn-lt"/>
                      </a:endParaRPr>
                    </a:p>
                  </a:txBody>
                  <a:tcPr marL="9525" marR="9525" marT="9525" marB="0" anchor="b"/>
                </a:tc>
              </a:tr>
              <a:tr h="587375">
                <a:tc>
                  <a:txBody>
                    <a:bodyPr/>
                    <a:lstStyle/>
                    <a:p>
                      <a:pPr marL="0" indent="0" algn="l" fontAlgn="b">
                        <a:buFont typeface="+mj-lt"/>
                        <a:buNone/>
                      </a:pPr>
                      <a:r>
                        <a:rPr lang="en-PH" sz="2400" b="0" i="0" u="none" strike="noStrike" dirty="0" smtClean="0">
                          <a:solidFill>
                            <a:srgbClr val="000000"/>
                          </a:solidFill>
                          <a:effectLst/>
                          <a:latin typeface="+mn-lt"/>
                        </a:rPr>
                        <a:t>4.  DFA</a:t>
                      </a:r>
                      <a:endParaRPr lang="en-PH" sz="2400" b="0" i="0" u="none" strike="noStrike" dirty="0">
                        <a:solidFill>
                          <a:srgbClr val="000000"/>
                        </a:solidFill>
                        <a:effectLst/>
                        <a:latin typeface="+mn-lt"/>
                      </a:endParaRPr>
                    </a:p>
                  </a:txBody>
                  <a:tcPr marL="9525" marR="9525" marT="9525" marB="0" anchor="b"/>
                </a:tc>
                <a:tc>
                  <a:txBody>
                    <a:bodyPr/>
                    <a:lstStyle/>
                    <a:p>
                      <a:pPr marL="0" indent="0" algn="l" fontAlgn="b">
                        <a:buFont typeface="+mj-lt"/>
                        <a:buNone/>
                      </a:pPr>
                      <a:r>
                        <a:rPr lang="en-PH" sz="2400" b="0" i="0" u="none" strike="noStrike" dirty="0" smtClean="0">
                          <a:solidFill>
                            <a:srgbClr val="000000"/>
                          </a:solidFill>
                          <a:effectLst/>
                          <a:latin typeface="+mn-lt"/>
                        </a:rPr>
                        <a:t> 11. DOT</a:t>
                      </a:r>
                      <a:endParaRPr lang="en-PH" sz="2400" b="0" i="0" u="none" strike="noStrike" dirty="0">
                        <a:solidFill>
                          <a:srgbClr val="000000"/>
                        </a:solidFill>
                        <a:effectLst/>
                        <a:latin typeface="+mn-lt"/>
                      </a:endParaRPr>
                    </a:p>
                  </a:txBody>
                  <a:tcPr marL="9525" marR="9525" marT="9525" marB="0" anchor="b"/>
                </a:tc>
              </a:tr>
              <a:tr h="587375">
                <a:tc>
                  <a:txBody>
                    <a:bodyPr/>
                    <a:lstStyle/>
                    <a:p>
                      <a:pPr marL="0" indent="0" algn="l" fontAlgn="b">
                        <a:buFont typeface="+mj-lt"/>
                        <a:buNone/>
                      </a:pPr>
                      <a:r>
                        <a:rPr lang="en-PH" sz="2400" b="0" i="0" u="none" strike="noStrike" dirty="0" smtClean="0">
                          <a:solidFill>
                            <a:srgbClr val="000000"/>
                          </a:solidFill>
                          <a:effectLst/>
                          <a:latin typeface="+mn-lt"/>
                        </a:rPr>
                        <a:t>5.  DOJ</a:t>
                      </a:r>
                      <a:endParaRPr lang="en-PH" sz="2400" b="0" i="0" u="none" strike="noStrike" dirty="0">
                        <a:solidFill>
                          <a:srgbClr val="000000"/>
                        </a:solidFill>
                        <a:effectLst/>
                        <a:latin typeface="+mn-lt"/>
                      </a:endParaRPr>
                    </a:p>
                  </a:txBody>
                  <a:tcPr marL="9525" marR="9525" marT="9525" marB="0" anchor="b"/>
                </a:tc>
                <a:tc>
                  <a:txBody>
                    <a:bodyPr/>
                    <a:lstStyle/>
                    <a:p>
                      <a:pPr marL="0" indent="0" algn="l" fontAlgn="b">
                        <a:buFont typeface="+mj-lt"/>
                        <a:buNone/>
                      </a:pPr>
                      <a:r>
                        <a:rPr lang="en-PH" sz="2400" b="0" i="0" u="none" strike="noStrike" dirty="0" smtClean="0">
                          <a:solidFill>
                            <a:srgbClr val="000000"/>
                          </a:solidFill>
                          <a:effectLst/>
                          <a:latin typeface="+mn-lt"/>
                        </a:rPr>
                        <a:t> 12. DTI</a:t>
                      </a:r>
                      <a:endParaRPr lang="en-PH" sz="2400" b="0" i="0" u="none" strike="noStrike" dirty="0">
                        <a:solidFill>
                          <a:srgbClr val="000000"/>
                        </a:solidFill>
                        <a:effectLst/>
                        <a:latin typeface="+mn-lt"/>
                      </a:endParaRPr>
                    </a:p>
                  </a:txBody>
                  <a:tcPr marL="9525" marR="9525" marT="9525" marB="0" anchor="b"/>
                </a:tc>
              </a:tr>
              <a:tr h="587375">
                <a:tc>
                  <a:txBody>
                    <a:bodyPr/>
                    <a:lstStyle/>
                    <a:p>
                      <a:pPr marL="0" indent="0" algn="l" fontAlgn="b">
                        <a:buFont typeface="+mj-lt"/>
                        <a:buNone/>
                      </a:pPr>
                      <a:r>
                        <a:rPr lang="en-PH" sz="2400" b="0" i="0" u="none" strike="noStrike" dirty="0" smtClean="0">
                          <a:solidFill>
                            <a:srgbClr val="000000"/>
                          </a:solidFill>
                          <a:effectLst/>
                          <a:latin typeface="+mn-lt"/>
                        </a:rPr>
                        <a:t>6.  DND</a:t>
                      </a:r>
                      <a:endParaRPr lang="en-PH" sz="2400" b="0" i="0" u="none" strike="noStrike" dirty="0">
                        <a:solidFill>
                          <a:srgbClr val="000000"/>
                        </a:solidFill>
                        <a:effectLst/>
                        <a:latin typeface="+mn-lt"/>
                      </a:endParaRPr>
                    </a:p>
                  </a:txBody>
                  <a:tcPr marL="9525" marR="9525" marT="9525" marB="0" anchor="b"/>
                </a:tc>
                <a:tc>
                  <a:txBody>
                    <a:bodyPr/>
                    <a:lstStyle/>
                    <a:p>
                      <a:pPr marL="0" indent="0">
                        <a:buFont typeface="+mj-lt"/>
                        <a:buNone/>
                      </a:pPr>
                      <a:r>
                        <a:rPr lang="en-PH" sz="2400" dirty="0" smtClean="0">
                          <a:latin typeface="+mn-lt"/>
                          <a:cs typeface="Arial" panose="020B0604020202020204" pitchFamily="34" charset="0"/>
                        </a:rPr>
                        <a:t>13.</a:t>
                      </a:r>
                      <a:r>
                        <a:rPr lang="en-PH" sz="2400" baseline="0" dirty="0" smtClean="0">
                          <a:latin typeface="+mn-lt"/>
                          <a:cs typeface="Arial" panose="020B0604020202020204" pitchFamily="34" charset="0"/>
                        </a:rPr>
                        <a:t> NEDA ODG</a:t>
                      </a:r>
                      <a:endParaRPr lang="en-PH" sz="2400" dirty="0">
                        <a:latin typeface="+mn-lt"/>
                        <a:cs typeface="Arial" panose="020B0604020202020204" pitchFamily="34" charset="0"/>
                      </a:endParaRPr>
                    </a:p>
                  </a:txBody>
                  <a:tcPr anchor="b"/>
                </a:tc>
              </a:tr>
              <a:tr h="587375">
                <a:tc>
                  <a:txBody>
                    <a:bodyPr/>
                    <a:lstStyle/>
                    <a:p>
                      <a:pPr marL="0" indent="0" algn="l" fontAlgn="b">
                        <a:buFont typeface="+mj-lt"/>
                        <a:buNone/>
                      </a:pPr>
                      <a:r>
                        <a:rPr lang="en-PH" sz="2400" b="0" i="0" u="none" strike="noStrike" dirty="0" smtClean="0">
                          <a:solidFill>
                            <a:srgbClr val="000000"/>
                          </a:solidFill>
                          <a:effectLst/>
                          <a:latin typeface="+mn-lt"/>
                        </a:rPr>
                        <a:t>7.  DPWH</a:t>
                      </a:r>
                      <a:endParaRPr lang="en-PH" sz="2400" b="0" i="0" u="none" strike="noStrike" dirty="0">
                        <a:solidFill>
                          <a:srgbClr val="000000"/>
                        </a:solidFill>
                        <a:effectLst/>
                        <a:latin typeface="+mn-lt"/>
                      </a:endParaRPr>
                    </a:p>
                  </a:txBody>
                  <a:tcPr marL="9525" marR="9525" marT="9525" marB="0" anchor="b"/>
                </a:tc>
                <a:tc>
                  <a:txBody>
                    <a:bodyPr/>
                    <a:lstStyle/>
                    <a:p>
                      <a:pPr marL="0" indent="0">
                        <a:buFont typeface="+mj-lt"/>
                        <a:buNone/>
                      </a:pPr>
                      <a:r>
                        <a:rPr lang="en-PH" sz="2400" dirty="0" smtClean="0">
                          <a:latin typeface="+mn-lt"/>
                          <a:cs typeface="Arial" panose="020B0604020202020204" pitchFamily="34" charset="0"/>
                        </a:rPr>
                        <a:t>14. PCOO PROPER</a:t>
                      </a:r>
                      <a:endParaRPr lang="en-PH" sz="2400" dirty="0">
                        <a:latin typeface="+mn-lt"/>
                        <a:cs typeface="Arial" panose="020B0604020202020204" pitchFamily="34" charset="0"/>
                      </a:endParaRPr>
                    </a:p>
                  </a:txBody>
                  <a:tcPr anchor="b"/>
                </a:tc>
              </a:tr>
            </a:tbl>
          </a:graphicData>
        </a:graphic>
      </p:graphicFrame>
    </p:spTree>
    <p:extLst>
      <p:ext uri="{BB962C8B-B14F-4D97-AF65-F5344CB8AC3E}">
        <p14:creationId xmlns:p14="http://schemas.microsoft.com/office/powerpoint/2010/main" val="19922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t>
            </a:r>
            <a:r>
              <a:rPr lang="en-PH" sz="2800" b="1" dirty="0"/>
              <a:t>AGENCIES on the Posting 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264656883"/>
              </p:ext>
            </p:extLst>
          </p:nvPr>
        </p:nvGraphicFramePr>
        <p:xfrm>
          <a:off x="228600" y="1066800"/>
          <a:ext cx="8534400" cy="5394325"/>
        </p:xfrm>
        <a:graphic>
          <a:graphicData uri="http://schemas.openxmlformats.org/drawingml/2006/table">
            <a:tbl>
              <a:tblPr firstRow="1" bandRow="1">
                <a:tableStyleId>{5C22544A-7EE6-4342-B048-85BDC9FD1C3A}</a:tableStyleId>
              </a:tblPr>
              <a:tblGrid>
                <a:gridCol w="8534400"/>
              </a:tblGrid>
              <a:tr h="457200">
                <a:tc>
                  <a:txBody>
                    <a:bodyPr/>
                    <a:lstStyle/>
                    <a:p>
                      <a:pPr algn="ctr"/>
                      <a:r>
                        <a:rPr lang="en-PH" sz="2400" dirty="0" smtClean="0">
                          <a:latin typeface="Arial" panose="020B0604020202020204" pitchFamily="34" charset="0"/>
                          <a:cs typeface="Arial" panose="020B0604020202020204" pitchFamily="34" charset="0"/>
                        </a:rPr>
                        <a:t>DEPARTMENTS –</a:t>
                      </a:r>
                      <a:r>
                        <a:rPr lang="en-PH" sz="2400" baseline="0" dirty="0" smtClean="0">
                          <a:latin typeface="Arial" panose="020B0604020202020204" pitchFamily="34" charset="0"/>
                          <a:cs typeface="Arial" panose="020B0604020202020204" pitchFamily="34" charset="0"/>
                        </a:rPr>
                        <a:t> ATTACHED AGENCIES</a:t>
                      </a:r>
                      <a:endParaRPr lang="en-PH" sz="2400" dirty="0">
                        <a:latin typeface="Arial" panose="020B0604020202020204" pitchFamily="34" charset="0"/>
                        <a:cs typeface="Arial" panose="020B0604020202020204" pitchFamily="34" charset="0"/>
                      </a:endParaRPr>
                    </a:p>
                  </a:txBody>
                  <a:tcPr/>
                </a:tc>
              </a:tr>
              <a:tr h="384174">
                <a:tc>
                  <a:txBody>
                    <a:bodyPr/>
                    <a:lstStyle/>
                    <a:p>
                      <a:pPr marL="0" indent="0" algn="l" fontAlgn="b">
                        <a:buFont typeface="+mj-lt"/>
                        <a:buNone/>
                      </a:pPr>
                      <a:r>
                        <a:rPr lang="en-PH" sz="1800" b="0" i="0" u="none" strike="noStrike" dirty="0" smtClean="0">
                          <a:solidFill>
                            <a:srgbClr val="000000"/>
                          </a:solidFill>
                          <a:effectLst/>
                          <a:latin typeface="+mn-lt"/>
                        </a:rPr>
                        <a:t>15. DA -Agricultural </a:t>
                      </a:r>
                      <a:r>
                        <a:rPr lang="en-PH" sz="1800" b="0" i="0" u="none" strike="noStrike" dirty="0">
                          <a:solidFill>
                            <a:srgbClr val="000000"/>
                          </a:solidFill>
                          <a:effectLst/>
                          <a:latin typeface="+mn-lt"/>
                        </a:rPr>
                        <a:t>Credit Policy Council</a:t>
                      </a:r>
                    </a:p>
                  </a:txBody>
                  <a:tcPr marL="9525" marR="9525" marT="9525" marB="0"/>
                </a:tc>
              </a:tr>
              <a:tr h="381001">
                <a:tc>
                  <a:txBody>
                    <a:bodyPr/>
                    <a:lstStyle/>
                    <a:p>
                      <a:pPr marL="0" indent="0" algn="l" fontAlgn="b">
                        <a:buFont typeface="+mj-lt"/>
                        <a:buNone/>
                      </a:pPr>
                      <a:r>
                        <a:rPr lang="en-PH" sz="1800" b="0" i="0" u="none" strike="noStrike" dirty="0" smtClean="0">
                          <a:solidFill>
                            <a:srgbClr val="000000"/>
                          </a:solidFill>
                          <a:effectLst/>
                          <a:latin typeface="+mn-lt"/>
                        </a:rPr>
                        <a:t>16.</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DA -Bureau </a:t>
                      </a:r>
                      <a:r>
                        <a:rPr lang="en-PH" sz="1800" b="0" i="0" u="none" strike="noStrike" dirty="0">
                          <a:solidFill>
                            <a:srgbClr val="000000"/>
                          </a:solidFill>
                          <a:effectLst/>
                          <a:latin typeface="+mn-lt"/>
                        </a:rPr>
                        <a:t>of Fisheries and Aquatic Resources</a:t>
                      </a:r>
                    </a:p>
                  </a:txBody>
                  <a:tcPr marL="9525" marR="9525" marT="9525" marB="0"/>
                </a:tc>
              </a:tr>
              <a:tr h="381000">
                <a:tc>
                  <a:txBody>
                    <a:bodyPr/>
                    <a:lstStyle/>
                    <a:p>
                      <a:pPr marL="0" indent="0" algn="l" fontAlgn="b">
                        <a:buFont typeface="+mj-lt"/>
                        <a:buNone/>
                      </a:pPr>
                      <a:r>
                        <a:rPr lang="en-PH" sz="1800" b="0" i="0" u="none" strike="noStrike" dirty="0" smtClean="0">
                          <a:solidFill>
                            <a:srgbClr val="000000"/>
                          </a:solidFill>
                          <a:effectLst/>
                          <a:latin typeface="+mn-lt"/>
                        </a:rPr>
                        <a:t>17.</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DA- Philippine </a:t>
                      </a:r>
                      <a:r>
                        <a:rPr lang="en-PH" sz="1800" b="0" i="0" u="none" strike="noStrike" dirty="0">
                          <a:solidFill>
                            <a:srgbClr val="000000"/>
                          </a:solidFill>
                          <a:effectLst/>
                          <a:latin typeface="+mn-lt"/>
                        </a:rPr>
                        <a:t>Fiber Industry Development Authority</a:t>
                      </a:r>
                    </a:p>
                  </a:txBody>
                  <a:tcPr marL="9525" marR="9525" marT="9525" marB="0"/>
                </a:tc>
              </a:tr>
              <a:tr h="381000">
                <a:tc>
                  <a:txBody>
                    <a:bodyPr/>
                    <a:lstStyle/>
                    <a:p>
                      <a:pPr marL="0" indent="0" algn="l" fontAlgn="b">
                        <a:buFont typeface="+mj-lt"/>
                        <a:buNone/>
                      </a:pPr>
                      <a:r>
                        <a:rPr lang="en-PH" sz="1800" b="0" i="0" u="none" strike="noStrike" dirty="0" smtClean="0">
                          <a:solidFill>
                            <a:srgbClr val="000000"/>
                          </a:solidFill>
                          <a:effectLst/>
                          <a:latin typeface="+mn-lt"/>
                        </a:rPr>
                        <a:t>18.</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DA -National </a:t>
                      </a:r>
                      <a:r>
                        <a:rPr lang="en-PH" sz="1800" b="0" i="0" u="none" strike="noStrike" dirty="0">
                          <a:solidFill>
                            <a:srgbClr val="000000"/>
                          </a:solidFill>
                          <a:effectLst/>
                          <a:latin typeface="+mn-lt"/>
                        </a:rPr>
                        <a:t>Agricultural and Fisheries Council</a:t>
                      </a:r>
                    </a:p>
                  </a:txBody>
                  <a:tcPr marL="9525" marR="9525" marT="9525" marB="0"/>
                </a:tc>
              </a:tr>
              <a:tr h="381000">
                <a:tc>
                  <a:txBody>
                    <a:bodyPr/>
                    <a:lstStyle/>
                    <a:p>
                      <a:pPr marL="0" indent="0" algn="l" fontAlgn="b">
                        <a:buFont typeface="+mj-lt"/>
                        <a:buNone/>
                      </a:pPr>
                      <a:r>
                        <a:rPr lang="en-PH" sz="1800" b="0" i="0" u="none" strike="noStrike" dirty="0" smtClean="0">
                          <a:solidFill>
                            <a:srgbClr val="000000"/>
                          </a:solidFill>
                          <a:effectLst/>
                          <a:latin typeface="+mn-lt"/>
                        </a:rPr>
                        <a:t>19.</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DA -National </a:t>
                      </a:r>
                      <a:r>
                        <a:rPr lang="en-PH" sz="1800" b="0" i="0" u="none" strike="noStrike" dirty="0">
                          <a:solidFill>
                            <a:srgbClr val="000000"/>
                          </a:solidFill>
                          <a:effectLst/>
                          <a:latin typeface="+mn-lt"/>
                        </a:rPr>
                        <a:t>Meat Inspection Service</a:t>
                      </a:r>
                    </a:p>
                  </a:txBody>
                  <a:tcPr marL="9525" marR="9525" marT="9525" marB="0"/>
                </a:tc>
              </a:tr>
              <a:tr h="381000">
                <a:tc>
                  <a:txBody>
                    <a:bodyPr/>
                    <a:lstStyle/>
                    <a:p>
                      <a:pPr marL="0" indent="0" algn="l" fontAlgn="b">
                        <a:buFont typeface="+mj-lt"/>
                        <a:buNone/>
                      </a:pPr>
                      <a:r>
                        <a:rPr lang="en-PH" sz="1800" b="0" i="0" u="none" strike="noStrike" dirty="0" smtClean="0">
                          <a:solidFill>
                            <a:srgbClr val="000000"/>
                          </a:solidFill>
                          <a:effectLst/>
                          <a:latin typeface="+mn-lt"/>
                        </a:rPr>
                        <a:t>20. DA -Philippine </a:t>
                      </a:r>
                      <a:r>
                        <a:rPr lang="en-PH" sz="1800" b="0" i="0" u="none" strike="noStrike" dirty="0">
                          <a:solidFill>
                            <a:srgbClr val="000000"/>
                          </a:solidFill>
                          <a:effectLst/>
                          <a:latin typeface="+mn-lt"/>
                        </a:rPr>
                        <a:t>Center for Postharvest Development and Mechanization</a:t>
                      </a:r>
                    </a:p>
                  </a:txBody>
                  <a:tcPr marL="9525" marR="9525" marT="9525" marB="0"/>
                </a:tc>
              </a:tr>
              <a:tr h="381000">
                <a:tc>
                  <a:txBody>
                    <a:bodyPr/>
                    <a:lstStyle/>
                    <a:p>
                      <a:pPr marL="0" indent="0" algn="l" fontAlgn="b">
                        <a:buFont typeface="+mj-lt"/>
                        <a:buNone/>
                      </a:pPr>
                      <a:r>
                        <a:rPr lang="en-PH" sz="1800" b="0" i="0" u="none" strike="noStrike" dirty="0" smtClean="0">
                          <a:solidFill>
                            <a:srgbClr val="000000"/>
                          </a:solidFill>
                          <a:effectLst/>
                          <a:latin typeface="+mn-lt"/>
                        </a:rPr>
                        <a:t>21.</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DOF -Bureau </a:t>
                      </a:r>
                      <a:r>
                        <a:rPr lang="en-PH" sz="1800" b="0" i="0" u="none" strike="noStrike" dirty="0">
                          <a:solidFill>
                            <a:srgbClr val="000000"/>
                          </a:solidFill>
                          <a:effectLst/>
                          <a:latin typeface="+mn-lt"/>
                        </a:rPr>
                        <a:t>of Customs</a:t>
                      </a: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22.</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DOF -Bureau </a:t>
                      </a:r>
                      <a:r>
                        <a:rPr lang="en-PH" sz="1800" b="0" i="0" u="none" strike="noStrike" dirty="0">
                          <a:solidFill>
                            <a:srgbClr val="000000"/>
                          </a:solidFill>
                          <a:effectLst/>
                          <a:latin typeface="+mn-lt"/>
                        </a:rPr>
                        <a:t>of Local Government Finance</a:t>
                      </a: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23.</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DOF -Insurance Commission</a:t>
                      </a:r>
                      <a:endParaRPr lang="en-PH" sz="1800" b="0" i="0" u="none" strike="noStrike" dirty="0">
                        <a:solidFill>
                          <a:srgbClr val="000000"/>
                        </a:solidFill>
                        <a:effectLst/>
                        <a:latin typeface="+mn-lt"/>
                      </a:endParaRP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24.</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DOT</a:t>
                      </a:r>
                      <a:r>
                        <a:rPr lang="en-PH" sz="1800" b="0" i="0" u="none" strike="noStrike" baseline="0" dirty="0" smtClean="0">
                          <a:solidFill>
                            <a:srgbClr val="000000"/>
                          </a:solidFill>
                          <a:effectLst/>
                          <a:latin typeface="+mn-lt"/>
                        </a:rPr>
                        <a:t> -</a:t>
                      </a:r>
                      <a:r>
                        <a:rPr lang="en-PH" sz="1800" b="0" i="0" u="none" strike="noStrike" dirty="0" err="1" smtClean="0">
                          <a:solidFill>
                            <a:srgbClr val="000000"/>
                          </a:solidFill>
                          <a:effectLst/>
                          <a:latin typeface="+mn-lt"/>
                        </a:rPr>
                        <a:t>Intramuros</a:t>
                      </a:r>
                      <a:r>
                        <a:rPr lang="en-PH" sz="1800" b="0" i="0" u="none" strike="noStrike" dirty="0" smtClean="0">
                          <a:solidFill>
                            <a:srgbClr val="000000"/>
                          </a:solidFill>
                          <a:effectLst/>
                          <a:latin typeface="+mn-lt"/>
                        </a:rPr>
                        <a:t> </a:t>
                      </a:r>
                      <a:r>
                        <a:rPr lang="en-PH" sz="1800" b="0" i="0" u="none" strike="noStrike" dirty="0" smtClean="0">
                          <a:solidFill>
                            <a:schemeClr val="tx1"/>
                          </a:solidFill>
                          <a:effectLst/>
                          <a:latin typeface="+mn-lt"/>
                        </a:rPr>
                        <a:t>Administration</a:t>
                      </a:r>
                      <a:endParaRPr lang="en-PH" sz="1800" b="0" i="0" u="none" strike="noStrike" dirty="0">
                        <a:solidFill>
                          <a:schemeClr val="tx1"/>
                        </a:solidFill>
                        <a:effectLst/>
                        <a:latin typeface="+mn-lt"/>
                      </a:endParaRPr>
                    </a:p>
                  </a:txBody>
                  <a:tcPr marL="9525" marR="9525" marT="9525" marB="0" anchor="b"/>
                </a:tc>
              </a:tr>
              <a:tr h="377825">
                <a:tc>
                  <a:txBody>
                    <a:bodyPr/>
                    <a:lstStyle/>
                    <a:p>
                      <a:pPr marL="0" indent="0" algn="l" fontAlgn="b">
                        <a:buFont typeface="+mj-lt"/>
                        <a:buNone/>
                      </a:pPr>
                      <a:r>
                        <a:rPr lang="en-PH" sz="1800" b="0" i="0" u="none" strike="noStrike" baseline="0" dirty="0" smtClean="0">
                          <a:solidFill>
                            <a:srgbClr val="000000"/>
                          </a:solidFill>
                          <a:effectLst/>
                          <a:latin typeface="+mn-lt"/>
                        </a:rPr>
                        <a:t>25.  </a:t>
                      </a:r>
                      <a:r>
                        <a:rPr lang="en-PH" sz="1800" b="0" i="0" u="none" strike="noStrike" dirty="0" smtClean="0">
                          <a:solidFill>
                            <a:srgbClr val="000000"/>
                          </a:solidFill>
                          <a:effectLst/>
                          <a:latin typeface="+mn-lt"/>
                        </a:rPr>
                        <a:t>DFA -Foreign </a:t>
                      </a:r>
                      <a:r>
                        <a:rPr lang="en-PH" sz="1800" b="0" i="0" u="none" strike="noStrike" dirty="0">
                          <a:solidFill>
                            <a:srgbClr val="000000"/>
                          </a:solidFill>
                          <a:effectLst/>
                          <a:latin typeface="+mn-lt"/>
                        </a:rPr>
                        <a:t>Service Institute</a:t>
                      </a: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26.</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DFA -Technical </a:t>
                      </a:r>
                      <a:r>
                        <a:rPr lang="en-PH" sz="1800" b="0" i="0" u="none" strike="noStrike" dirty="0">
                          <a:solidFill>
                            <a:srgbClr val="000000"/>
                          </a:solidFill>
                          <a:effectLst/>
                          <a:latin typeface="+mn-lt"/>
                        </a:rPr>
                        <a:t>Cooperation Council of the Philippines</a:t>
                      </a: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27. DFA</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UNESCO National Commission of the Philippines</a:t>
                      </a:r>
                      <a:endParaRPr lang="en-PH" sz="18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3915844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609600"/>
          </a:xfrm>
        </p:spPr>
        <p:txBody>
          <a:bodyPr>
            <a:noAutofit/>
          </a:bodyPr>
          <a:lstStyle/>
          <a:p>
            <a:r>
              <a:rPr lang="en-PH" b="1" dirty="0" smtClean="0">
                <a:solidFill>
                  <a:srgbClr val="002060"/>
                </a:solidFill>
                <a:latin typeface="Calibri" pitchFamily="34" charset="0"/>
                <a:ea typeface="+mn-ea"/>
                <a:cs typeface="+mn-cs"/>
              </a:rPr>
              <a:t>Proposed Agenda</a:t>
            </a:r>
            <a:endParaRPr lang="en-PH" b="1" dirty="0">
              <a:solidFill>
                <a:srgbClr val="002060"/>
              </a:solidFill>
              <a:latin typeface="Calibri" pitchFamily="34" charset="0"/>
              <a:ea typeface="+mn-ea"/>
              <a:cs typeface="+mn-cs"/>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027054986"/>
              </p:ext>
            </p:extLst>
          </p:nvPr>
        </p:nvGraphicFramePr>
        <p:xfrm>
          <a:off x="0" y="642501"/>
          <a:ext cx="9144000" cy="5910699"/>
        </p:xfrm>
        <a:graphic>
          <a:graphicData uri="http://schemas.openxmlformats.org/drawingml/2006/table">
            <a:tbl>
              <a:tblPr firstRow="1" bandRow="1">
                <a:tableStyleId>{5C22544A-7EE6-4342-B048-85BDC9FD1C3A}</a:tableStyleId>
              </a:tblPr>
              <a:tblGrid>
                <a:gridCol w="1499447"/>
                <a:gridCol w="3040985"/>
                <a:gridCol w="2946283"/>
                <a:gridCol w="1657285"/>
              </a:tblGrid>
              <a:tr h="264112">
                <a:tc>
                  <a:txBody>
                    <a:bodyPr/>
                    <a:lstStyle/>
                    <a:p>
                      <a:pPr marL="0" marR="0" algn="ctr">
                        <a:spcBef>
                          <a:spcPts val="0"/>
                        </a:spcBef>
                        <a:spcAft>
                          <a:spcPts val="0"/>
                        </a:spcAft>
                      </a:pPr>
                      <a:r>
                        <a:rPr lang="en-US" sz="1800" b="1" dirty="0" smtClean="0">
                          <a:solidFill>
                            <a:schemeClr val="tx1"/>
                          </a:solidFill>
                          <a:latin typeface="Calibri" pitchFamily="34" charset="0"/>
                          <a:ea typeface="Times New Roman"/>
                          <a:cs typeface="Tahoma"/>
                        </a:rPr>
                        <a:t>Time</a:t>
                      </a:r>
                      <a:endParaRPr lang="en-PH" sz="1800" dirty="0">
                        <a:solidFill>
                          <a:schemeClr val="tx1"/>
                        </a:solidFill>
                        <a:latin typeface="Calibri" pitchFamily="34" charset="0"/>
                        <a:ea typeface="Times New Roman"/>
                      </a:endParaRPr>
                    </a:p>
                  </a:txBody>
                  <a:tcPr marL="68580" marR="68580" marT="0" marB="0"/>
                </a:tc>
                <a:tc>
                  <a:txBody>
                    <a:bodyPr/>
                    <a:lstStyle/>
                    <a:p>
                      <a:pPr marL="0" marR="0" algn="ctr">
                        <a:spcBef>
                          <a:spcPts val="0"/>
                        </a:spcBef>
                        <a:spcAft>
                          <a:spcPts val="0"/>
                        </a:spcAft>
                      </a:pPr>
                      <a:r>
                        <a:rPr lang="en-US" sz="1800" b="1" dirty="0" smtClean="0">
                          <a:latin typeface="Calibri" pitchFamily="34" charset="0"/>
                          <a:ea typeface="Times New Roman"/>
                          <a:cs typeface="Tahoma"/>
                        </a:rPr>
                        <a:t>Agenda Item</a:t>
                      </a:r>
                      <a:endParaRPr lang="en-PH" sz="1800" dirty="0">
                        <a:latin typeface="Calibri" pitchFamily="34" charset="0"/>
                        <a:ea typeface="Times New Roman"/>
                      </a:endParaRPr>
                    </a:p>
                  </a:txBody>
                  <a:tcPr marL="68580" marR="68580" marT="0" marB="0"/>
                </a:tc>
                <a:tc>
                  <a:txBody>
                    <a:bodyPr/>
                    <a:lstStyle/>
                    <a:p>
                      <a:pPr marL="0" marR="0" algn="ctr">
                        <a:spcBef>
                          <a:spcPts val="0"/>
                        </a:spcBef>
                        <a:spcAft>
                          <a:spcPts val="0"/>
                        </a:spcAft>
                      </a:pPr>
                      <a:r>
                        <a:rPr lang="en-US" sz="1800" b="1" dirty="0" smtClean="0">
                          <a:latin typeface="Calibri" pitchFamily="34" charset="0"/>
                          <a:ea typeface="Times New Roman"/>
                          <a:cs typeface="Tahoma"/>
                        </a:rPr>
                        <a:t>Responsible</a:t>
                      </a:r>
                      <a:endParaRPr lang="en-PH" sz="1800" dirty="0">
                        <a:latin typeface="Calibri" pitchFamily="34" charset="0"/>
                        <a:ea typeface="Times New Roman"/>
                      </a:endParaRPr>
                    </a:p>
                  </a:txBody>
                  <a:tcPr marL="68580" marR="68580" marT="0" marB="0"/>
                </a:tc>
                <a:tc>
                  <a:txBody>
                    <a:bodyPr/>
                    <a:lstStyle/>
                    <a:p>
                      <a:pPr marL="0" marR="0" algn="ctr">
                        <a:spcBef>
                          <a:spcPts val="0"/>
                        </a:spcBef>
                        <a:spcAft>
                          <a:spcPts val="0"/>
                        </a:spcAft>
                      </a:pPr>
                      <a:r>
                        <a:rPr lang="en-PH" sz="1800" dirty="0" smtClean="0">
                          <a:latin typeface="Calibri" pitchFamily="34" charset="0"/>
                          <a:ea typeface="Times New Roman"/>
                        </a:rPr>
                        <a:t>Action Needed</a:t>
                      </a:r>
                      <a:endParaRPr lang="en-PH" sz="1800" dirty="0">
                        <a:latin typeface="Calibri" pitchFamily="34" charset="0"/>
                        <a:ea typeface="Times New Roman"/>
                      </a:endParaRPr>
                    </a:p>
                  </a:txBody>
                  <a:tcPr marL="68580" marR="68580" marT="0" marB="0"/>
                </a:tc>
              </a:tr>
              <a:tr h="250637">
                <a:tc>
                  <a:txBody>
                    <a:bodyPr/>
                    <a:lstStyle/>
                    <a:p>
                      <a:pPr marL="0" marR="0" algn="ctr">
                        <a:spcBef>
                          <a:spcPts val="0"/>
                        </a:spcBef>
                        <a:spcAft>
                          <a:spcPts val="0"/>
                        </a:spcAft>
                      </a:pPr>
                      <a:r>
                        <a:rPr lang="en-US" sz="1600" dirty="0" smtClean="0">
                          <a:solidFill>
                            <a:schemeClr val="tx1"/>
                          </a:solidFill>
                          <a:latin typeface="+mn-lt"/>
                          <a:ea typeface="Times New Roman"/>
                          <a:cs typeface="Tahoma"/>
                        </a:rPr>
                        <a:t>1:00 </a:t>
                      </a:r>
                      <a:r>
                        <a:rPr lang="en-US" sz="1600" dirty="0">
                          <a:solidFill>
                            <a:schemeClr val="tx1"/>
                          </a:solidFill>
                          <a:latin typeface="+mn-lt"/>
                          <a:ea typeface="Times New Roman"/>
                          <a:cs typeface="Tahoma"/>
                        </a:rPr>
                        <a:t>– </a:t>
                      </a:r>
                      <a:r>
                        <a:rPr lang="en-US" sz="1600" dirty="0" smtClean="0">
                          <a:solidFill>
                            <a:schemeClr val="tx1"/>
                          </a:solidFill>
                          <a:latin typeface="+mn-lt"/>
                          <a:ea typeface="Times New Roman"/>
                          <a:cs typeface="Tahoma"/>
                        </a:rPr>
                        <a:t>1:05</a:t>
                      </a:r>
                      <a:endParaRPr lang="en-PH" sz="1600" dirty="0">
                        <a:solidFill>
                          <a:schemeClr val="tx1"/>
                        </a:solidFill>
                        <a:latin typeface="+mn-lt"/>
                        <a:ea typeface="Times New Roman"/>
                      </a:endParaRPr>
                    </a:p>
                  </a:txBody>
                  <a:tcPr marL="68580" marR="68580" marT="0" marB="0"/>
                </a:tc>
                <a:tc>
                  <a:txBody>
                    <a:bodyPr/>
                    <a:lstStyle/>
                    <a:p>
                      <a:pPr marL="0" marR="0" algn="l">
                        <a:spcBef>
                          <a:spcPts val="0"/>
                        </a:spcBef>
                        <a:spcAft>
                          <a:spcPts val="0"/>
                        </a:spcAft>
                      </a:pPr>
                      <a:r>
                        <a:rPr lang="en-US" sz="1600" b="0" dirty="0" smtClean="0">
                          <a:latin typeface="+mn-lt"/>
                          <a:ea typeface="Times New Roman"/>
                          <a:cs typeface="Tahoma"/>
                        </a:rPr>
                        <a:t>Call to Order</a:t>
                      </a:r>
                    </a:p>
                  </a:txBody>
                  <a:tcPr marL="68580" marR="68580" marT="0" marB="0"/>
                </a:tc>
                <a:tc>
                  <a:txBody>
                    <a:bodyPr/>
                    <a:lstStyle/>
                    <a:p>
                      <a:pPr marL="0" marR="0" algn="ctr">
                        <a:spcBef>
                          <a:spcPts val="0"/>
                        </a:spcBef>
                        <a:spcAft>
                          <a:spcPts val="0"/>
                        </a:spcAft>
                      </a:pPr>
                      <a:r>
                        <a:rPr lang="en-US" sz="1600" dirty="0" smtClean="0">
                          <a:latin typeface="+mn-lt"/>
                          <a:ea typeface="Times New Roman"/>
                          <a:cs typeface="Tahoma"/>
                        </a:rPr>
                        <a:t>TWG Chair</a:t>
                      </a:r>
                      <a:endParaRPr lang="en-PH" sz="1600" dirty="0">
                        <a:latin typeface="+mn-lt"/>
                        <a:ea typeface="Times New Roman"/>
                      </a:endParaRPr>
                    </a:p>
                  </a:txBody>
                  <a:tcPr marL="68580" marR="68580" marT="0" marB="0" anchor="ctr"/>
                </a:tc>
                <a:tc>
                  <a:txBody>
                    <a:bodyPr/>
                    <a:lstStyle/>
                    <a:p>
                      <a:pPr marL="0" marR="0" algn="ctr">
                        <a:spcBef>
                          <a:spcPts val="0"/>
                        </a:spcBef>
                        <a:spcAft>
                          <a:spcPts val="0"/>
                        </a:spcAft>
                      </a:pPr>
                      <a:r>
                        <a:rPr lang="en-PH" sz="1600" dirty="0" smtClean="0">
                          <a:latin typeface="+mn-lt"/>
                          <a:ea typeface="Times New Roman"/>
                        </a:rPr>
                        <a:t>Quorum</a:t>
                      </a:r>
                      <a:endParaRPr lang="en-PH" sz="1600" dirty="0">
                        <a:latin typeface="+mn-lt"/>
                        <a:ea typeface="Times New Roman"/>
                      </a:endParaRPr>
                    </a:p>
                  </a:txBody>
                  <a:tcPr marL="68580" marR="68580" marT="0" marB="0" anchor="ctr"/>
                </a:tc>
              </a:tr>
              <a:tr h="472250">
                <a:tc>
                  <a:txBody>
                    <a:bodyPr/>
                    <a:lstStyle/>
                    <a:p>
                      <a:pPr marL="0" marR="0" algn="ctr">
                        <a:spcBef>
                          <a:spcPts val="0"/>
                        </a:spcBef>
                        <a:spcAft>
                          <a:spcPts val="0"/>
                        </a:spcAft>
                      </a:pPr>
                      <a:r>
                        <a:rPr lang="en-US" sz="1600" dirty="0" smtClean="0">
                          <a:solidFill>
                            <a:schemeClr val="tx1"/>
                          </a:solidFill>
                          <a:latin typeface="+mn-lt"/>
                          <a:ea typeface="Times New Roman"/>
                          <a:cs typeface="Tahoma"/>
                        </a:rPr>
                        <a:t>1:05 </a:t>
                      </a:r>
                      <a:r>
                        <a:rPr lang="en-US" sz="1600" dirty="0">
                          <a:solidFill>
                            <a:schemeClr val="tx1"/>
                          </a:solidFill>
                          <a:latin typeface="+mn-lt"/>
                          <a:ea typeface="Times New Roman"/>
                          <a:cs typeface="Tahoma"/>
                        </a:rPr>
                        <a:t>– </a:t>
                      </a:r>
                      <a:r>
                        <a:rPr lang="en-US" sz="1600" dirty="0" smtClean="0">
                          <a:solidFill>
                            <a:schemeClr val="tx1"/>
                          </a:solidFill>
                          <a:latin typeface="+mn-lt"/>
                          <a:ea typeface="Times New Roman"/>
                          <a:cs typeface="Tahoma"/>
                        </a:rPr>
                        <a:t>1:15</a:t>
                      </a:r>
                      <a:endParaRPr lang="en-PH" sz="1600" dirty="0">
                        <a:solidFill>
                          <a:schemeClr val="tx1"/>
                        </a:solidFill>
                        <a:latin typeface="+mn-lt"/>
                        <a:ea typeface="Times New Roman"/>
                      </a:endParaRP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dk1"/>
                          </a:solidFill>
                          <a:latin typeface="+mn-lt"/>
                          <a:ea typeface="+mn-ea"/>
                          <a:cs typeface="+mn-cs"/>
                        </a:rPr>
                        <a:t>Review and Approval</a:t>
                      </a:r>
                      <a:r>
                        <a:rPr lang="en-US" sz="1600" b="0" kern="1200" baseline="0" dirty="0" smtClean="0">
                          <a:solidFill>
                            <a:schemeClr val="dk1"/>
                          </a:solidFill>
                          <a:latin typeface="+mn-lt"/>
                          <a:ea typeface="+mn-ea"/>
                          <a:cs typeface="+mn-cs"/>
                        </a:rPr>
                        <a:t> of Minutes of Meeting on 18 August 2015</a:t>
                      </a:r>
                      <a:endParaRPr lang="en-US" sz="1600" b="0" kern="1200" dirty="0" smtClean="0">
                        <a:solidFill>
                          <a:schemeClr val="dk1"/>
                        </a:solidFill>
                        <a:latin typeface="+mn-lt"/>
                        <a:ea typeface="+mn-ea"/>
                        <a:cs typeface="+mn-cs"/>
                      </a:endParaRP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600" dirty="0" smtClean="0">
                          <a:latin typeface="+mn-lt"/>
                        </a:rPr>
                        <a:t>TWG Members</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600" dirty="0" smtClean="0">
                          <a:latin typeface="+mn-lt"/>
                        </a:rPr>
                        <a:t>For approval</a:t>
                      </a:r>
                    </a:p>
                  </a:txBody>
                  <a:tcPr marL="68580" marR="68580" marT="0" marB="0" anchor="ctr"/>
                </a:tc>
              </a:tr>
              <a:tr h="557569">
                <a:tc>
                  <a:txBody>
                    <a:bodyPr/>
                    <a:lstStyle/>
                    <a:p>
                      <a:pPr marL="0" marR="0" algn="ctr">
                        <a:spcBef>
                          <a:spcPts val="0"/>
                        </a:spcBef>
                        <a:spcAft>
                          <a:spcPts val="0"/>
                        </a:spcAft>
                      </a:pPr>
                      <a:r>
                        <a:rPr lang="en-US" sz="1600" kern="1200" dirty="0" smtClean="0">
                          <a:solidFill>
                            <a:schemeClr val="tx1"/>
                          </a:solidFill>
                          <a:latin typeface="+mn-lt"/>
                          <a:ea typeface="+mn-ea"/>
                          <a:cs typeface="+mn-cs"/>
                        </a:rPr>
                        <a:t>1:15 – 1:30</a:t>
                      </a:r>
                      <a:endParaRPr lang="en-PH" sz="1600" kern="1200" dirty="0">
                        <a:solidFill>
                          <a:schemeClr val="tx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00"/>
                          </a:solidFill>
                          <a:latin typeface="+mn-lt"/>
                          <a:ea typeface="Times New Roman"/>
                          <a:cs typeface="Tahoma"/>
                        </a:rPr>
                        <a:t>Business</a:t>
                      </a:r>
                      <a:r>
                        <a:rPr lang="en-US" sz="1600" b="0" kern="1200" baseline="0" dirty="0" smtClean="0">
                          <a:solidFill>
                            <a:srgbClr val="000000"/>
                          </a:solidFill>
                          <a:latin typeface="+mn-lt"/>
                          <a:ea typeface="Times New Roman"/>
                          <a:cs typeface="Tahoma"/>
                        </a:rPr>
                        <a:t> Arising from the Previous Meeting</a:t>
                      </a:r>
                      <a:endParaRPr lang="en-US" sz="1600" b="0" kern="1200" dirty="0" smtClean="0">
                        <a:solidFill>
                          <a:srgbClr val="000000"/>
                        </a:solidFill>
                        <a:latin typeface="+mn-lt"/>
                        <a:ea typeface="Times New Roman"/>
                        <a:cs typeface="Tahoma"/>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600" b="0" kern="1200" baseline="0" dirty="0">
                          <a:solidFill>
                            <a:srgbClr val="000000"/>
                          </a:solidFill>
                          <a:latin typeface="+mn-lt"/>
                          <a:ea typeface="Times New Roman"/>
                          <a:cs typeface="Tahoma"/>
                        </a:rPr>
                        <a:t>AO25 Secretariat/ Concerned Agency</a:t>
                      </a: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600" b="0" kern="1200" baseline="0" dirty="0">
                          <a:solidFill>
                            <a:srgbClr val="000000"/>
                          </a:solidFill>
                          <a:latin typeface="+mn-lt"/>
                          <a:ea typeface="Times New Roman"/>
                          <a:cs typeface="Tahoma"/>
                        </a:rPr>
                        <a:t>For Information</a:t>
                      </a:r>
                    </a:p>
                  </a:txBody>
                  <a:tcPr marL="68580" marR="68580" marT="0" marB="0" anchor="ctr"/>
                </a:tc>
              </a:tr>
              <a:tr h="322803">
                <a:tc gridSpan="2">
                  <a:txBody>
                    <a:bodyPr/>
                    <a:lstStyle/>
                    <a:p>
                      <a:r>
                        <a:rPr lang="en-PH" sz="1600" b="1" u="sng" kern="1200" dirty="0" smtClean="0">
                          <a:solidFill>
                            <a:schemeClr val="tx1"/>
                          </a:solidFill>
                          <a:latin typeface="+mn-lt"/>
                          <a:ea typeface="+mn-ea"/>
                          <a:cs typeface="+mn-cs"/>
                        </a:rPr>
                        <a:t>Business of the Day: </a:t>
                      </a:r>
                    </a:p>
                  </a:txBody>
                  <a:tcPr/>
                </a:tc>
                <a:tc hMerge="1">
                  <a:txBody>
                    <a:bodyPr/>
                    <a:lstStyle/>
                    <a:p>
                      <a:endParaRPr lang="en-PH"/>
                    </a:p>
                  </a:txBody>
                  <a:tcPr/>
                </a:tc>
                <a:tc>
                  <a:txBody>
                    <a:bodyPr/>
                    <a:lstStyle/>
                    <a:p>
                      <a:pPr algn="ctr"/>
                      <a:endParaRPr lang="en-US" sz="1600" dirty="0">
                        <a:latin typeface="+mn-lt"/>
                      </a:endParaRPr>
                    </a:p>
                  </a:txBody>
                  <a:tcPr marL="68580" marR="68580" marT="0" marB="0"/>
                </a:tc>
                <a:tc>
                  <a:txBody>
                    <a:bodyPr/>
                    <a:lstStyle/>
                    <a:p>
                      <a:pPr algn="ctr"/>
                      <a:endParaRPr lang="en-US" sz="1600" dirty="0">
                        <a:latin typeface="+mn-lt"/>
                      </a:endParaRPr>
                    </a:p>
                  </a:txBody>
                  <a:tcPr marL="68580" marR="68580" marT="0" marB="0"/>
                </a:tc>
              </a:tr>
              <a:tr h="539962">
                <a:tc row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600" kern="1200" dirty="0" smtClean="0">
                          <a:solidFill>
                            <a:schemeClr val="tx1"/>
                          </a:solidFill>
                          <a:latin typeface="+mn-lt"/>
                          <a:ea typeface="+mn-ea"/>
                          <a:cs typeface="+mn-cs"/>
                        </a:rPr>
                        <a:t>1:30 – 2:30</a:t>
                      </a:r>
                    </a:p>
                  </a:txBody>
                  <a:tcPr/>
                </a:tc>
                <a:tc>
                  <a:txBody>
                    <a:bodyPr/>
                    <a:lstStyle/>
                    <a:p>
                      <a:pPr marL="176213" marR="0" lvl="0" indent="-176213" algn="l" defTabSz="914400" rtl="0" eaLnBrk="1" latinLnBrk="0" hangingPunct="1">
                        <a:lnSpc>
                          <a:spcPct val="115000"/>
                        </a:lnSpc>
                        <a:spcBef>
                          <a:spcPts val="0"/>
                        </a:spcBef>
                        <a:spcAft>
                          <a:spcPts val="0"/>
                        </a:spcAft>
                        <a:buFont typeface="+mj-lt"/>
                        <a:buAutoNum type="arabicPeriod"/>
                      </a:pPr>
                      <a:r>
                        <a:rPr lang="en-PH" sz="1600" kern="1200" dirty="0" smtClean="0">
                          <a:solidFill>
                            <a:schemeClr val="dk1"/>
                          </a:solidFill>
                          <a:latin typeface="+mn-lt"/>
                          <a:ea typeface="+mn-ea"/>
                          <a:cs typeface="+mn-cs"/>
                        </a:rPr>
                        <a:t>Updates on 2015 Validation of GGC</a:t>
                      </a:r>
                    </a:p>
                  </a:txBody>
                  <a:tcPr marL="68580" marR="68580" marT="0" marB="0" anchor="ctr"/>
                </a:tc>
                <a:tc rowSpan="7">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PH" sz="1600" kern="1200" dirty="0" smtClean="0">
                          <a:solidFill>
                            <a:schemeClr val="dk1"/>
                          </a:solidFill>
                          <a:latin typeface="+mn-lt"/>
                          <a:ea typeface="+mn-ea"/>
                          <a:cs typeface="+mn-cs"/>
                        </a:rPr>
                        <a:t>AO25 Secretariat /Validating</a:t>
                      </a:r>
                      <a:r>
                        <a:rPr lang="en-PH" sz="1600" kern="1200" baseline="0" dirty="0" smtClean="0">
                          <a:solidFill>
                            <a:schemeClr val="dk1"/>
                          </a:solidFill>
                          <a:latin typeface="+mn-lt"/>
                          <a:ea typeface="+mn-ea"/>
                          <a:cs typeface="+mn-cs"/>
                        </a:rPr>
                        <a:t> Agencies</a:t>
                      </a:r>
                      <a:endParaRPr lang="en-PH" sz="1600" kern="1200" dirty="0" smtClean="0">
                        <a:solidFill>
                          <a:schemeClr val="dk1"/>
                        </a:solidFill>
                        <a:latin typeface="+mn-lt"/>
                        <a:ea typeface="+mn-ea"/>
                        <a:cs typeface="+mn-cs"/>
                      </a:endParaRPr>
                    </a:p>
                    <a:p>
                      <a:pPr marL="0" marR="0" indent="0" algn="ctr" defTabSz="914400" rtl="0" eaLnBrk="1" fontAlgn="auto" latinLnBrk="0" hangingPunct="1">
                        <a:lnSpc>
                          <a:spcPct val="115000"/>
                        </a:lnSpc>
                        <a:spcBef>
                          <a:spcPts val="0"/>
                        </a:spcBef>
                        <a:spcAft>
                          <a:spcPts val="0"/>
                        </a:spcAft>
                        <a:buClrTx/>
                        <a:buSzTx/>
                        <a:buFontTx/>
                        <a:buNone/>
                        <a:tabLst/>
                        <a:defRPr/>
                      </a:pPr>
                      <a:r>
                        <a:rPr lang="en-PH" sz="1600" kern="1200" dirty="0" smtClean="0">
                          <a:solidFill>
                            <a:schemeClr val="dk1"/>
                          </a:solidFill>
                          <a:latin typeface="+mn-lt"/>
                          <a:ea typeface="+mn-ea"/>
                          <a:cs typeface="+mn-cs"/>
                        </a:rPr>
                        <a:t>CSC</a:t>
                      </a:r>
                    </a:p>
                    <a:p>
                      <a:pPr marL="0" marR="0" indent="0" algn="ctr" defTabSz="914400" rtl="0" eaLnBrk="1" fontAlgn="auto" latinLnBrk="0" hangingPunct="1">
                        <a:lnSpc>
                          <a:spcPct val="115000"/>
                        </a:lnSpc>
                        <a:spcBef>
                          <a:spcPts val="0"/>
                        </a:spcBef>
                        <a:spcAft>
                          <a:spcPts val="0"/>
                        </a:spcAft>
                        <a:buClrTx/>
                        <a:buSzTx/>
                        <a:buFontTx/>
                        <a:buNone/>
                        <a:tabLst/>
                        <a:defRPr/>
                      </a:pPr>
                      <a:r>
                        <a:rPr lang="en-PH" sz="1600" kern="1200" dirty="0" smtClean="0">
                          <a:solidFill>
                            <a:schemeClr val="dk1"/>
                          </a:solidFill>
                          <a:latin typeface="+mn-lt"/>
                          <a:ea typeface="+mn-ea"/>
                          <a:cs typeface="+mn-cs"/>
                        </a:rPr>
                        <a:t>COA</a:t>
                      </a:r>
                    </a:p>
                    <a:p>
                      <a:pPr marL="0" marR="0" indent="0" algn="ctr" defTabSz="914400" rtl="0" eaLnBrk="1" fontAlgn="auto" latinLnBrk="0" hangingPunct="1">
                        <a:lnSpc>
                          <a:spcPct val="115000"/>
                        </a:lnSpc>
                        <a:spcBef>
                          <a:spcPts val="0"/>
                        </a:spcBef>
                        <a:spcAft>
                          <a:spcPts val="0"/>
                        </a:spcAft>
                        <a:buClrTx/>
                        <a:buSzTx/>
                        <a:buFontTx/>
                        <a:buNone/>
                        <a:tabLst/>
                        <a:defRPr/>
                      </a:pPr>
                      <a:r>
                        <a:rPr lang="en-PH" sz="1600" kern="1200" dirty="0" smtClean="0">
                          <a:solidFill>
                            <a:schemeClr val="dk1"/>
                          </a:solidFill>
                          <a:latin typeface="+mn-lt"/>
                          <a:ea typeface="+mn-ea"/>
                          <a:cs typeface="+mn-cs"/>
                        </a:rPr>
                        <a:t>GPPB</a:t>
                      </a:r>
                    </a:p>
                    <a:p>
                      <a:pPr marL="0" marR="0" indent="0" algn="ctr" defTabSz="914400" rtl="0" eaLnBrk="1" fontAlgn="auto" latinLnBrk="0" hangingPunct="1">
                        <a:lnSpc>
                          <a:spcPct val="115000"/>
                        </a:lnSpc>
                        <a:spcBef>
                          <a:spcPts val="0"/>
                        </a:spcBef>
                        <a:spcAft>
                          <a:spcPts val="0"/>
                        </a:spcAft>
                        <a:buClrTx/>
                        <a:buSzTx/>
                        <a:buFontTx/>
                        <a:buNone/>
                        <a:tabLst/>
                        <a:defRPr/>
                      </a:pPr>
                      <a:r>
                        <a:rPr lang="en-PH" sz="1600" kern="1200" dirty="0" smtClean="0">
                          <a:solidFill>
                            <a:schemeClr val="dk1"/>
                          </a:solidFill>
                          <a:latin typeface="+mn-lt"/>
                          <a:ea typeface="+mn-ea"/>
                          <a:cs typeface="+mn-cs"/>
                        </a:rPr>
                        <a:t>DBM-OCIO</a:t>
                      </a:r>
                    </a:p>
                    <a:p>
                      <a:pPr marL="0" marR="0" indent="0" algn="ctr" defTabSz="914400" rtl="0" eaLnBrk="1" fontAlgn="auto" latinLnBrk="0" hangingPunct="1">
                        <a:lnSpc>
                          <a:spcPct val="115000"/>
                        </a:lnSpc>
                        <a:spcBef>
                          <a:spcPts val="0"/>
                        </a:spcBef>
                        <a:spcAft>
                          <a:spcPts val="0"/>
                        </a:spcAft>
                        <a:buClrTx/>
                        <a:buSzTx/>
                        <a:buFontTx/>
                        <a:buNone/>
                        <a:tabLst/>
                        <a:defRPr/>
                      </a:pPr>
                      <a:r>
                        <a:rPr lang="en-PH" sz="1600" kern="1200" dirty="0" err="1" smtClean="0">
                          <a:solidFill>
                            <a:schemeClr val="dk1"/>
                          </a:solidFill>
                          <a:latin typeface="+mn-lt"/>
                          <a:ea typeface="+mn-ea"/>
                          <a:cs typeface="+mn-cs"/>
                        </a:rPr>
                        <a:t>PhilGEPS</a:t>
                      </a:r>
                      <a:endParaRPr lang="en-PH" sz="1600" kern="1200" dirty="0" smtClean="0">
                        <a:solidFill>
                          <a:schemeClr val="dk1"/>
                        </a:solidFill>
                        <a:latin typeface="+mn-lt"/>
                        <a:ea typeface="+mn-ea"/>
                        <a:cs typeface="+mn-cs"/>
                      </a:endParaRPr>
                    </a:p>
                  </a:txBody>
                  <a:tcPr marL="68580" marR="68580" marT="0" marB="0" anchor="ctr"/>
                </a:tc>
                <a:tc rowSpan="7">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600" b="0" kern="1200" baseline="0" dirty="0" smtClean="0">
                          <a:solidFill>
                            <a:srgbClr val="000000"/>
                          </a:solidFill>
                          <a:latin typeface="+mn-lt"/>
                          <a:ea typeface="Times New Roman"/>
                          <a:cs typeface="Tahoma"/>
                        </a:rPr>
                        <a:t>For Information</a:t>
                      </a:r>
                      <a:endParaRPr lang="en-PH" sz="1600" b="0" kern="1200" baseline="0" dirty="0">
                        <a:solidFill>
                          <a:srgbClr val="000000"/>
                        </a:solidFill>
                        <a:latin typeface="+mn-lt"/>
                        <a:ea typeface="Times New Roman"/>
                        <a:cs typeface="Tahoma"/>
                      </a:endParaRPr>
                    </a:p>
                  </a:txBody>
                  <a:tcPr marL="68580" marR="68580" marT="0" marB="0" anchor="ctr"/>
                </a:tc>
              </a:tr>
              <a:tr h="269981">
                <a:tc vMerge="1">
                  <a:txBody>
                    <a:bodyPr/>
                    <a:lstStyle/>
                    <a:p>
                      <a:endParaRPr lang="en-PH"/>
                    </a:p>
                  </a:txBody>
                  <a:tcPr/>
                </a:tc>
                <a:tc>
                  <a:txBody>
                    <a:bodyPr/>
                    <a:lstStyle/>
                    <a:p>
                      <a:pPr marL="0" marR="0" lvl="0" indent="0" algn="l" defTabSz="914400" rtl="0" eaLnBrk="1" latinLnBrk="0" hangingPunct="1">
                        <a:lnSpc>
                          <a:spcPct val="115000"/>
                        </a:lnSpc>
                        <a:spcBef>
                          <a:spcPts val="0"/>
                        </a:spcBef>
                        <a:spcAft>
                          <a:spcPts val="0"/>
                        </a:spcAft>
                        <a:buFont typeface="+mj-lt"/>
                        <a:buNone/>
                      </a:pPr>
                      <a:r>
                        <a:rPr lang="en-PH" sz="1600" kern="1200" dirty="0" smtClean="0">
                          <a:solidFill>
                            <a:schemeClr val="dk1"/>
                          </a:solidFill>
                          <a:latin typeface="+mn-lt"/>
                          <a:ea typeface="+mn-ea"/>
                          <a:cs typeface="+mn-cs"/>
                        </a:rPr>
                        <a:t>- ARTA</a:t>
                      </a:r>
                    </a:p>
                  </a:txBody>
                  <a:tcPr marL="68580" marR="68580" marT="0" marB="0" anchor="ctr"/>
                </a:tc>
                <a:tc vMerge="1">
                  <a:txBody>
                    <a:bodyPr/>
                    <a:lstStyle/>
                    <a:p>
                      <a:endParaRPr lang="en-PH"/>
                    </a:p>
                  </a:txBody>
                  <a:tcPr/>
                </a:tc>
                <a:tc vMerge="1">
                  <a:txBody>
                    <a:bodyPr/>
                    <a:lstStyle/>
                    <a:p>
                      <a:endParaRPr lang="en-PH"/>
                    </a:p>
                  </a:txBody>
                  <a:tcPr/>
                </a:tc>
              </a:tr>
              <a:tr h="269981">
                <a:tc vMerge="1">
                  <a:txBody>
                    <a:bodyPr/>
                    <a:lstStyle/>
                    <a:p>
                      <a:endParaRPr lang="en-PH"/>
                    </a:p>
                  </a:txBody>
                  <a:tcPr/>
                </a:tc>
                <a:tc>
                  <a:txBody>
                    <a:bodyPr/>
                    <a:lstStyle/>
                    <a:p>
                      <a:pPr marL="361950" marR="0" lvl="0" indent="-361950" algn="l" defTabSz="914400" rtl="0" eaLnBrk="1" latinLnBrk="0" hangingPunct="1">
                        <a:lnSpc>
                          <a:spcPct val="115000"/>
                        </a:lnSpc>
                        <a:spcBef>
                          <a:spcPts val="0"/>
                        </a:spcBef>
                        <a:spcAft>
                          <a:spcPts val="0"/>
                        </a:spcAft>
                        <a:buFont typeface="+mj-lt"/>
                        <a:buNone/>
                      </a:pPr>
                      <a:r>
                        <a:rPr lang="en-PH" sz="1600" kern="1200" dirty="0" smtClean="0">
                          <a:solidFill>
                            <a:schemeClr val="dk1"/>
                          </a:solidFill>
                          <a:latin typeface="+mn-lt"/>
                          <a:ea typeface="+mn-ea"/>
                          <a:cs typeface="+mn-cs"/>
                        </a:rPr>
                        <a:t>- Financial Reports</a:t>
                      </a:r>
                    </a:p>
                  </a:txBody>
                  <a:tcPr marL="68580" marR="68580" marT="0" marB="0" anchor="ctr"/>
                </a:tc>
                <a:tc vMerge="1">
                  <a:txBody>
                    <a:bodyPr/>
                    <a:lstStyle/>
                    <a:p>
                      <a:endParaRPr lang="en-PH"/>
                    </a:p>
                  </a:txBody>
                  <a:tcPr/>
                </a:tc>
                <a:tc vMerge="1">
                  <a:txBody>
                    <a:bodyPr/>
                    <a:lstStyle/>
                    <a:p>
                      <a:endParaRPr lang="en-PH"/>
                    </a:p>
                  </a:txBody>
                  <a:tcPr/>
                </a:tc>
              </a:tr>
              <a:tr h="269981">
                <a:tc vMerge="1">
                  <a:txBody>
                    <a:bodyPr/>
                    <a:lstStyle/>
                    <a:p>
                      <a:endParaRPr lang="en-PH"/>
                    </a:p>
                  </a:txBody>
                  <a:tcPr/>
                </a:tc>
                <a:tc>
                  <a:txBody>
                    <a:bodyPr/>
                    <a:lstStyle/>
                    <a:p>
                      <a:pPr marL="0" marR="0" lvl="0" indent="0" algn="l" defTabSz="914400" rtl="0" eaLnBrk="1" latinLnBrk="0" hangingPunct="1">
                        <a:lnSpc>
                          <a:spcPct val="115000"/>
                        </a:lnSpc>
                        <a:spcBef>
                          <a:spcPts val="0"/>
                        </a:spcBef>
                        <a:spcAft>
                          <a:spcPts val="0"/>
                        </a:spcAft>
                        <a:buFont typeface="+mj-lt"/>
                        <a:buNone/>
                      </a:pPr>
                      <a:r>
                        <a:rPr lang="en-PH" sz="1600" kern="1200" dirty="0" smtClean="0">
                          <a:solidFill>
                            <a:schemeClr val="dk1"/>
                          </a:solidFill>
                          <a:latin typeface="+mn-lt"/>
                          <a:ea typeface="+mn-ea"/>
                          <a:cs typeface="+mn-cs"/>
                        </a:rPr>
                        <a:t>- APP/APCPI</a:t>
                      </a:r>
                    </a:p>
                  </a:txBody>
                  <a:tcPr marL="68580" marR="68580" marT="0" marB="0" anchor="ctr"/>
                </a:tc>
                <a:tc vMerge="1">
                  <a:txBody>
                    <a:bodyPr/>
                    <a:lstStyle/>
                    <a:p>
                      <a:endParaRPr lang="en-PH"/>
                    </a:p>
                  </a:txBody>
                  <a:tcPr/>
                </a:tc>
                <a:tc vMerge="1">
                  <a:txBody>
                    <a:bodyPr/>
                    <a:lstStyle/>
                    <a:p>
                      <a:endParaRPr lang="en-PH"/>
                    </a:p>
                  </a:txBody>
                  <a:tcPr/>
                </a:tc>
              </a:tr>
              <a:tr h="269981">
                <a:tc vMerge="1">
                  <a:txBody>
                    <a:bodyPr/>
                    <a:lstStyle/>
                    <a:p>
                      <a:endParaRPr lang="en-PH"/>
                    </a:p>
                  </a:txBody>
                  <a:tcPr/>
                </a:tc>
                <a:tc>
                  <a:txBody>
                    <a:bodyPr/>
                    <a:lstStyle/>
                    <a:p>
                      <a:pPr marL="0" marR="0" lvl="0" indent="0" algn="l" defTabSz="914400" rtl="0" eaLnBrk="1" latinLnBrk="0" hangingPunct="1">
                        <a:lnSpc>
                          <a:spcPct val="115000"/>
                        </a:lnSpc>
                        <a:spcBef>
                          <a:spcPts val="0"/>
                        </a:spcBef>
                        <a:spcAft>
                          <a:spcPts val="0"/>
                        </a:spcAft>
                        <a:buFont typeface="+mj-lt"/>
                        <a:buNone/>
                      </a:pPr>
                      <a:r>
                        <a:rPr lang="en-PH" sz="1600" kern="1200" dirty="0" smtClean="0">
                          <a:solidFill>
                            <a:schemeClr val="dk1"/>
                          </a:solidFill>
                          <a:latin typeface="+mn-lt"/>
                          <a:ea typeface="+mn-ea"/>
                          <a:cs typeface="+mn-cs"/>
                        </a:rPr>
                        <a:t>- Transparency</a:t>
                      </a:r>
                      <a:r>
                        <a:rPr lang="en-PH" sz="1600" kern="1200" baseline="0" dirty="0" smtClean="0">
                          <a:solidFill>
                            <a:schemeClr val="dk1"/>
                          </a:solidFill>
                          <a:latin typeface="+mn-lt"/>
                          <a:ea typeface="+mn-ea"/>
                          <a:cs typeface="+mn-cs"/>
                        </a:rPr>
                        <a:t> Seal</a:t>
                      </a:r>
                      <a:endParaRPr lang="en-PH" sz="1600" kern="1200" dirty="0" smtClean="0">
                        <a:solidFill>
                          <a:schemeClr val="dk1"/>
                        </a:solidFill>
                        <a:latin typeface="+mn-lt"/>
                        <a:ea typeface="+mn-ea"/>
                        <a:cs typeface="+mn-cs"/>
                      </a:endParaRPr>
                    </a:p>
                  </a:txBody>
                  <a:tcPr marL="68580" marR="68580" marT="0" marB="0" anchor="ctr"/>
                </a:tc>
                <a:tc vMerge="1">
                  <a:txBody>
                    <a:bodyPr/>
                    <a:lstStyle/>
                    <a:p>
                      <a:endParaRPr lang="en-PH"/>
                    </a:p>
                  </a:txBody>
                  <a:tcPr/>
                </a:tc>
                <a:tc vMerge="1">
                  <a:txBody>
                    <a:bodyPr/>
                    <a:lstStyle/>
                    <a:p>
                      <a:endParaRPr lang="en-PH"/>
                    </a:p>
                  </a:txBody>
                  <a:tcPr/>
                </a:tc>
              </a:tr>
              <a:tr h="327691">
                <a:tc vMerge="1">
                  <a:txBody>
                    <a:bodyPr/>
                    <a:lstStyle/>
                    <a:p>
                      <a:endParaRPr lang="en-PH"/>
                    </a:p>
                  </a:txBody>
                  <a:tcPr/>
                </a:tc>
                <a:tc>
                  <a:txBody>
                    <a:bodyPr/>
                    <a:lstStyle/>
                    <a:p>
                      <a:pPr marL="0" marR="0" lvl="0" indent="0" algn="l" defTabSz="914400" rtl="0" eaLnBrk="1" latinLnBrk="0" hangingPunct="1">
                        <a:lnSpc>
                          <a:spcPct val="115000"/>
                        </a:lnSpc>
                        <a:spcBef>
                          <a:spcPts val="0"/>
                        </a:spcBef>
                        <a:spcAft>
                          <a:spcPts val="0"/>
                        </a:spcAft>
                        <a:buFont typeface="+mj-lt"/>
                        <a:buNone/>
                      </a:pPr>
                      <a:r>
                        <a:rPr lang="en-PH" sz="1600" kern="1200" dirty="0" smtClean="0">
                          <a:solidFill>
                            <a:schemeClr val="dk1"/>
                          </a:solidFill>
                          <a:latin typeface="+mn-lt"/>
                          <a:ea typeface="+mn-ea"/>
                          <a:cs typeface="+mn-cs"/>
                        </a:rPr>
                        <a:t>- PhilGEPS</a:t>
                      </a:r>
                      <a:r>
                        <a:rPr lang="en-PH" sz="1600" kern="1200" baseline="0" dirty="0" smtClean="0">
                          <a:solidFill>
                            <a:schemeClr val="dk1"/>
                          </a:solidFill>
                          <a:latin typeface="+mn-lt"/>
                          <a:ea typeface="+mn-ea"/>
                          <a:cs typeface="+mn-cs"/>
                        </a:rPr>
                        <a:t> Postings</a:t>
                      </a:r>
                    </a:p>
                  </a:txBody>
                  <a:tcPr marL="68580" marR="68580" marT="0" marB="0" anchor="ctr"/>
                </a:tc>
                <a:tc vMerge="1">
                  <a:txBody>
                    <a:bodyPr/>
                    <a:lstStyle/>
                    <a:p>
                      <a:endParaRPr lang="en-PH"/>
                    </a:p>
                  </a:txBody>
                  <a:tcPr/>
                </a:tc>
                <a:tc vMerge="1">
                  <a:txBody>
                    <a:bodyPr/>
                    <a:lstStyle/>
                    <a:p>
                      <a:endParaRPr lang="en-PH"/>
                    </a:p>
                  </a:txBody>
                  <a:tcPr/>
                </a:tc>
              </a:tr>
              <a:tr h="539962">
                <a:tc vMerge="1">
                  <a:txBody>
                    <a:bodyPr/>
                    <a:lstStyle/>
                    <a:p>
                      <a:endParaRPr lang="en-PH"/>
                    </a:p>
                  </a:txBody>
                  <a:tcPr/>
                </a:tc>
                <a:tc>
                  <a:txBody>
                    <a:bodyPr/>
                    <a:lstStyle/>
                    <a:p>
                      <a:pPr marL="0" marR="0" lvl="0" indent="0" algn="l" defTabSz="914400" rtl="0" eaLnBrk="1" fontAlgn="auto" latinLnBrk="0" hangingPunct="1">
                        <a:lnSpc>
                          <a:spcPct val="115000"/>
                        </a:lnSpc>
                        <a:spcBef>
                          <a:spcPts val="0"/>
                        </a:spcBef>
                        <a:spcAft>
                          <a:spcPts val="0"/>
                        </a:spcAft>
                        <a:buClrTx/>
                        <a:buSzTx/>
                        <a:buFont typeface="+mj-lt"/>
                        <a:buNone/>
                        <a:tabLst/>
                        <a:defRPr/>
                      </a:pPr>
                      <a:r>
                        <a:rPr lang="en-PH" sz="1600" kern="1200" dirty="0" smtClean="0">
                          <a:solidFill>
                            <a:schemeClr val="dk1"/>
                          </a:solidFill>
                          <a:latin typeface="+mn-lt"/>
                          <a:ea typeface="+mn-ea"/>
                          <a:cs typeface="+mn-cs"/>
                        </a:rPr>
                        <a:t>- Posting of Rating and Ranking Guidelines (FY</a:t>
                      </a:r>
                      <a:r>
                        <a:rPr lang="en-PH" sz="1600" kern="1200" baseline="0" dirty="0" smtClean="0">
                          <a:solidFill>
                            <a:schemeClr val="dk1"/>
                          </a:solidFill>
                          <a:latin typeface="+mn-lt"/>
                          <a:ea typeface="+mn-ea"/>
                          <a:cs typeface="+mn-cs"/>
                        </a:rPr>
                        <a:t> 2015)</a:t>
                      </a:r>
                      <a:endParaRPr lang="en-PH" sz="1600" kern="1200" dirty="0" smtClean="0">
                        <a:solidFill>
                          <a:schemeClr val="dk1"/>
                        </a:solidFill>
                        <a:latin typeface="+mn-lt"/>
                        <a:ea typeface="+mn-ea"/>
                        <a:cs typeface="+mn-cs"/>
                      </a:endParaRPr>
                    </a:p>
                  </a:txBody>
                  <a:tcPr marL="68580" marR="68580" marT="0" marB="0" anchor="ctr"/>
                </a:tc>
                <a:tc vMerge="1">
                  <a:txBody>
                    <a:bodyPr/>
                    <a:lstStyle/>
                    <a:p>
                      <a:endParaRPr lang="en-PH"/>
                    </a:p>
                  </a:txBody>
                  <a:tcPr/>
                </a:tc>
                <a:tc vMerge="1">
                  <a:txBody>
                    <a:bodyPr/>
                    <a:lstStyle/>
                    <a:p>
                      <a:endParaRPr lang="en-PH"/>
                    </a:p>
                  </a:txBody>
                  <a:tcPr/>
                </a:tc>
              </a:tr>
              <a:tr h="5165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600" kern="1200" dirty="0" smtClean="0">
                          <a:solidFill>
                            <a:schemeClr val="tx1"/>
                          </a:solidFill>
                          <a:latin typeface="+mn-lt"/>
                          <a:ea typeface="+mn-ea"/>
                          <a:cs typeface="+mn-cs"/>
                        </a:rPr>
                        <a:t>2:30– 3:30</a:t>
                      </a:r>
                    </a:p>
                  </a:txBody>
                  <a:tcPr/>
                </a:tc>
                <a:tc>
                  <a:txBody>
                    <a:bodyPr/>
                    <a:lstStyle/>
                    <a:p>
                      <a:pPr marL="0" marR="0" lvl="0" indent="0" algn="l" defTabSz="914400" rtl="0" eaLnBrk="1" latinLnBrk="0" hangingPunct="1">
                        <a:lnSpc>
                          <a:spcPct val="115000"/>
                        </a:lnSpc>
                        <a:spcBef>
                          <a:spcPts val="0"/>
                        </a:spcBef>
                        <a:spcAft>
                          <a:spcPts val="0"/>
                        </a:spcAft>
                        <a:buFont typeface="+mj-lt"/>
                        <a:buNone/>
                      </a:pPr>
                      <a:r>
                        <a:rPr lang="en-PH" sz="1600" kern="1200" dirty="0" smtClean="0">
                          <a:solidFill>
                            <a:schemeClr val="dk1"/>
                          </a:solidFill>
                          <a:latin typeface="+mn-lt"/>
                          <a:ea typeface="+mn-ea"/>
                          <a:cs typeface="+mn-cs"/>
                        </a:rPr>
                        <a:t>2. Non-Monetary Incentives</a:t>
                      </a:r>
                      <a:endParaRPr lang="en-PH" sz="16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PH" sz="1600" kern="1200" dirty="0">
                          <a:solidFill>
                            <a:schemeClr val="dk1"/>
                          </a:solidFill>
                          <a:latin typeface="+mn-lt"/>
                          <a:ea typeface="+mn-ea"/>
                          <a:cs typeface="+mn-cs"/>
                        </a:rPr>
                        <a:t>AO25 Secretariat</a:t>
                      </a: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PH" sz="1600" kern="1200" dirty="0">
                          <a:solidFill>
                            <a:schemeClr val="dk1"/>
                          </a:solidFill>
                          <a:latin typeface="+mn-lt"/>
                          <a:ea typeface="+mn-ea"/>
                          <a:cs typeface="+mn-cs"/>
                        </a:rPr>
                        <a:t>For </a:t>
                      </a:r>
                      <a:r>
                        <a:rPr lang="en-PH" sz="1600" kern="1200" dirty="0" smtClean="0">
                          <a:solidFill>
                            <a:schemeClr val="dk1"/>
                          </a:solidFill>
                          <a:latin typeface="+mn-lt"/>
                          <a:ea typeface="+mn-ea"/>
                          <a:cs typeface="+mn-cs"/>
                        </a:rPr>
                        <a:t>Discussion</a:t>
                      </a:r>
                      <a:endParaRPr lang="en-PH" sz="1600" kern="1200" dirty="0">
                        <a:solidFill>
                          <a:schemeClr val="dk1"/>
                        </a:solidFill>
                        <a:latin typeface="+mn-lt"/>
                        <a:ea typeface="+mn-ea"/>
                        <a:cs typeface="+mn-cs"/>
                      </a:endParaRPr>
                    </a:p>
                  </a:txBody>
                  <a:tcPr marL="68580" marR="68580" marT="0" marB="0" anchor="ctr"/>
                </a:tc>
              </a:tr>
              <a:tr h="53996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600" kern="1200" smtClean="0">
                          <a:solidFill>
                            <a:schemeClr val="tx1"/>
                          </a:solidFill>
                          <a:latin typeface="+mn-lt"/>
                          <a:ea typeface="+mn-ea"/>
                          <a:cs typeface="+mn-cs"/>
                        </a:rPr>
                        <a:t>3:30</a:t>
                      </a:r>
                      <a:r>
                        <a:rPr lang="en-PH" sz="1600" kern="1200" dirty="0" smtClean="0">
                          <a:solidFill>
                            <a:schemeClr val="tx1"/>
                          </a:solidFill>
                          <a:latin typeface="+mn-lt"/>
                          <a:ea typeface="+mn-ea"/>
                          <a:cs typeface="+mn-cs"/>
                        </a:rPr>
                        <a:t>– 4:30</a:t>
                      </a:r>
                    </a:p>
                  </a:txBody>
                  <a:tcPr/>
                </a:tc>
                <a:tc>
                  <a:txBody>
                    <a:bodyPr/>
                    <a:lstStyle/>
                    <a:p>
                      <a:pPr marL="0" marR="0" lvl="0" indent="0" algn="l" defTabSz="914400" rtl="0" eaLnBrk="1" latinLnBrk="0" hangingPunct="1">
                        <a:lnSpc>
                          <a:spcPct val="115000"/>
                        </a:lnSpc>
                        <a:spcBef>
                          <a:spcPts val="0"/>
                        </a:spcBef>
                        <a:spcAft>
                          <a:spcPts val="0"/>
                        </a:spcAft>
                        <a:buFont typeface="+mj-lt"/>
                        <a:buNone/>
                      </a:pPr>
                      <a:r>
                        <a:rPr lang="en-PH" sz="1600" kern="1200" dirty="0" smtClean="0">
                          <a:solidFill>
                            <a:schemeClr val="dk1"/>
                          </a:solidFill>
                          <a:latin typeface="+mn-lt"/>
                          <a:ea typeface="+mn-ea"/>
                          <a:cs typeface="+mn-cs"/>
                        </a:rPr>
                        <a:t>3. </a:t>
                      </a:r>
                      <a:r>
                        <a:rPr lang="en-PH" sz="1600" kern="1200" baseline="0" dirty="0" smtClean="0">
                          <a:solidFill>
                            <a:schemeClr val="dk1"/>
                          </a:solidFill>
                          <a:latin typeface="+mn-lt"/>
                          <a:ea typeface="+mn-ea"/>
                          <a:cs typeface="+mn-cs"/>
                        </a:rPr>
                        <a:t>RBPMS Implementation and Management in 2016-2017</a:t>
                      </a:r>
                      <a:endParaRPr lang="en-PH" sz="1600" kern="1200" dirty="0">
                        <a:solidFill>
                          <a:schemeClr val="dk1"/>
                        </a:solidFill>
                        <a:latin typeface="+mn-lt"/>
                        <a:ea typeface="+mn-ea"/>
                        <a:cs typeface="+mn-cs"/>
                      </a:endParaRPr>
                    </a:p>
                  </a:txBody>
                  <a:tcPr marL="68580" marR="68580" marT="0" marB="0" anchor="ctr"/>
                </a:tc>
                <a:tc>
                  <a:txBody>
                    <a:bodyPr/>
                    <a:lstStyle/>
                    <a:p>
                      <a:pPr marL="0" marR="0" algn="ctr" defTabSz="914400" rtl="0" eaLnBrk="1" latinLnBrk="0" hangingPunct="1">
                        <a:lnSpc>
                          <a:spcPct val="115000"/>
                        </a:lnSpc>
                        <a:spcBef>
                          <a:spcPts val="0"/>
                        </a:spcBef>
                        <a:spcAft>
                          <a:spcPts val="0"/>
                        </a:spcAft>
                      </a:pPr>
                      <a:r>
                        <a:rPr lang="en-PH" sz="1600" kern="1200" dirty="0" smtClean="0">
                          <a:solidFill>
                            <a:schemeClr val="dk1"/>
                          </a:solidFill>
                          <a:latin typeface="+mn-lt"/>
                          <a:ea typeface="+mn-ea"/>
                          <a:cs typeface="+mn-cs"/>
                        </a:rPr>
                        <a:t>TWG Chair</a:t>
                      </a:r>
                      <a:endParaRPr lang="en-PH" sz="1600" kern="1200" dirty="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en-PH" sz="1600" b="0" kern="1200" baseline="0" dirty="0" smtClean="0">
                          <a:solidFill>
                            <a:srgbClr val="000000"/>
                          </a:solidFill>
                          <a:latin typeface="+mn-lt"/>
                          <a:ea typeface="Times New Roman"/>
                          <a:cs typeface="Tahoma"/>
                        </a:rPr>
                        <a:t>For Discussion</a:t>
                      </a:r>
                    </a:p>
                  </a:txBody>
                  <a:tcPr marL="68580" marR="68580" marT="0" marB="0" anchor="ctr"/>
                </a:tc>
              </a:tr>
              <a:tr h="29198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600" kern="1200" dirty="0" smtClean="0">
                          <a:solidFill>
                            <a:schemeClr val="tx1"/>
                          </a:solidFill>
                          <a:latin typeface="+mn-lt"/>
                          <a:ea typeface="+mn-ea"/>
                          <a:cs typeface="+mn-cs"/>
                        </a:rPr>
                        <a:t>4:30</a:t>
                      </a:r>
                      <a:r>
                        <a:rPr lang="en-PH" sz="1600" kern="1200" baseline="0" dirty="0" smtClean="0">
                          <a:solidFill>
                            <a:schemeClr val="tx1"/>
                          </a:solidFill>
                          <a:latin typeface="+mn-lt"/>
                          <a:ea typeface="+mn-ea"/>
                          <a:cs typeface="+mn-cs"/>
                        </a:rPr>
                        <a:t> </a:t>
                      </a:r>
                      <a:r>
                        <a:rPr lang="en-PH" sz="1600" kern="1200" dirty="0" smtClean="0">
                          <a:solidFill>
                            <a:schemeClr val="tx1"/>
                          </a:solidFill>
                          <a:latin typeface="+mn-lt"/>
                          <a:ea typeface="+mn-ea"/>
                          <a:cs typeface="+mn-cs"/>
                        </a:rPr>
                        <a:t>– 5:00</a:t>
                      </a:r>
                    </a:p>
                  </a:txBody>
                  <a:tcPr/>
                </a:tc>
                <a:tc>
                  <a:txBody>
                    <a:bodyPr/>
                    <a:lstStyle/>
                    <a:p>
                      <a:pPr marL="0" marR="0" lvl="0" indent="0" algn="l" defTabSz="914400" rtl="0" eaLnBrk="1" latinLnBrk="0" hangingPunct="1">
                        <a:lnSpc>
                          <a:spcPct val="115000"/>
                        </a:lnSpc>
                        <a:spcBef>
                          <a:spcPts val="0"/>
                        </a:spcBef>
                        <a:spcAft>
                          <a:spcPts val="0"/>
                        </a:spcAft>
                        <a:buFont typeface="+mj-lt"/>
                        <a:buNone/>
                      </a:pPr>
                      <a:r>
                        <a:rPr lang="en-PH" sz="1600" kern="1200" dirty="0" smtClean="0">
                          <a:solidFill>
                            <a:schemeClr val="dk1"/>
                          </a:solidFill>
                          <a:latin typeface="+mn-lt"/>
                          <a:ea typeface="+mn-ea"/>
                          <a:cs typeface="+mn-cs"/>
                        </a:rPr>
                        <a:t>4. Updated</a:t>
                      </a:r>
                      <a:r>
                        <a:rPr lang="en-PH" sz="1600" kern="1200" baseline="0" dirty="0" smtClean="0">
                          <a:solidFill>
                            <a:schemeClr val="dk1"/>
                          </a:solidFill>
                          <a:latin typeface="+mn-lt"/>
                          <a:ea typeface="+mn-ea"/>
                          <a:cs typeface="+mn-cs"/>
                        </a:rPr>
                        <a:t> </a:t>
                      </a:r>
                      <a:r>
                        <a:rPr lang="en-PH" sz="1600" kern="1200" dirty="0" smtClean="0">
                          <a:solidFill>
                            <a:schemeClr val="dk1"/>
                          </a:solidFill>
                          <a:latin typeface="+mn-lt"/>
                          <a:ea typeface="+mn-ea"/>
                          <a:cs typeface="+mn-cs"/>
                        </a:rPr>
                        <a:t>RBPMS Website</a:t>
                      </a:r>
                      <a:endParaRPr lang="en-PH" sz="1600" kern="1200" dirty="0">
                        <a:solidFill>
                          <a:schemeClr val="dk1"/>
                        </a:solidFill>
                        <a:latin typeface="+mn-lt"/>
                        <a:ea typeface="+mn-ea"/>
                        <a:cs typeface="+mn-cs"/>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600" b="0" kern="1200" baseline="0" dirty="0">
                          <a:solidFill>
                            <a:srgbClr val="000000"/>
                          </a:solidFill>
                          <a:latin typeface="+mn-lt"/>
                          <a:ea typeface="Times New Roman"/>
                          <a:cs typeface="Tahoma"/>
                        </a:rPr>
                        <a:t>AO25 </a:t>
                      </a:r>
                      <a:r>
                        <a:rPr lang="en-PH" sz="1600" b="0" kern="1200" baseline="0" dirty="0" smtClean="0">
                          <a:solidFill>
                            <a:srgbClr val="000000"/>
                          </a:solidFill>
                          <a:latin typeface="+mn-lt"/>
                          <a:ea typeface="Times New Roman"/>
                          <a:cs typeface="Tahoma"/>
                        </a:rPr>
                        <a:t>Secretariat</a:t>
                      </a:r>
                      <a:endParaRPr lang="en-PH" sz="1600" b="0" kern="1200" baseline="0" dirty="0">
                        <a:solidFill>
                          <a:srgbClr val="000000"/>
                        </a:solidFill>
                        <a:latin typeface="+mn-lt"/>
                        <a:ea typeface="Times New Roman"/>
                        <a:cs typeface="Tahoma"/>
                      </a:endParaRPr>
                    </a:p>
                  </a:txBody>
                  <a:tcPr marL="68580" marR="6858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600" b="0" kern="1200" baseline="0" dirty="0">
                          <a:solidFill>
                            <a:srgbClr val="000000"/>
                          </a:solidFill>
                          <a:latin typeface="+mn-lt"/>
                          <a:ea typeface="Times New Roman"/>
                          <a:cs typeface="Tahoma"/>
                        </a:rPr>
                        <a:t>For Information</a:t>
                      </a:r>
                    </a:p>
                  </a:txBody>
                  <a:tcPr marL="68580" marR="68580" marT="0" marB="0" anchor="ctr"/>
                </a:tc>
              </a:tr>
            </a:tbl>
          </a:graphicData>
        </a:graphic>
      </p:graphicFrame>
    </p:spTree>
    <p:extLst>
      <p:ext uri="{BB962C8B-B14F-4D97-AF65-F5344CB8AC3E}">
        <p14:creationId xmlns:p14="http://schemas.microsoft.com/office/powerpoint/2010/main" val="12283570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t>
            </a:r>
            <a:r>
              <a:rPr lang="en-PH" sz="2800" b="1" dirty="0"/>
              <a:t>AGENCIES on the Posting 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1453971450"/>
              </p:ext>
            </p:extLst>
          </p:nvPr>
        </p:nvGraphicFramePr>
        <p:xfrm>
          <a:off x="228600" y="1063625"/>
          <a:ext cx="8534400" cy="5610225"/>
        </p:xfrm>
        <a:graphic>
          <a:graphicData uri="http://schemas.openxmlformats.org/drawingml/2006/table">
            <a:tbl>
              <a:tblPr firstRow="1" bandRow="1">
                <a:tableStyleId>{5C22544A-7EE6-4342-B048-85BDC9FD1C3A}</a:tableStyleId>
              </a:tblPr>
              <a:tblGrid>
                <a:gridCol w="8534400"/>
              </a:tblGrid>
              <a:tr h="457200">
                <a:tc>
                  <a:txBody>
                    <a:bodyPr/>
                    <a:lstStyle/>
                    <a:p>
                      <a:pPr algn="ctr"/>
                      <a:r>
                        <a:rPr lang="en-PH" sz="2400" dirty="0" smtClean="0">
                          <a:latin typeface="Arial" panose="020B0604020202020204" pitchFamily="34" charset="0"/>
                          <a:cs typeface="Arial" panose="020B0604020202020204" pitchFamily="34" charset="0"/>
                        </a:rPr>
                        <a:t>DEPARTMENTS –</a:t>
                      </a:r>
                      <a:r>
                        <a:rPr lang="en-PH" sz="2400" baseline="0" dirty="0" smtClean="0">
                          <a:latin typeface="Arial" panose="020B0604020202020204" pitchFamily="34" charset="0"/>
                          <a:cs typeface="Arial" panose="020B0604020202020204" pitchFamily="34" charset="0"/>
                        </a:rPr>
                        <a:t> ATTACHED AGENCIES</a:t>
                      </a:r>
                      <a:endParaRPr lang="en-PH" sz="2400" dirty="0">
                        <a:latin typeface="Arial" panose="020B0604020202020204" pitchFamily="34" charset="0"/>
                        <a:cs typeface="Arial" panose="020B0604020202020204" pitchFamily="34" charset="0"/>
                      </a:endParaRPr>
                    </a:p>
                  </a:txBody>
                  <a:tcPr/>
                </a:tc>
              </a:tr>
              <a:tr h="457199">
                <a:tc>
                  <a:txBody>
                    <a:bodyPr/>
                    <a:lstStyle/>
                    <a:p>
                      <a:pPr marL="0" indent="0" algn="l" fontAlgn="b">
                        <a:buFont typeface="+mj-lt"/>
                        <a:buNone/>
                      </a:pPr>
                      <a:r>
                        <a:rPr lang="en-PH" sz="1800" b="0" i="0" u="none" strike="noStrike" dirty="0" smtClean="0">
                          <a:solidFill>
                            <a:srgbClr val="000000"/>
                          </a:solidFill>
                          <a:effectLst/>
                          <a:latin typeface="+mn-lt"/>
                        </a:rPr>
                        <a:t>28.</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 DOH -Commission </a:t>
                      </a:r>
                      <a:r>
                        <a:rPr lang="en-PH" sz="1800" b="0" i="0" u="none" strike="noStrike" dirty="0">
                          <a:solidFill>
                            <a:srgbClr val="000000"/>
                          </a:solidFill>
                          <a:effectLst/>
                          <a:latin typeface="+mn-lt"/>
                        </a:rPr>
                        <a:t>on Population</a:t>
                      </a:r>
                    </a:p>
                  </a:txBody>
                  <a:tcPr marL="9525" marR="9525" marT="9525" marB="0" anchor="b"/>
                </a:tc>
              </a:tr>
              <a:tr h="457199">
                <a:tc>
                  <a:txBody>
                    <a:bodyPr/>
                    <a:lstStyle/>
                    <a:p>
                      <a:pPr marL="0" indent="0" algn="l" fontAlgn="b">
                        <a:buFont typeface="+mj-lt"/>
                        <a:buNone/>
                      </a:pPr>
                      <a:r>
                        <a:rPr lang="en-PH" sz="1800" b="0" i="0" u="none" strike="noStrike" dirty="0" smtClean="0">
                          <a:solidFill>
                            <a:srgbClr val="000000"/>
                          </a:solidFill>
                          <a:effectLst/>
                          <a:latin typeface="+mn-lt"/>
                        </a:rPr>
                        <a:t>29.</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DOH -National </a:t>
                      </a:r>
                      <a:r>
                        <a:rPr lang="en-PH" sz="1800" b="0" i="0" u="none" strike="noStrike" dirty="0">
                          <a:solidFill>
                            <a:srgbClr val="000000"/>
                          </a:solidFill>
                          <a:effectLst/>
                          <a:latin typeface="+mn-lt"/>
                        </a:rPr>
                        <a:t>Nutrition Council</a:t>
                      </a:r>
                    </a:p>
                  </a:txBody>
                  <a:tcPr marL="9525" marR="9525" marT="9525" marB="0" anchor="b"/>
                </a:tc>
              </a:tr>
              <a:tr h="380999">
                <a:tc>
                  <a:txBody>
                    <a:bodyPr/>
                    <a:lstStyle/>
                    <a:p>
                      <a:pPr marL="0" indent="0" algn="l" fontAlgn="b">
                        <a:buFont typeface="+mj-lt"/>
                        <a:buNone/>
                      </a:pPr>
                      <a:r>
                        <a:rPr lang="en-PH" sz="1800" b="0" i="0" u="none" strike="noStrike" dirty="0" smtClean="0">
                          <a:solidFill>
                            <a:srgbClr val="000000"/>
                          </a:solidFill>
                          <a:effectLst/>
                          <a:latin typeface="+mn-lt"/>
                        </a:rPr>
                        <a:t>30.</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DOJ -Bureau </a:t>
                      </a:r>
                      <a:r>
                        <a:rPr lang="en-PH" sz="1800" b="0" i="0" u="none" strike="noStrike" dirty="0">
                          <a:solidFill>
                            <a:srgbClr val="000000"/>
                          </a:solidFill>
                          <a:effectLst/>
                          <a:latin typeface="+mn-lt"/>
                        </a:rPr>
                        <a:t>of Corrections</a:t>
                      </a:r>
                    </a:p>
                  </a:txBody>
                  <a:tcPr marL="9525" marR="9525" marT="9525" marB="0" anchor="b"/>
                </a:tc>
              </a:tr>
              <a:tr h="457203">
                <a:tc>
                  <a:txBody>
                    <a:bodyPr/>
                    <a:lstStyle/>
                    <a:p>
                      <a:pPr marL="0" indent="0" algn="l" fontAlgn="b">
                        <a:buFont typeface="+mj-lt"/>
                        <a:buNone/>
                      </a:pPr>
                      <a:r>
                        <a:rPr lang="en-PH" sz="1800" b="0" i="0" u="none" strike="noStrike" dirty="0" smtClean="0">
                          <a:solidFill>
                            <a:srgbClr val="000000"/>
                          </a:solidFill>
                          <a:effectLst/>
                          <a:latin typeface="+mn-lt"/>
                        </a:rPr>
                        <a:t>31.</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DOJ – Bureau of Immigration</a:t>
                      </a:r>
                      <a:endParaRPr lang="en-PH" sz="1800" b="0" i="0" u="none" strike="noStrike" dirty="0">
                        <a:solidFill>
                          <a:srgbClr val="000000"/>
                        </a:solidFill>
                        <a:effectLst/>
                        <a:latin typeface="+mn-lt"/>
                      </a:endParaRP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32.</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DOJ -Office </a:t>
                      </a:r>
                      <a:r>
                        <a:rPr lang="en-PH" sz="1800" b="0" i="0" u="none" strike="noStrike" dirty="0">
                          <a:solidFill>
                            <a:srgbClr val="000000"/>
                          </a:solidFill>
                          <a:effectLst/>
                          <a:latin typeface="+mn-lt"/>
                        </a:rPr>
                        <a:t>of the Government Corporate Counsel</a:t>
                      </a: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33.</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DOJ -Office </a:t>
                      </a:r>
                      <a:r>
                        <a:rPr lang="en-PH" sz="1800" b="0" i="0" u="none" strike="noStrike" dirty="0">
                          <a:solidFill>
                            <a:srgbClr val="000000"/>
                          </a:solidFill>
                          <a:effectLst/>
                          <a:latin typeface="+mn-lt"/>
                        </a:rPr>
                        <a:t>of the Solicitor General</a:t>
                      </a: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34.</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DOLE -National Conciliation and Mediation Board</a:t>
                      </a:r>
                      <a:endParaRPr lang="en-PH" sz="1800" b="0" i="0" u="none" strike="noStrike" dirty="0">
                        <a:solidFill>
                          <a:srgbClr val="000000"/>
                        </a:solidFill>
                        <a:effectLst/>
                        <a:latin typeface="+mn-lt"/>
                      </a:endParaRP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35. DOST -Advanced </a:t>
                      </a:r>
                      <a:r>
                        <a:rPr lang="en-PH" sz="1800" b="0" i="0" u="none" strike="noStrike" dirty="0">
                          <a:solidFill>
                            <a:srgbClr val="000000"/>
                          </a:solidFill>
                          <a:effectLst/>
                          <a:latin typeface="+mn-lt"/>
                        </a:rPr>
                        <a:t>Science and Technology Institute</a:t>
                      </a: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36. DOST -Food </a:t>
                      </a:r>
                      <a:r>
                        <a:rPr lang="en-PH" sz="1800" b="0" i="0" u="none" strike="noStrike" dirty="0">
                          <a:solidFill>
                            <a:srgbClr val="000000"/>
                          </a:solidFill>
                          <a:effectLst/>
                          <a:latin typeface="+mn-lt"/>
                        </a:rPr>
                        <a:t>and Nutrition Research Institute</a:t>
                      </a:r>
                    </a:p>
                  </a:txBody>
                  <a:tcPr marL="9525" marR="9525" marT="9525" marB="0" anchor="b"/>
                </a:tc>
              </a:tr>
              <a:tr h="377825">
                <a:tc>
                  <a:txBody>
                    <a:bodyPr/>
                    <a:lstStyle/>
                    <a:p>
                      <a:pPr algn="l" fontAlgn="b"/>
                      <a:r>
                        <a:rPr lang="en-PH" sz="1800" b="0" i="0" u="none" strike="noStrike" dirty="0" smtClean="0">
                          <a:solidFill>
                            <a:srgbClr val="000000"/>
                          </a:solidFill>
                          <a:effectLst/>
                          <a:latin typeface="+mn-lt"/>
                        </a:rPr>
                        <a:t>37. DILG -Bureau </a:t>
                      </a:r>
                      <a:r>
                        <a:rPr lang="en-PH" sz="1800" b="0" i="0" u="none" strike="noStrike" dirty="0">
                          <a:solidFill>
                            <a:srgbClr val="000000"/>
                          </a:solidFill>
                          <a:effectLst/>
                          <a:latin typeface="+mn-lt"/>
                        </a:rPr>
                        <a:t>of Fire Protection</a:t>
                      </a:r>
                    </a:p>
                  </a:txBody>
                  <a:tcPr marL="9525" marR="9525" marT="9525" marB="0" anchor="b"/>
                </a:tc>
              </a:tr>
              <a:tr h="377825">
                <a:tc>
                  <a:txBody>
                    <a:bodyPr/>
                    <a:lstStyle/>
                    <a:p>
                      <a:pPr algn="l" fontAlgn="b"/>
                      <a:r>
                        <a:rPr lang="en-PH" sz="1800" b="0" i="0" u="none" strike="noStrike" dirty="0" smtClean="0">
                          <a:solidFill>
                            <a:srgbClr val="000000"/>
                          </a:solidFill>
                          <a:effectLst/>
                          <a:latin typeface="+mn-lt"/>
                        </a:rPr>
                        <a:t>38. DILG -Bureau </a:t>
                      </a:r>
                      <a:r>
                        <a:rPr lang="en-PH" sz="1800" b="0" i="0" u="none" strike="noStrike" dirty="0">
                          <a:solidFill>
                            <a:srgbClr val="000000"/>
                          </a:solidFill>
                          <a:effectLst/>
                          <a:latin typeface="+mn-lt"/>
                        </a:rPr>
                        <a:t>of Jail Management and Penology</a:t>
                      </a:r>
                    </a:p>
                  </a:txBody>
                  <a:tcPr marL="9525" marR="9525" marT="9525" marB="0" anchor="b"/>
                </a:tc>
              </a:tr>
              <a:tr h="377825">
                <a:tc>
                  <a:txBody>
                    <a:bodyPr/>
                    <a:lstStyle/>
                    <a:p>
                      <a:pPr algn="l" fontAlgn="b"/>
                      <a:r>
                        <a:rPr lang="en-PH" sz="1800" b="0" i="0" u="none" strike="noStrike" dirty="0" smtClean="0">
                          <a:solidFill>
                            <a:srgbClr val="000000"/>
                          </a:solidFill>
                          <a:effectLst/>
                          <a:latin typeface="+mn-lt"/>
                        </a:rPr>
                        <a:t>39.</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DILG -Local </a:t>
                      </a:r>
                      <a:r>
                        <a:rPr lang="en-PH" sz="1800" b="0" i="0" u="none" strike="noStrike" dirty="0">
                          <a:solidFill>
                            <a:srgbClr val="000000"/>
                          </a:solidFill>
                          <a:effectLst/>
                          <a:latin typeface="+mn-lt"/>
                        </a:rPr>
                        <a:t>Government Academy</a:t>
                      </a:r>
                    </a:p>
                  </a:txBody>
                  <a:tcPr marL="9525" marR="9525" marT="9525" marB="0" anchor="b"/>
                </a:tc>
              </a:tr>
              <a:tr h="377825">
                <a:tc>
                  <a:txBody>
                    <a:bodyPr/>
                    <a:lstStyle/>
                    <a:p>
                      <a:pPr algn="l" fontAlgn="b"/>
                      <a:r>
                        <a:rPr lang="en-PH" sz="1800" b="0" i="0" u="none" strike="noStrike" dirty="0" smtClean="0">
                          <a:solidFill>
                            <a:srgbClr val="000000"/>
                          </a:solidFill>
                          <a:effectLst/>
                          <a:latin typeface="+mn-lt"/>
                        </a:rPr>
                        <a:t>40. DILG -National </a:t>
                      </a:r>
                      <a:r>
                        <a:rPr lang="en-PH" sz="1800" b="0" i="0" u="none" strike="noStrike" dirty="0">
                          <a:solidFill>
                            <a:srgbClr val="000000"/>
                          </a:solidFill>
                          <a:effectLst/>
                          <a:latin typeface="+mn-lt"/>
                        </a:rPr>
                        <a:t>Police Commission</a:t>
                      </a:r>
                    </a:p>
                  </a:txBody>
                  <a:tcPr marL="9525" marR="9525" marT="9525" marB="0" anchor="b"/>
                </a:tc>
              </a:tr>
            </a:tbl>
          </a:graphicData>
        </a:graphic>
      </p:graphicFrame>
    </p:spTree>
    <p:extLst>
      <p:ext uri="{BB962C8B-B14F-4D97-AF65-F5344CB8AC3E}">
        <p14:creationId xmlns:p14="http://schemas.microsoft.com/office/powerpoint/2010/main" val="14487219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t>
            </a:r>
            <a:r>
              <a:rPr lang="en-PH" sz="2800" b="1" dirty="0"/>
              <a:t>AGENCIES on the Posting 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3386191917"/>
              </p:ext>
            </p:extLst>
          </p:nvPr>
        </p:nvGraphicFramePr>
        <p:xfrm>
          <a:off x="228600" y="1063625"/>
          <a:ext cx="8534400" cy="5382892"/>
        </p:xfrm>
        <a:graphic>
          <a:graphicData uri="http://schemas.openxmlformats.org/drawingml/2006/table">
            <a:tbl>
              <a:tblPr firstRow="1" bandRow="1">
                <a:tableStyleId>{5C22544A-7EE6-4342-B048-85BDC9FD1C3A}</a:tableStyleId>
              </a:tblPr>
              <a:tblGrid>
                <a:gridCol w="8534400"/>
              </a:tblGrid>
              <a:tr h="384175">
                <a:tc>
                  <a:txBody>
                    <a:bodyPr/>
                    <a:lstStyle/>
                    <a:p>
                      <a:pPr algn="ctr"/>
                      <a:r>
                        <a:rPr lang="en-PH" sz="2000" dirty="0" smtClean="0">
                          <a:latin typeface="Arial" panose="020B0604020202020204" pitchFamily="34" charset="0"/>
                          <a:cs typeface="Arial" panose="020B0604020202020204" pitchFamily="34" charset="0"/>
                        </a:rPr>
                        <a:t>DEPARTMENTS –</a:t>
                      </a:r>
                      <a:r>
                        <a:rPr lang="en-PH" sz="2000" baseline="0" dirty="0" smtClean="0">
                          <a:latin typeface="Arial" panose="020B0604020202020204" pitchFamily="34" charset="0"/>
                          <a:cs typeface="Arial" panose="020B0604020202020204" pitchFamily="34" charset="0"/>
                        </a:rPr>
                        <a:t> ATTACHED AGENCIES</a:t>
                      </a:r>
                      <a:endParaRPr lang="en-PH" sz="2000" dirty="0">
                        <a:latin typeface="Arial" panose="020B0604020202020204" pitchFamily="34" charset="0"/>
                        <a:cs typeface="Arial" panose="020B0604020202020204" pitchFamily="34" charset="0"/>
                      </a:endParaRPr>
                    </a:p>
                  </a:txBody>
                  <a:tcPr/>
                </a:tc>
              </a:tr>
              <a:tr h="381000">
                <a:tc>
                  <a:txBody>
                    <a:bodyPr/>
                    <a:lstStyle/>
                    <a:p>
                      <a:pPr marL="0" indent="0" algn="l" fontAlgn="b">
                        <a:buFont typeface="+mj-lt"/>
                        <a:buNone/>
                      </a:pPr>
                      <a:r>
                        <a:rPr lang="en-PH" sz="1800" b="0" i="0" u="none" strike="noStrike" dirty="0" smtClean="0">
                          <a:solidFill>
                            <a:srgbClr val="000000"/>
                          </a:solidFill>
                          <a:effectLst/>
                          <a:latin typeface="+mn-lt"/>
                        </a:rPr>
                        <a:t>41. DOST</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Metals </a:t>
                      </a:r>
                      <a:r>
                        <a:rPr lang="en-PH" sz="1800" b="0" i="0" u="none" strike="noStrike" dirty="0">
                          <a:solidFill>
                            <a:srgbClr val="000000"/>
                          </a:solidFill>
                          <a:effectLst/>
                          <a:latin typeface="+mn-lt"/>
                        </a:rPr>
                        <a:t>Industry Research and Development Center</a:t>
                      </a:r>
                    </a:p>
                  </a:txBody>
                  <a:tcPr marL="9525" marR="9525" marT="9525" marB="0" anchor="b"/>
                </a:tc>
              </a:tr>
              <a:tr h="381000">
                <a:tc>
                  <a:txBody>
                    <a:bodyPr/>
                    <a:lstStyle/>
                    <a:p>
                      <a:pPr marL="0" indent="0" algn="l" fontAlgn="b">
                        <a:buFont typeface="+mj-lt"/>
                        <a:buNone/>
                      </a:pPr>
                      <a:r>
                        <a:rPr lang="en-PH" sz="1800" b="0" i="0" u="none" strike="noStrike" dirty="0" smtClean="0">
                          <a:solidFill>
                            <a:srgbClr val="000000"/>
                          </a:solidFill>
                          <a:effectLst/>
                          <a:latin typeface="+mn-lt"/>
                        </a:rPr>
                        <a:t>42. DOST</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National </a:t>
                      </a:r>
                      <a:r>
                        <a:rPr lang="en-PH" sz="1800" b="0" i="0" u="none" strike="noStrike" dirty="0">
                          <a:solidFill>
                            <a:srgbClr val="000000"/>
                          </a:solidFill>
                          <a:effectLst/>
                          <a:latin typeface="+mn-lt"/>
                        </a:rPr>
                        <a:t>Academy of Science and Technology</a:t>
                      </a:r>
                    </a:p>
                  </a:txBody>
                  <a:tcPr marL="9525" marR="9525" marT="9525" marB="0" anchor="b"/>
                </a:tc>
              </a:tr>
              <a:tr h="457199">
                <a:tc>
                  <a:txBody>
                    <a:bodyPr/>
                    <a:lstStyle/>
                    <a:p>
                      <a:pPr marL="0" indent="0" algn="l" fontAlgn="b">
                        <a:buFont typeface="+mj-lt"/>
                        <a:buNone/>
                      </a:pPr>
                      <a:r>
                        <a:rPr lang="en-PH" sz="1800" b="0" i="0" u="none" strike="noStrike" dirty="0" smtClean="0">
                          <a:solidFill>
                            <a:srgbClr val="000000"/>
                          </a:solidFill>
                          <a:effectLst/>
                          <a:latin typeface="+mn-lt"/>
                        </a:rPr>
                        <a:t>43. DOST</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Philippine </a:t>
                      </a:r>
                      <a:r>
                        <a:rPr lang="en-PH" sz="1800" b="0" i="0" u="none" strike="noStrike" dirty="0">
                          <a:solidFill>
                            <a:srgbClr val="000000"/>
                          </a:solidFill>
                          <a:effectLst/>
                          <a:latin typeface="+mn-lt"/>
                        </a:rPr>
                        <a:t>Council for Agriculture, Aquatic and Natural Resources Research and Development</a:t>
                      </a:r>
                    </a:p>
                  </a:txBody>
                  <a:tcPr marL="9525" marR="9525" marT="9525" marB="0" anchor="b"/>
                </a:tc>
              </a:tr>
              <a:tr h="457199">
                <a:tc>
                  <a:txBody>
                    <a:bodyPr/>
                    <a:lstStyle/>
                    <a:p>
                      <a:pPr marL="0" indent="0" algn="l" fontAlgn="b">
                        <a:buFont typeface="+mj-lt"/>
                        <a:buNone/>
                      </a:pPr>
                      <a:r>
                        <a:rPr lang="en-PH" sz="1800" b="0" i="0" u="none" strike="noStrike" dirty="0" smtClean="0">
                          <a:solidFill>
                            <a:srgbClr val="000000"/>
                          </a:solidFill>
                          <a:effectLst/>
                          <a:latin typeface="+mn-lt"/>
                        </a:rPr>
                        <a:t>44. DOST</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Philippine </a:t>
                      </a:r>
                      <a:r>
                        <a:rPr lang="en-PH" sz="1800" b="0" i="0" u="none" strike="noStrike" dirty="0">
                          <a:solidFill>
                            <a:srgbClr val="000000"/>
                          </a:solidFill>
                          <a:effectLst/>
                          <a:latin typeface="+mn-lt"/>
                        </a:rPr>
                        <a:t>Nuclear Research Institute</a:t>
                      </a:r>
                    </a:p>
                  </a:txBody>
                  <a:tcPr marL="9525" marR="9525" marT="9525" marB="0" anchor="b"/>
                </a:tc>
              </a:tr>
              <a:tr h="380999">
                <a:tc>
                  <a:txBody>
                    <a:bodyPr/>
                    <a:lstStyle/>
                    <a:p>
                      <a:pPr marL="0" indent="0" algn="l" fontAlgn="b">
                        <a:buFont typeface="+mj-lt"/>
                        <a:buNone/>
                      </a:pPr>
                      <a:r>
                        <a:rPr lang="en-PH" sz="1800" b="0" i="0" u="none" strike="noStrike" dirty="0" smtClean="0">
                          <a:solidFill>
                            <a:srgbClr val="000000"/>
                          </a:solidFill>
                          <a:effectLst/>
                          <a:latin typeface="+mn-lt"/>
                        </a:rPr>
                        <a:t>45. DOST</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Technology </a:t>
                      </a:r>
                      <a:r>
                        <a:rPr lang="en-PH" sz="1800" b="0" i="0" u="none" strike="noStrike" dirty="0">
                          <a:solidFill>
                            <a:srgbClr val="000000"/>
                          </a:solidFill>
                          <a:effectLst/>
                          <a:latin typeface="+mn-lt"/>
                        </a:rPr>
                        <a:t>Application and Promotion Institute</a:t>
                      </a:r>
                    </a:p>
                  </a:txBody>
                  <a:tcPr marL="9525" marR="9525" marT="9525" marB="0" anchor="b"/>
                </a:tc>
              </a:tr>
              <a:tr h="380999">
                <a:tc>
                  <a:txBody>
                    <a:bodyPr/>
                    <a:lstStyle/>
                    <a:p>
                      <a:pPr marL="0" indent="0" algn="l" fontAlgn="b">
                        <a:buFont typeface="+mj-lt"/>
                        <a:buNone/>
                      </a:pPr>
                      <a:r>
                        <a:rPr lang="en-PH" sz="1800" b="0" i="0" u="none" strike="noStrike" dirty="0" smtClean="0">
                          <a:solidFill>
                            <a:srgbClr val="000000"/>
                          </a:solidFill>
                          <a:effectLst/>
                          <a:latin typeface="+mn-lt"/>
                        </a:rPr>
                        <a:t>46.DOST – Information and Communications Technology Office</a:t>
                      </a:r>
                      <a:endParaRPr lang="en-PH" sz="1800" b="0" i="0" u="none" strike="noStrike" dirty="0">
                        <a:solidFill>
                          <a:srgbClr val="000000"/>
                        </a:solidFill>
                        <a:effectLst/>
                        <a:latin typeface="+mn-lt"/>
                      </a:endParaRPr>
                    </a:p>
                  </a:txBody>
                  <a:tcPr marL="9525" marR="9525" marT="9525" marB="0" anchor="b"/>
                </a:tc>
              </a:tr>
              <a:tr h="377825">
                <a:tc>
                  <a:txBody>
                    <a:bodyPr/>
                    <a:lstStyle/>
                    <a:p>
                      <a:pPr marL="0" indent="0" algn="l" fontAlgn="b">
                        <a:buFont typeface="+mj-lt"/>
                        <a:buNone/>
                      </a:pPr>
                      <a:r>
                        <a:rPr lang="en-PH" sz="1800" b="0" i="0" u="none" strike="noStrike" baseline="0" dirty="0" smtClean="0">
                          <a:solidFill>
                            <a:schemeClr val="tx1"/>
                          </a:solidFill>
                          <a:effectLst/>
                          <a:latin typeface="+mn-lt"/>
                        </a:rPr>
                        <a:t>47. </a:t>
                      </a:r>
                      <a:r>
                        <a:rPr lang="en-PH" sz="1800" b="0" i="0" u="none" strike="noStrike" dirty="0" smtClean="0">
                          <a:solidFill>
                            <a:schemeClr val="tx1"/>
                          </a:solidFill>
                          <a:effectLst/>
                          <a:latin typeface="+mn-lt"/>
                        </a:rPr>
                        <a:t> PCOO -Bureau </a:t>
                      </a:r>
                      <a:r>
                        <a:rPr lang="en-PH" sz="1800" b="0" i="0" u="none" strike="noStrike" dirty="0">
                          <a:solidFill>
                            <a:schemeClr val="tx1"/>
                          </a:solidFill>
                          <a:effectLst/>
                          <a:latin typeface="+mn-lt"/>
                        </a:rPr>
                        <a:t>of Broadcast Services</a:t>
                      </a:r>
                    </a:p>
                  </a:txBody>
                  <a:tcPr marL="9525" marR="9525" marT="9525" marB="0" anchor="b"/>
                </a:tc>
              </a:tr>
              <a:tr h="377825">
                <a:tc>
                  <a:txBody>
                    <a:bodyPr/>
                    <a:lstStyle/>
                    <a:p>
                      <a:pPr marL="0" indent="0" algn="l" fontAlgn="b">
                        <a:buFont typeface="+mj-lt"/>
                        <a:buNone/>
                      </a:pPr>
                      <a:r>
                        <a:rPr lang="en-PH" sz="1800" b="0" i="0" u="none" strike="noStrike" dirty="0" smtClean="0">
                          <a:solidFill>
                            <a:schemeClr val="tx1"/>
                          </a:solidFill>
                          <a:effectLst/>
                          <a:latin typeface="+mn-lt"/>
                        </a:rPr>
                        <a:t>48.</a:t>
                      </a:r>
                      <a:r>
                        <a:rPr lang="en-PH" sz="1800" b="0" i="0" u="none" strike="noStrike" baseline="0" dirty="0" smtClean="0">
                          <a:solidFill>
                            <a:schemeClr val="tx1"/>
                          </a:solidFill>
                          <a:effectLst/>
                          <a:latin typeface="+mn-lt"/>
                        </a:rPr>
                        <a:t> </a:t>
                      </a:r>
                      <a:r>
                        <a:rPr lang="en-PH" sz="1800" b="0" i="0" u="none" strike="noStrike" dirty="0" smtClean="0">
                          <a:solidFill>
                            <a:schemeClr val="tx1"/>
                          </a:solidFill>
                          <a:effectLst/>
                          <a:latin typeface="+mn-lt"/>
                        </a:rPr>
                        <a:t>PCOO -Bureau </a:t>
                      </a:r>
                      <a:r>
                        <a:rPr lang="en-PH" sz="1800" b="0" i="0" u="none" strike="noStrike" dirty="0">
                          <a:solidFill>
                            <a:schemeClr val="tx1"/>
                          </a:solidFill>
                          <a:effectLst/>
                          <a:latin typeface="+mn-lt"/>
                        </a:rPr>
                        <a:t>of Communications Services</a:t>
                      </a:r>
                    </a:p>
                  </a:txBody>
                  <a:tcPr marL="9525" marR="9525" marT="9525" marB="0" anchor="b"/>
                </a:tc>
              </a:tr>
              <a:tr h="377825">
                <a:tc>
                  <a:txBody>
                    <a:bodyPr/>
                    <a:lstStyle/>
                    <a:p>
                      <a:pPr marL="0" indent="0" algn="l" fontAlgn="b">
                        <a:buFont typeface="+mj-lt"/>
                        <a:buNone/>
                      </a:pPr>
                      <a:r>
                        <a:rPr lang="en-PH" sz="1800" b="0" i="0" u="none" strike="noStrike" dirty="0" smtClean="0">
                          <a:solidFill>
                            <a:schemeClr val="tx1"/>
                          </a:solidFill>
                          <a:effectLst/>
                          <a:latin typeface="+mn-lt"/>
                        </a:rPr>
                        <a:t>49.</a:t>
                      </a:r>
                      <a:r>
                        <a:rPr lang="en-PH" sz="1800" b="0" i="0" u="none" strike="noStrike" baseline="0" dirty="0" smtClean="0">
                          <a:solidFill>
                            <a:schemeClr val="tx1"/>
                          </a:solidFill>
                          <a:effectLst/>
                          <a:latin typeface="+mn-lt"/>
                        </a:rPr>
                        <a:t> </a:t>
                      </a:r>
                      <a:r>
                        <a:rPr lang="en-PH" sz="1800" b="0" i="0" u="none" strike="noStrike" dirty="0" smtClean="0">
                          <a:solidFill>
                            <a:schemeClr val="tx1"/>
                          </a:solidFill>
                          <a:effectLst/>
                          <a:latin typeface="+mn-lt"/>
                        </a:rPr>
                        <a:t>PCOO -Philippine </a:t>
                      </a:r>
                      <a:r>
                        <a:rPr lang="en-PH" sz="1800" b="0" i="0" u="none" strike="noStrike" dirty="0">
                          <a:solidFill>
                            <a:schemeClr val="tx1"/>
                          </a:solidFill>
                          <a:effectLst/>
                          <a:latin typeface="+mn-lt"/>
                        </a:rPr>
                        <a:t>Information Agency</a:t>
                      </a:r>
                    </a:p>
                  </a:txBody>
                  <a:tcPr marL="9525" marR="9525" marT="9525" marB="0" anchor="b"/>
                </a:tc>
              </a:tr>
              <a:tr h="377825">
                <a:tc>
                  <a:txBody>
                    <a:bodyPr/>
                    <a:lstStyle/>
                    <a:p>
                      <a:pPr marL="0" indent="0" algn="l" fontAlgn="b">
                        <a:buFont typeface="+mj-lt"/>
                        <a:buNone/>
                      </a:pPr>
                      <a:r>
                        <a:rPr lang="en-PH" sz="1800" b="0" i="0" u="none" strike="noStrike" dirty="0" smtClean="0">
                          <a:solidFill>
                            <a:schemeClr val="tx1"/>
                          </a:solidFill>
                          <a:effectLst/>
                          <a:latin typeface="+mn-lt"/>
                        </a:rPr>
                        <a:t>50.</a:t>
                      </a:r>
                      <a:r>
                        <a:rPr lang="en-PH" sz="1800" b="0" i="0" u="none" strike="noStrike" baseline="0" dirty="0" smtClean="0">
                          <a:solidFill>
                            <a:schemeClr val="tx1"/>
                          </a:solidFill>
                          <a:effectLst/>
                          <a:latin typeface="+mn-lt"/>
                        </a:rPr>
                        <a:t> </a:t>
                      </a:r>
                      <a:r>
                        <a:rPr lang="en-PH" sz="1800" b="0" i="0" u="none" strike="noStrike" dirty="0" smtClean="0">
                          <a:solidFill>
                            <a:schemeClr val="tx1"/>
                          </a:solidFill>
                          <a:effectLst/>
                          <a:latin typeface="+mn-lt"/>
                        </a:rPr>
                        <a:t>PCOO -Presidential </a:t>
                      </a:r>
                      <a:r>
                        <a:rPr lang="en-PH" sz="1800" b="0" i="0" u="none" strike="noStrike" dirty="0">
                          <a:solidFill>
                            <a:schemeClr val="tx1"/>
                          </a:solidFill>
                          <a:effectLst/>
                          <a:latin typeface="+mn-lt"/>
                        </a:rPr>
                        <a:t>Broadcast Staff –Radio Television </a:t>
                      </a:r>
                      <a:r>
                        <a:rPr lang="en-PH" sz="1800" b="0" i="0" u="none" strike="noStrike" dirty="0" err="1">
                          <a:solidFill>
                            <a:schemeClr val="tx1"/>
                          </a:solidFill>
                          <a:effectLst/>
                          <a:latin typeface="+mn-lt"/>
                        </a:rPr>
                        <a:t>Malacanang</a:t>
                      </a:r>
                      <a:endParaRPr lang="en-PH" sz="1800" b="0" i="0" u="none" strike="noStrike" dirty="0">
                        <a:solidFill>
                          <a:schemeClr val="tx1"/>
                        </a:solidFill>
                        <a:effectLst/>
                        <a:latin typeface="+mn-lt"/>
                      </a:endParaRP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51.</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DTI</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Board </a:t>
                      </a:r>
                      <a:r>
                        <a:rPr lang="en-PH" sz="1800" b="0" i="0" u="none" strike="noStrike" dirty="0">
                          <a:solidFill>
                            <a:srgbClr val="000000"/>
                          </a:solidFill>
                          <a:effectLst/>
                          <a:latin typeface="+mn-lt"/>
                        </a:rPr>
                        <a:t>of Investments</a:t>
                      </a: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52.</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DTI</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Construction </a:t>
                      </a:r>
                      <a:r>
                        <a:rPr lang="en-PH" sz="1800" b="0" i="0" u="none" strike="noStrike" dirty="0">
                          <a:solidFill>
                            <a:srgbClr val="000000"/>
                          </a:solidFill>
                          <a:effectLst/>
                          <a:latin typeface="+mn-lt"/>
                        </a:rPr>
                        <a:t>Industry Authority of the Philippines (Construction Manpower Development Foundation)</a:t>
                      </a:r>
                    </a:p>
                  </a:txBody>
                  <a:tcPr marL="9525" marR="9525" marT="9525" marB="0" anchor="b"/>
                </a:tc>
              </a:tr>
            </a:tbl>
          </a:graphicData>
        </a:graphic>
      </p:graphicFrame>
    </p:spTree>
    <p:extLst>
      <p:ext uri="{BB962C8B-B14F-4D97-AF65-F5344CB8AC3E}">
        <p14:creationId xmlns:p14="http://schemas.microsoft.com/office/powerpoint/2010/main" val="1286832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t>
            </a:r>
            <a:r>
              <a:rPr lang="en-PH" sz="2800" b="1" dirty="0"/>
              <a:t>AGENCIES on the Posting 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1053410374"/>
              </p:ext>
            </p:extLst>
          </p:nvPr>
        </p:nvGraphicFramePr>
        <p:xfrm>
          <a:off x="228600" y="1063625"/>
          <a:ext cx="8534400" cy="5241925"/>
        </p:xfrm>
        <a:graphic>
          <a:graphicData uri="http://schemas.openxmlformats.org/drawingml/2006/table">
            <a:tbl>
              <a:tblPr firstRow="1" bandRow="1">
                <a:tableStyleId>{5C22544A-7EE6-4342-B048-85BDC9FD1C3A}</a:tableStyleId>
              </a:tblPr>
              <a:tblGrid>
                <a:gridCol w="8534400"/>
              </a:tblGrid>
              <a:tr h="457200">
                <a:tc>
                  <a:txBody>
                    <a:bodyPr/>
                    <a:lstStyle/>
                    <a:p>
                      <a:pPr algn="ctr"/>
                      <a:r>
                        <a:rPr lang="en-PH" sz="1800" dirty="0" smtClean="0">
                          <a:latin typeface="Arial" panose="020B0604020202020204" pitchFamily="34" charset="0"/>
                          <a:cs typeface="Arial" panose="020B0604020202020204" pitchFamily="34" charset="0"/>
                        </a:rPr>
                        <a:t>DEPARTMENTS –</a:t>
                      </a:r>
                      <a:r>
                        <a:rPr lang="en-PH" sz="1800" baseline="0" dirty="0" smtClean="0">
                          <a:latin typeface="Arial" panose="020B0604020202020204" pitchFamily="34" charset="0"/>
                          <a:cs typeface="Arial" panose="020B0604020202020204" pitchFamily="34" charset="0"/>
                        </a:rPr>
                        <a:t> ATTACHED AGENCIES</a:t>
                      </a:r>
                      <a:endParaRPr lang="en-PH" sz="1800" dirty="0">
                        <a:latin typeface="Arial" panose="020B0604020202020204" pitchFamily="34" charset="0"/>
                        <a:cs typeface="Arial" panose="020B0604020202020204" pitchFamily="34" charset="0"/>
                      </a:endParaRPr>
                    </a:p>
                  </a:txBody>
                  <a:tcPr/>
                </a:tc>
              </a:tr>
              <a:tr h="381000">
                <a:tc>
                  <a:txBody>
                    <a:bodyPr/>
                    <a:lstStyle/>
                    <a:p>
                      <a:pPr marL="0" indent="0" algn="l" fontAlgn="b">
                        <a:buFont typeface="+mj-lt"/>
                        <a:buNone/>
                      </a:pPr>
                      <a:r>
                        <a:rPr lang="en-PH" sz="1800" b="0" i="0" u="none" strike="noStrike" dirty="0" smtClean="0">
                          <a:solidFill>
                            <a:srgbClr val="000000"/>
                          </a:solidFill>
                          <a:effectLst/>
                          <a:latin typeface="+mn-lt"/>
                        </a:rPr>
                        <a:t>53.</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DTI</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Philippine </a:t>
                      </a:r>
                      <a:r>
                        <a:rPr lang="en-PH" sz="1800" b="0" i="0" u="none" strike="noStrike" dirty="0">
                          <a:solidFill>
                            <a:srgbClr val="000000"/>
                          </a:solidFill>
                          <a:effectLst/>
                          <a:latin typeface="+mn-lt"/>
                        </a:rPr>
                        <a:t>Trade Training Center</a:t>
                      </a:r>
                    </a:p>
                  </a:txBody>
                  <a:tcPr marL="9525" marR="9525" marT="9525" marB="0" anchor="b"/>
                </a:tc>
              </a:tr>
              <a:tr h="381000">
                <a:tc>
                  <a:txBody>
                    <a:bodyPr/>
                    <a:lstStyle/>
                    <a:p>
                      <a:pPr marL="0" indent="0" algn="l" fontAlgn="b">
                        <a:buFont typeface="+mj-lt"/>
                        <a:buNone/>
                      </a:pPr>
                      <a:r>
                        <a:rPr lang="en-PH" sz="1800" b="0" i="0" u="none" strike="noStrike" dirty="0" smtClean="0">
                          <a:solidFill>
                            <a:srgbClr val="000000"/>
                          </a:solidFill>
                          <a:effectLst/>
                          <a:latin typeface="+mn-lt"/>
                        </a:rPr>
                        <a:t>54.</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DTI</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Design </a:t>
                      </a:r>
                      <a:r>
                        <a:rPr lang="en-PH" sz="1800" b="0" i="0" u="none" strike="noStrike" dirty="0">
                          <a:solidFill>
                            <a:srgbClr val="000000"/>
                          </a:solidFill>
                          <a:effectLst/>
                          <a:latin typeface="+mn-lt"/>
                        </a:rPr>
                        <a:t>Center of the Philippines</a:t>
                      </a:r>
                    </a:p>
                  </a:txBody>
                  <a:tcPr marL="9525" marR="9525" marT="9525" marB="0" anchor="b"/>
                </a:tc>
              </a:tr>
              <a:tr h="381000">
                <a:tc>
                  <a:txBody>
                    <a:bodyPr/>
                    <a:lstStyle/>
                    <a:p>
                      <a:pPr marL="0" indent="0" algn="l" fontAlgn="b">
                        <a:buFont typeface="+mj-lt"/>
                        <a:buNone/>
                      </a:pPr>
                      <a:r>
                        <a:rPr lang="en-PH" sz="1800" b="0" i="0" u="none" strike="noStrike" dirty="0" smtClean="0">
                          <a:solidFill>
                            <a:srgbClr val="000000"/>
                          </a:solidFill>
                          <a:effectLst/>
                          <a:latin typeface="+mn-lt"/>
                        </a:rPr>
                        <a:t>55.</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DTI</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Intellectual </a:t>
                      </a:r>
                      <a:r>
                        <a:rPr lang="en-PH" sz="1800" b="0" i="0" u="none" strike="noStrike" dirty="0">
                          <a:solidFill>
                            <a:srgbClr val="000000"/>
                          </a:solidFill>
                          <a:effectLst/>
                          <a:latin typeface="+mn-lt"/>
                        </a:rPr>
                        <a:t>Property Office</a:t>
                      </a:r>
                    </a:p>
                  </a:txBody>
                  <a:tcPr marL="9525" marR="9525" marT="9525" marB="0" anchor="b"/>
                </a:tc>
              </a:tr>
              <a:tr h="457199">
                <a:tc>
                  <a:txBody>
                    <a:bodyPr/>
                    <a:lstStyle/>
                    <a:p>
                      <a:pPr marL="0" indent="0" algn="l" fontAlgn="b">
                        <a:buFont typeface="+mj-lt"/>
                        <a:buNone/>
                      </a:pPr>
                      <a:r>
                        <a:rPr lang="en-PH" sz="1800" b="0" i="0" u="none" strike="noStrike" dirty="0" smtClean="0">
                          <a:solidFill>
                            <a:srgbClr val="000000"/>
                          </a:solidFill>
                          <a:effectLst/>
                          <a:latin typeface="+mn-lt"/>
                        </a:rPr>
                        <a:t>56.</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DOTC -Civil </a:t>
                      </a:r>
                      <a:r>
                        <a:rPr lang="en-PH" sz="1800" b="0" i="0" u="none" strike="noStrike" dirty="0">
                          <a:solidFill>
                            <a:srgbClr val="000000"/>
                          </a:solidFill>
                          <a:effectLst/>
                          <a:latin typeface="+mn-lt"/>
                        </a:rPr>
                        <a:t>Aeronautics Board</a:t>
                      </a:r>
                    </a:p>
                  </a:txBody>
                  <a:tcPr marL="9525" marR="9525" marT="9525" marB="0" anchor="b"/>
                </a:tc>
              </a:tr>
              <a:tr h="457199">
                <a:tc>
                  <a:txBody>
                    <a:bodyPr/>
                    <a:lstStyle/>
                    <a:p>
                      <a:pPr marL="0" indent="0" algn="l" fontAlgn="b">
                        <a:buFont typeface="+mj-lt"/>
                        <a:buNone/>
                      </a:pPr>
                      <a:r>
                        <a:rPr lang="en-PH" sz="1800" b="0" i="0" u="none" strike="noStrike" dirty="0" smtClean="0">
                          <a:solidFill>
                            <a:srgbClr val="000000"/>
                          </a:solidFill>
                          <a:effectLst/>
                          <a:latin typeface="+mn-lt"/>
                        </a:rPr>
                        <a:t>57.</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DOTC -Maritime </a:t>
                      </a:r>
                      <a:r>
                        <a:rPr lang="en-PH" sz="1800" b="0" i="0" u="none" strike="noStrike" dirty="0">
                          <a:solidFill>
                            <a:srgbClr val="000000"/>
                          </a:solidFill>
                          <a:effectLst/>
                          <a:latin typeface="+mn-lt"/>
                        </a:rPr>
                        <a:t>Industry Authority</a:t>
                      </a:r>
                    </a:p>
                  </a:txBody>
                  <a:tcPr marL="9525" marR="9525" marT="9525" marB="0" anchor="b"/>
                </a:tc>
              </a:tr>
              <a:tr h="380999">
                <a:tc>
                  <a:txBody>
                    <a:bodyPr/>
                    <a:lstStyle/>
                    <a:p>
                      <a:pPr marL="0" indent="0" algn="l" fontAlgn="b">
                        <a:buFont typeface="+mj-lt"/>
                        <a:buNone/>
                      </a:pPr>
                      <a:r>
                        <a:rPr lang="en-PH" sz="1800" b="0" i="0" u="none" strike="noStrike" dirty="0" smtClean="0">
                          <a:solidFill>
                            <a:srgbClr val="000000"/>
                          </a:solidFill>
                          <a:effectLst/>
                          <a:latin typeface="+mn-lt"/>
                        </a:rPr>
                        <a:t>58.</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DOTC -Office </a:t>
                      </a:r>
                      <a:r>
                        <a:rPr lang="en-PH" sz="1800" b="0" i="0" u="none" strike="noStrike" dirty="0">
                          <a:solidFill>
                            <a:srgbClr val="000000"/>
                          </a:solidFill>
                          <a:effectLst/>
                          <a:latin typeface="+mn-lt"/>
                        </a:rPr>
                        <a:t>of Transportation Cooperatives</a:t>
                      </a:r>
                    </a:p>
                  </a:txBody>
                  <a:tcPr marL="9525" marR="9525" marT="9525" marB="0" anchor="b"/>
                </a:tc>
              </a:tr>
              <a:tr h="457203">
                <a:tc>
                  <a:txBody>
                    <a:bodyPr/>
                    <a:lstStyle/>
                    <a:p>
                      <a:pPr marL="0" indent="0" algn="l" fontAlgn="b">
                        <a:buFont typeface="+mj-lt"/>
                        <a:buNone/>
                      </a:pPr>
                      <a:r>
                        <a:rPr lang="en-PH" sz="1800" b="0" i="0" u="none" strike="noStrike" dirty="0" smtClean="0">
                          <a:solidFill>
                            <a:srgbClr val="000000"/>
                          </a:solidFill>
                          <a:effectLst/>
                          <a:latin typeface="+mn-lt"/>
                        </a:rPr>
                        <a:t>59.</a:t>
                      </a:r>
                      <a:r>
                        <a:rPr lang="en-PH" sz="1800" b="0" i="0" u="none" strike="noStrike" baseline="0" dirty="0" smtClean="0">
                          <a:solidFill>
                            <a:srgbClr val="000000"/>
                          </a:solidFill>
                          <a:effectLst/>
                          <a:latin typeface="+mn-lt"/>
                        </a:rPr>
                        <a:t> </a:t>
                      </a:r>
                      <a:r>
                        <a:rPr lang="en-PH" sz="1800" b="0" i="0" u="none" strike="noStrike" dirty="0" smtClean="0">
                          <a:solidFill>
                            <a:srgbClr val="000000"/>
                          </a:solidFill>
                          <a:effectLst/>
                          <a:latin typeface="+mn-lt"/>
                        </a:rPr>
                        <a:t>DOTC -Office </a:t>
                      </a:r>
                      <a:r>
                        <a:rPr lang="en-PH" sz="1800" b="0" i="0" u="none" strike="noStrike" dirty="0">
                          <a:solidFill>
                            <a:srgbClr val="000000"/>
                          </a:solidFill>
                          <a:effectLst/>
                          <a:latin typeface="+mn-lt"/>
                        </a:rPr>
                        <a:t>for Transportation Security</a:t>
                      </a: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60.DOTC -Philippine </a:t>
                      </a:r>
                      <a:r>
                        <a:rPr lang="en-PH" sz="1800" b="0" i="0" u="none" strike="noStrike" dirty="0">
                          <a:solidFill>
                            <a:srgbClr val="000000"/>
                          </a:solidFill>
                          <a:effectLst/>
                          <a:latin typeface="+mn-lt"/>
                        </a:rPr>
                        <a:t>Coast Guard</a:t>
                      </a: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61. DOTC -Toll </a:t>
                      </a:r>
                      <a:r>
                        <a:rPr lang="en-PH" sz="1800" b="0" i="0" u="none" strike="noStrike" dirty="0">
                          <a:solidFill>
                            <a:srgbClr val="000000"/>
                          </a:solidFill>
                          <a:effectLst/>
                          <a:latin typeface="+mn-lt"/>
                        </a:rPr>
                        <a:t>Regulatory Board</a:t>
                      </a: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62. DOTC -Public-Private </a:t>
                      </a:r>
                      <a:r>
                        <a:rPr lang="en-PH" sz="1800" b="0" i="0" u="none" strike="noStrike" dirty="0">
                          <a:solidFill>
                            <a:srgbClr val="000000"/>
                          </a:solidFill>
                          <a:effectLst/>
                          <a:latin typeface="+mn-lt"/>
                        </a:rPr>
                        <a:t>Partnership Center of the Philippines</a:t>
                      </a:r>
                    </a:p>
                  </a:txBody>
                  <a:tcPr marL="9525" marR="9525" marT="9525" marB="0" anchor="b"/>
                </a:tc>
              </a:tr>
              <a:tr h="377825">
                <a:tc>
                  <a:txBody>
                    <a:bodyPr/>
                    <a:lstStyle/>
                    <a:p>
                      <a:pPr algn="l" fontAlgn="b"/>
                      <a:r>
                        <a:rPr lang="en-PH" sz="1800" b="0" i="0" u="none" strike="noStrike" dirty="0" smtClean="0">
                          <a:solidFill>
                            <a:srgbClr val="000000"/>
                          </a:solidFill>
                          <a:effectLst/>
                          <a:latin typeface="+mn-lt"/>
                        </a:rPr>
                        <a:t>63. DSWD -Council </a:t>
                      </a:r>
                      <a:r>
                        <a:rPr lang="en-PH" sz="1800" b="0" i="0" u="none" strike="noStrike" dirty="0">
                          <a:solidFill>
                            <a:srgbClr val="000000"/>
                          </a:solidFill>
                          <a:effectLst/>
                          <a:latin typeface="+mn-lt"/>
                        </a:rPr>
                        <a:t>for the Welfare of Children</a:t>
                      </a:r>
                    </a:p>
                  </a:txBody>
                  <a:tcPr marL="9525" marR="9525" marT="9525" marB="0" anchor="b"/>
                </a:tc>
              </a:tr>
              <a:tr h="377825">
                <a:tc>
                  <a:txBody>
                    <a:bodyPr/>
                    <a:lstStyle/>
                    <a:p>
                      <a:pPr algn="l" fontAlgn="b"/>
                      <a:r>
                        <a:rPr lang="en-PH" sz="1800" b="0" i="0" u="none" strike="noStrike" dirty="0" smtClean="0">
                          <a:solidFill>
                            <a:srgbClr val="000000"/>
                          </a:solidFill>
                          <a:effectLst/>
                          <a:latin typeface="+mn-lt"/>
                        </a:rPr>
                        <a:t>64. DSWD -Inter-Country </a:t>
                      </a:r>
                      <a:r>
                        <a:rPr lang="en-PH" sz="1800" b="0" i="0" u="none" strike="noStrike" dirty="0">
                          <a:solidFill>
                            <a:srgbClr val="000000"/>
                          </a:solidFill>
                          <a:effectLst/>
                          <a:latin typeface="+mn-lt"/>
                        </a:rPr>
                        <a:t>Adoption Board</a:t>
                      </a:r>
                    </a:p>
                  </a:txBody>
                  <a:tcPr marL="9525" marR="9525" marT="9525" marB="0" anchor="b"/>
                </a:tc>
              </a:tr>
            </a:tbl>
          </a:graphicData>
        </a:graphic>
      </p:graphicFrame>
    </p:spTree>
    <p:extLst>
      <p:ext uri="{BB962C8B-B14F-4D97-AF65-F5344CB8AC3E}">
        <p14:creationId xmlns:p14="http://schemas.microsoft.com/office/powerpoint/2010/main" val="32438267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t>
            </a:r>
            <a:r>
              <a:rPr lang="en-PH" sz="2800" b="1" dirty="0"/>
              <a:t>AGENCIES on the Posting 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3139857824"/>
              </p:ext>
            </p:extLst>
          </p:nvPr>
        </p:nvGraphicFramePr>
        <p:xfrm>
          <a:off x="228600" y="1063625"/>
          <a:ext cx="8534400" cy="1219200"/>
        </p:xfrm>
        <a:graphic>
          <a:graphicData uri="http://schemas.openxmlformats.org/drawingml/2006/table">
            <a:tbl>
              <a:tblPr firstRow="1" bandRow="1">
                <a:tableStyleId>{5C22544A-7EE6-4342-B048-85BDC9FD1C3A}</a:tableStyleId>
              </a:tblPr>
              <a:tblGrid>
                <a:gridCol w="8534400"/>
              </a:tblGrid>
              <a:tr h="457200">
                <a:tc>
                  <a:txBody>
                    <a:bodyPr/>
                    <a:lstStyle/>
                    <a:p>
                      <a:pPr algn="ctr"/>
                      <a:r>
                        <a:rPr lang="en-PH" sz="1800" dirty="0" smtClean="0">
                          <a:latin typeface="Arial" panose="020B0604020202020204" pitchFamily="34" charset="0"/>
                          <a:cs typeface="Arial" panose="020B0604020202020204" pitchFamily="34" charset="0"/>
                        </a:rPr>
                        <a:t>DEPARTMENTS –</a:t>
                      </a:r>
                      <a:r>
                        <a:rPr lang="en-PH" sz="1800" baseline="0" dirty="0" smtClean="0">
                          <a:latin typeface="Arial" panose="020B0604020202020204" pitchFamily="34" charset="0"/>
                          <a:cs typeface="Arial" panose="020B0604020202020204" pitchFamily="34" charset="0"/>
                        </a:rPr>
                        <a:t> ATTACHED AGENCIES</a:t>
                      </a:r>
                      <a:endParaRPr lang="en-PH" sz="1800" dirty="0">
                        <a:latin typeface="Arial" panose="020B0604020202020204" pitchFamily="34" charset="0"/>
                        <a:cs typeface="Arial" panose="020B0604020202020204" pitchFamily="34" charset="0"/>
                      </a:endParaRPr>
                    </a:p>
                  </a:txBody>
                  <a:tcPr/>
                </a:tc>
              </a:tr>
              <a:tr h="381000">
                <a:tc>
                  <a:txBody>
                    <a:bodyPr/>
                    <a:lstStyle/>
                    <a:p>
                      <a:pPr algn="l" fontAlgn="b"/>
                      <a:r>
                        <a:rPr lang="en-PH" sz="1800" b="0" i="0" u="none" strike="noStrike" dirty="0" smtClean="0">
                          <a:solidFill>
                            <a:srgbClr val="000000"/>
                          </a:solidFill>
                          <a:effectLst/>
                          <a:latin typeface="+mn-lt"/>
                        </a:rPr>
                        <a:t>65. DSWD -National </a:t>
                      </a:r>
                      <a:r>
                        <a:rPr lang="en-PH" sz="1800" b="0" i="0" u="none" strike="noStrike" dirty="0">
                          <a:solidFill>
                            <a:srgbClr val="000000"/>
                          </a:solidFill>
                          <a:effectLst/>
                          <a:latin typeface="+mn-lt"/>
                        </a:rPr>
                        <a:t>Council on Disability Affairs</a:t>
                      </a:r>
                    </a:p>
                  </a:txBody>
                  <a:tcPr marL="9525" marR="9525" marT="9525" marB="0" anchor="b"/>
                </a:tc>
              </a:tr>
              <a:tr h="381000">
                <a:tc>
                  <a:txBody>
                    <a:bodyPr/>
                    <a:lstStyle/>
                    <a:p>
                      <a:pPr algn="l" fontAlgn="b"/>
                      <a:r>
                        <a:rPr lang="en-PH" sz="1800" b="0" i="0" u="none" strike="noStrike" dirty="0" smtClean="0">
                          <a:solidFill>
                            <a:srgbClr val="000000"/>
                          </a:solidFill>
                          <a:effectLst/>
                          <a:latin typeface="+mn-lt"/>
                        </a:rPr>
                        <a:t>66. DSWD -Juvenile </a:t>
                      </a:r>
                      <a:r>
                        <a:rPr lang="en-PH" sz="1800" b="0" i="0" u="none" strike="noStrike" dirty="0">
                          <a:solidFill>
                            <a:srgbClr val="000000"/>
                          </a:solidFill>
                          <a:effectLst/>
                          <a:latin typeface="+mn-lt"/>
                        </a:rPr>
                        <a:t>Justice and Welfare Council</a:t>
                      </a:r>
                    </a:p>
                  </a:txBody>
                  <a:tcPr marL="9525" marR="9525" marT="9525" marB="0" anchor="b"/>
                </a:tc>
              </a:tr>
            </a:tbl>
          </a:graphicData>
        </a:graphic>
      </p:graphicFrame>
    </p:spTree>
    <p:extLst>
      <p:ext uri="{BB962C8B-B14F-4D97-AF65-F5344CB8AC3E}">
        <p14:creationId xmlns:p14="http://schemas.microsoft.com/office/powerpoint/2010/main" val="1083972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AGENCIES on Posting </a:t>
            </a:r>
            <a:r>
              <a:rPr lang="en-PH" sz="2800" b="1" dirty="0"/>
              <a:t>of Rating and Ranking Guidelines</a:t>
            </a:r>
            <a:endParaRPr lang="en-PH" sz="2800" dirty="0"/>
          </a:p>
        </p:txBody>
      </p:sp>
      <p:graphicFrame>
        <p:nvGraphicFramePr>
          <p:cNvPr id="2" name="Table 1"/>
          <p:cNvGraphicFramePr>
            <a:graphicFrameLocks noGrp="1"/>
          </p:cNvGraphicFramePr>
          <p:nvPr>
            <p:extLst>
              <p:ext uri="{D42A27DB-BD31-4B8C-83A1-F6EECF244321}">
                <p14:modId xmlns:p14="http://schemas.microsoft.com/office/powerpoint/2010/main" val="4098842741"/>
              </p:ext>
            </p:extLst>
          </p:nvPr>
        </p:nvGraphicFramePr>
        <p:xfrm>
          <a:off x="304800" y="2971800"/>
          <a:ext cx="8534400" cy="3337560"/>
        </p:xfrm>
        <a:graphic>
          <a:graphicData uri="http://schemas.openxmlformats.org/drawingml/2006/table">
            <a:tbl>
              <a:tblPr firstRow="1" bandRow="1">
                <a:tableStyleId>{5C22544A-7EE6-4342-B048-85BDC9FD1C3A}</a:tableStyleId>
              </a:tblPr>
              <a:tblGrid>
                <a:gridCol w="8534400"/>
              </a:tblGrid>
              <a:tr h="370840">
                <a:tc>
                  <a:txBody>
                    <a:bodyPr/>
                    <a:lstStyle/>
                    <a:p>
                      <a:pPr algn="ctr"/>
                      <a:r>
                        <a:rPr lang="en-PH" dirty="0" smtClean="0">
                          <a:latin typeface="Arial" panose="020B0604020202020204" pitchFamily="34" charset="0"/>
                          <a:cs typeface="Arial" panose="020B0604020202020204" pitchFamily="34" charset="0"/>
                        </a:rPr>
                        <a:t>OTHER EXECUTIVE OFFICES</a:t>
                      </a:r>
                      <a:endParaRPr lang="en-PH" dirty="0">
                        <a:latin typeface="Arial" panose="020B0604020202020204" pitchFamily="34" charset="0"/>
                        <a:cs typeface="Arial" panose="020B0604020202020204" pitchFamily="34" charset="0"/>
                      </a:endParaRPr>
                    </a:p>
                  </a:txBody>
                  <a:tcPr/>
                </a:tc>
              </a:tr>
              <a:tr h="370840">
                <a:tc>
                  <a:txBody>
                    <a:bodyPr/>
                    <a:lstStyle/>
                    <a:p>
                      <a:pPr algn="l" fontAlgn="b"/>
                      <a:r>
                        <a:rPr lang="en-PH" sz="1800" b="0" i="0" u="none" strike="noStrike" dirty="0" smtClean="0">
                          <a:solidFill>
                            <a:srgbClr val="000000"/>
                          </a:solidFill>
                          <a:effectLst/>
                          <a:latin typeface="+mn-lt"/>
                        </a:rPr>
                        <a:t>1. Energy </a:t>
                      </a:r>
                      <a:r>
                        <a:rPr lang="en-PH" sz="1800" b="0" i="0" u="none" strike="noStrike" dirty="0">
                          <a:solidFill>
                            <a:srgbClr val="000000"/>
                          </a:solidFill>
                          <a:effectLst/>
                          <a:latin typeface="+mn-lt"/>
                        </a:rPr>
                        <a:t>Regulatory Commission</a:t>
                      </a:r>
                    </a:p>
                  </a:txBody>
                  <a:tcPr marL="9525" marR="9525" marT="9525" marB="0" anchor="b"/>
                </a:tc>
              </a:tr>
              <a:tr h="370840">
                <a:tc>
                  <a:txBody>
                    <a:bodyPr/>
                    <a:lstStyle/>
                    <a:p>
                      <a:pPr algn="l" fontAlgn="b"/>
                      <a:r>
                        <a:rPr lang="en-PH" sz="1800" b="0" i="0" u="none" strike="noStrike" dirty="0" smtClean="0">
                          <a:solidFill>
                            <a:srgbClr val="000000"/>
                          </a:solidFill>
                          <a:effectLst/>
                          <a:latin typeface="+mn-lt"/>
                        </a:rPr>
                        <a:t>2. Mindanao </a:t>
                      </a:r>
                      <a:r>
                        <a:rPr lang="en-PH" sz="1800" b="0" i="0" u="none" strike="noStrike" dirty="0">
                          <a:solidFill>
                            <a:srgbClr val="000000"/>
                          </a:solidFill>
                          <a:effectLst/>
                          <a:latin typeface="+mn-lt"/>
                        </a:rPr>
                        <a:t>Development Authority</a:t>
                      </a:r>
                    </a:p>
                  </a:txBody>
                  <a:tcPr marL="9525" marR="9525" marT="9525" marB="0" anchor="b"/>
                </a:tc>
              </a:tr>
              <a:tr h="370840">
                <a:tc>
                  <a:txBody>
                    <a:bodyPr/>
                    <a:lstStyle/>
                    <a:p>
                      <a:pPr algn="l" fontAlgn="b"/>
                      <a:r>
                        <a:rPr lang="en-PH" sz="1800" b="0" i="0" u="none" strike="noStrike" dirty="0" smtClean="0">
                          <a:solidFill>
                            <a:srgbClr val="000000"/>
                          </a:solidFill>
                          <a:effectLst/>
                          <a:latin typeface="+mn-lt"/>
                        </a:rPr>
                        <a:t>3. National </a:t>
                      </a:r>
                      <a:r>
                        <a:rPr lang="en-PH" sz="1800" b="0" i="0" u="none" strike="noStrike" dirty="0">
                          <a:solidFill>
                            <a:srgbClr val="000000"/>
                          </a:solidFill>
                          <a:effectLst/>
                          <a:latin typeface="+mn-lt"/>
                        </a:rPr>
                        <a:t>Anti-Poverty Commission</a:t>
                      </a:r>
                    </a:p>
                  </a:txBody>
                  <a:tcPr marL="9525" marR="9525" marT="9525" marB="0" anchor="b"/>
                </a:tc>
              </a:tr>
              <a:tr h="370840">
                <a:tc>
                  <a:txBody>
                    <a:bodyPr/>
                    <a:lstStyle/>
                    <a:p>
                      <a:pPr algn="l" fontAlgn="b"/>
                      <a:r>
                        <a:rPr lang="en-PH" sz="1800" b="0" i="0" u="none" strike="noStrike" dirty="0" smtClean="0">
                          <a:solidFill>
                            <a:srgbClr val="000000"/>
                          </a:solidFill>
                          <a:effectLst/>
                          <a:latin typeface="+mn-lt"/>
                        </a:rPr>
                        <a:t>4. National </a:t>
                      </a:r>
                      <a:r>
                        <a:rPr lang="en-PH" sz="1800" b="0" i="0" u="none" strike="noStrike" dirty="0">
                          <a:solidFill>
                            <a:srgbClr val="000000"/>
                          </a:solidFill>
                          <a:effectLst/>
                          <a:latin typeface="+mn-lt"/>
                        </a:rPr>
                        <a:t>Commission for Culture and the Arts</a:t>
                      </a:r>
                    </a:p>
                  </a:txBody>
                  <a:tcPr marL="9525" marR="9525" marT="9525" marB="0" anchor="b"/>
                </a:tc>
              </a:tr>
              <a:tr h="370840">
                <a:tc>
                  <a:txBody>
                    <a:bodyPr/>
                    <a:lstStyle/>
                    <a:p>
                      <a:pPr algn="l" fontAlgn="b"/>
                      <a:r>
                        <a:rPr lang="en-PH" sz="1800" b="0" i="0" u="none" strike="noStrike" dirty="0" smtClean="0">
                          <a:solidFill>
                            <a:srgbClr val="000000"/>
                          </a:solidFill>
                          <a:effectLst/>
                          <a:latin typeface="+mn-lt"/>
                        </a:rPr>
                        <a:t>5. National </a:t>
                      </a:r>
                      <a:r>
                        <a:rPr lang="en-PH" sz="1800" b="0" i="0" u="none" strike="noStrike" dirty="0">
                          <a:solidFill>
                            <a:srgbClr val="000000"/>
                          </a:solidFill>
                          <a:effectLst/>
                          <a:latin typeface="+mn-lt"/>
                        </a:rPr>
                        <a:t>Library of the Philippines</a:t>
                      </a:r>
                    </a:p>
                  </a:txBody>
                  <a:tcPr marL="9525" marR="9525" marT="9525" marB="0" anchor="b"/>
                </a:tc>
              </a:tr>
              <a:tr h="370840">
                <a:tc>
                  <a:txBody>
                    <a:bodyPr/>
                    <a:lstStyle/>
                    <a:p>
                      <a:pPr algn="l" fontAlgn="b"/>
                      <a:r>
                        <a:rPr lang="en-PH" sz="1800" b="0" i="0" u="none" strike="noStrike" dirty="0" smtClean="0">
                          <a:solidFill>
                            <a:srgbClr val="000000"/>
                          </a:solidFill>
                          <a:effectLst/>
                          <a:latin typeface="+mn-lt"/>
                        </a:rPr>
                        <a:t>6. National </a:t>
                      </a:r>
                      <a:r>
                        <a:rPr lang="en-PH" sz="1800" b="0" i="0" u="none" strike="noStrike" dirty="0">
                          <a:solidFill>
                            <a:srgbClr val="000000"/>
                          </a:solidFill>
                          <a:effectLst/>
                          <a:latin typeface="+mn-lt"/>
                        </a:rPr>
                        <a:t>Commission on Indigenous Peoples</a:t>
                      </a:r>
                    </a:p>
                  </a:txBody>
                  <a:tcPr marL="9525" marR="9525" marT="9525" marB="0" anchor="b"/>
                </a:tc>
              </a:tr>
              <a:tr h="370840">
                <a:tc>
                  <a:txBody>
                    <a:bodyPr/>
                    <a:lstStyle/>
                    <a:p>
                      <a:pPr algn="l" fontAlgn="b"/>
                      <a:r>
                        <a:rPr lang="en-PH" sz="1800" b="0" i="0" u="none" strike="noStrike" dirty="0" smtClean="0">
                          <a:solidFill>
                            <a:srgbClr val="000000"/>
                          </a:solidFill>
                          <a:effectLst/>
                          <a:latin typeface="+mn-lt"/>
                        </a:rPr>
                        <a:t>7. National </a:t>
                      </a:r>
                      <a:r>
                        <a:rPr lang="en-PH" sz="1800" b="0" i="0" u="none" strike="noStrike" dirty="0">
                          <a:solidFill>
                            <a:srgbClr val="000000"/>
                          </a:solidFill>
                          <a:effectLst/>
                          <a:latin typeface="+mn-lt"/>
                        </a:rPr>
                        <a:t>Commission on Muslim Filipinos</a:t>
                      </a:r>
                    </a:p>
                  </a:txBody>
                  <a:tcPr marL="9525" marR="9525" marT="9525" marB="0" anchor="b"/>
                </a:tc>
              </a:tr>
              <a:tr h="370840">
                <a:tc>
                  <a:txBody>
                    <a:bodyPr/>
                    <a:lstStyle/>
                    <a:p>
                      <a:pPr algn="l" fontAlgn="b"/>
                      <a:r>
                        <a:rPr lang="en-PH" sz="1800" b="0" i="0" u="none" strike="noStrike" dirty="0" smtClean="0">
                          <a:solidFill>
                            <a:srgbClr val="000000"/>
                          </a:solidFill>
                          <a:effectLst/>
                          <a:latin typeface="+mn-lt"/>
                        </a:rPr>
                        <a:t>8. Pasig </a:t>
                      </a:r>
                      <a:r>
                        <a:rPr lang="en-PH" sz="1800" b="0" i="0" u="none" strike="noStrike" dirty="0">
                          <a:solidFill>
                            <a:srgbClr val="000000"/>
                          </a:solidFill>
                          <a:effectLst/>
                          <a:latin typeface="+mn-lt"/>
                        </a:rPr>
                        <a:t>River Rehabilitation Commission</a:t>
                      </a:r>
                    </a:p>
                  </a:txBody>
                  <a:tcPr marL="9525" marR="9525" marT="9525" marB="0" anchor="b"/>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772757626"/>
              </p:ext>
            </p:extLst>
          </p:nvPr>
        </p:nvGraphicFramePr>
        <p:xfrm>
          <a:off x="304800" y="1371600"/>
          <a:ext cx="8534400" cy="1292228"/>
        </p:xfrm>
        <a:graphic>
          <a:graphicData uri="http://schemas.openxmlformats.org/drawingml/2006/table">
            <a:tbl>
              <a:tblPr firstRow="1" bandRow="1">
                <a:tableStyleId>{5C22544A-7EE6-4342-B048-85BDC9FD1C3A}</a:tableStyleId>
              </a:tblPr>
              <a:tblGrid>
                <a:gridCol w="8534400"/>
              </a:tblGrid>
              <a:tr h="457200">
                <a:tc>
                  <a:txBody>
                    <a:bodyPr/>
                    <a:lstStyle/>
                    <a:p>
                      <a:pPr algn="ctr"/>
                      <a:r>
                        <a:rPr lang="en-PH" sz="1800" dirty="0" smtClean="0">
                          <a:latin typeface="Arial" panose="020B0604020202020204" pitchFamily="34" charset="0"/>
                          <a:cs typeface="Arial" panose="020B0604020202020204" pitchFamily="34" charset="0"/>
                        </a:rPr>
                        <a:t>CONSTITUTIONAL OFFICES AND OTHERS</a:t>
                      </a:r>
                      <a:endParaRPr lang="en-PH" sz="1800" dirty="0">
                        <a:latin typeface="Arial" panose="020B0604020202020204" pitchFamily="34" charset="0"/>
                        <a:cs typeface="Arial" panose="020B0604020202020204" pitchFamily="34" charset="0"/>
                      </a:endParaRPr>
                    </a:p>
                  </a:txBody>
                  <a:tcPr/>
                </a:tc>
              </a:tr>
              <a:tr h="457203">
                <a:tc>
                  <a:txBody>
                    <a:bodyPr/>
                    <a:lstStyle/>
                    <a:p>
                      <a:pPr marL="0" indent="0" algn="l" fontAlgn="b">
                        <a:buFont typeface="+mj-lt"/>
                        <a:buNone/>
                      </a:pPr>
                      <a:r>
                        <a:rPr lang="en-PH" sz="1800" b="0" i="0" u="none" strike="noStrike" dirty="0" smtClean="0">
                          <a:solidFill>
                            <a:srgbClr val="000000"/>
                          </a:solidFill>
                          <a:effectLst/>
                          <a:latin typeface="+mn-lt"/>
                        </a:rPr>
                        <a:t> 1. ARMM</a:t>
                      </a:r>
                      <a:endParaRPr lang="en-PH" sz="1800" b="0" i="0" u="none" strike="noStrike" dirty="0">
                        <a:solidFill>
                          <a:srgbClr val="000000"/>
                        </a:solidFill>
                        <a:effectLst/>
                        <a:latin typeface="+mn-lt"/>
                      </a:endParaRPr>
                    </a:p>
                  </a:txBody>
                  <a:tcPr marL="9525" marR="9525" marT="9525" marB="0" anchor="b"/>
                </a:tc>
              </a:tr>
              <a:tr h="377825">
                <a:tc>
                  <a:txBody>
                    <a:bodyPr/>
                    <a:lstStyle/>
                    <a:p>
                      <a:pPr marL="0" indent="0" algn="l" fontAlgn="b">
                        <a:buFont typeface="+mj-lt"/>
                        <a:buNone/>
                      </a:pPr>
                      <a:r>
                        <a:rPr lang="en-PH" sz="1800" b="0" i="0" u="none" strike="noStrike" dirty="0" smtClean="0">
                          <a:solidFill>
                            <a:srgbClr val="000000"/>
                          </a:solidFill>
                          <a:effectLst/>
                          <a:latin typeface="+mn-lt"/>
                        </a:rPr>
                        <a:t> 2. CHR</a:t>
                      </a:r>
                      <a:endParaRPr lang="en-PH" sz="1800" b="0" i="0" u="none" strike="noStrike" dirty="0">
                        <a:solidFill>
                          <a:srgbClr val="000000"/>
                        </a:solidFill>
                        <a:effectLst/>
                        <a:latin typeface="+mn-lt"/>
                      </a:endParaRPr>
                    </a:p>
                  </a:txBody>
                  <a:tcPr marL="9525" marR="9525" marT="9525" marB="0" anchor="b"/>
                </a:tc>
              </a:tr>
            </a:tbl>
          </a:graphicData>
        </a:graphic>
      </p:graphicFrame>
    </p:spTree>
    <p:extLst>
      <p:ext uri="{BB962C8B-B14F-4D97-AF65-F5344CB8AC3E}">
        <p14:creationId xmlns:p14="http://schemas.microsoft.com/office/powerpoint/2010/main" val="4090932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AGENCIES on Posting </a:t>
            </a:r>
            <a:r>
              <a:rPr lang="en-PH" sz="2800" b="1" dirty="0"/>
              <a:t>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4284382446"/>
              </p:ext>
            </p:extLst>
          </p:nvPr>
        </p:nvGraphicFramePr>
        <p:xfrm>
          <a:off x="228600" y="1371600"/>
          <a:ext cx="8534400" cy="2803528"/>
        </p:xfrm>
        <a:graphic>
          <a:graphicData uri="http://schemas.openxmlformats.org/drawingml/2006/table">
            <a:tbl>
              <a:tblPr firstRow="1" bandRow="1">
                <a:tableStyleId>{5C22544A-7EE6-4342-B048-85BDC9FD1C3A}</a:tableStyleId>
              </a:tblPr>
              <a:tblGrid>
                <a:gridCol w="8534400"/>
              </a:tblGrid>
              <a:tr h="457200">
                <a:tc>
                  <a:txBody>
                    <a:bodyPr/>
                    <a:lstStyle/>
                    <a:p>
                      <a:pPr algn="ctr"/>
                      <a:r>
                        <a:rPr lang="en-PH" sz="1800" dirty="0" smtClean="0">
                          <a:latin typeface="Arial" panose="020B0604020202020204" pitchFamily="34" charset="0"/>
                          <a:cs typeface="Arial" panose="020B0604020202020204" pitchFamily="34" charset="0"/>
                        </a:rPr>
                        <a:t>GOCCs</a:t>
                      </a:r>
                      <a:r>
                        <a:rPr lang="en-PH" sz="1800" baseline="0" dirty="0" smtClean="0">
                          <a:latin typeface="Arial" panose="020B0604020202020204" pitchFamily="34" charset="0"/>
                          <a:cs typeface="Arial" panose="020B0604020202020204" pitchFamily="34" charset="0"/>
                        </a:rPr>
                        <a:t> COVERED BY DBM</a:t>
                      </a:r>
                      <a:endParaRPr lang="en-PH" sz="1800" dirty="0">
                        <a:latin typeface="Arial" panose="020B0604020202020204" pitchFamily="34" charset="0"/>
                        <a:cs typeface="Arial" panose="020B0604020202020204" pitchFamily="34" charset="0"/>
                      </a:endParaRPr>
                    </a:p>
                  </a:txBody>
                  <a:tcPr/>
                </a:tc>
              </a:tr>
              <a:tr h="457203">
                <a:tc>
                  <a:txBody>
                    <a:bodyPr/>
                    <a:lstStyle/>
                    <a:p>
                      <a:pPr algn="l" fontAlgn="b"/>
                      <a:r>
                        <a:rPr lang="en-PH" sz="1800" b="0" i="0" u="none" strike="noStrike" dirty="0" smtClean="0">
                          <a:solidFill>
                            <a:srgbClr val="000000"/>
                          </a:solidFill>
                          <a:effectLst/>
                          <a:latin typeface="+mn-lt"/>
                        </a:rPr>
                        <a:t> 1. National </a:t>
                      </a:r>
                      <a:r>
                        <a:rPr lang="en-PH" sz="1800" b="0" i="0" u="none" strike="noStrike" dirty="0">
                          <a:solidFill>
                            <a:srgbClr val="000000"/>
                          </a:solidFill>
                          <a:effectLst/>
                          <a:latin typeface="+mn-lt"/>
                        </a:rPr>
                        <a:t>Kidney and Transplant Institute</a:t>
                      </a:r>
                    </a:p>
                  </a:txBody>
                  <a:tcPr marL="9525" marR="9525" marT="9525" marB="0" anchor="b"/>
                </a:tc>
              </a:tr>
              <a:tr h="377825">
                <a:tc>
                  <a:txBody>
                    <a:bodyPr/>
                    <a:lstStyle/>
                    <a:p>
                      <a:pPr algn="l" fontAlgn="b"/>
                      <a:r>
                        <a:rPr lang="en-PH" sz="1800" b="0" i="0" u="none" strike="noStrike" dirty="0" smtClean="0">
                          <a:solidFill>
                            <a:srgbClr val="000000"/>
                          </a:solidFill>
                          <a:effectLst/>
                          <a:latin typeface="+mn-lt"/>
                        </a:rPr>
                        <a:t> 2. Philippine </a:t>
                      </a:r>
                      <a:r>
                        <a:rPr lang="en-PH" sz="1800" b="0" i="0" u="none" strike="noStrike" dirty="0">
                          <a:solidFill>
                            <a:srgbClr val="000000"/>
                          </a:solidFill>
                          <a:effectLst/>
                          <a:latin typeface="+mn-lt"/>
                        </a:rPr>
                        <a:t>Children’s Medical Center</a:t>
                      </a:r>
                    </a:p>
                  </a:txBody>
                  <a:tcPr marL="9525" marR="9525" marT="9525" marB="0" anchor="b"/>
                </a:tc>
              </a:tr>
              <a:tr h="377825">
                <a:tc>
                  <a:txBody>
                    <a:bodyPr/>
                    <a:lstStyle/>
                    <a:p>
                      <a:pPr algn="l" fontAlgn="b"/>
                      <a:r>
                        <a:rPr lang="en-PH" sz="1800" b="0" i="0" u="none" strike="noStrike" dirty="0" smtClean="0">
                          <a:solidFill>
                            <a:srgbClr val="000000"/>
                          </a:solidFill>
                          <a:effectLst/>
                          <a:latin typeface="+mn-lt"/>
                        </a:rPr>
                        <a:t> 3. Philippine </a:t>
                      </a:r>
                      <a:r>
                        <a:rPr lang="en-PH" sz="1800" b="0" i="0" u="none" strike="noStrike" dirty="0">
                          <a:solidFill>
                            <a:srgbClr val="000000"/>
                          </a:solidFill>
                          <a:effectLst/>
                          <a:latin typeface="+mn-lt"/>
                        </a:rPr>
                        <a:t>Institute for Development Studies</a:t>
                      </a:r>
                    </a:p>
                  </a:txBody>
                  <a:tcPr marL="9525" marR="9525" marT="9525" marB="0" anchor="b"/>
                </a:tc>
              </a:tr>
              <a:tr h="377825">
                <a:tc>
                  <a:txBody>
                    <a:bodyPr/>
                    <a:lstStyle/>
                    <a:p>
                      <a:pPr algn="l" fontAlgn="b"/>
                      <a:r>
                        <a:rPr lang="en-PH" sz="1800" b="0" i="0" u="none" strike="noStrike" dirty="0" smtClean="0">
                          <a:solidFill>
                            <a:srgbClr val="000000"/>
                          </a:solidFill>
                          <a:effectLst/>
                          <a:latin typeface="+mn-lt"/>
                        </a:rPr>
                        <a:t> 4. Aurora </a:t>
                      </a:r>
                      <a:r>
                        <a:rPr lang="en-PH" sz="1800" b="0" i="0" u="none" strike="noStrike" dirty="0">
                          <a:solidFill>
                            <a:srgbClr val="000000"/>
                          </a:solidFill>
                          <a:effectLst/>
                          <a:latin typeface="+mn-lt"/>
                        </a:rPr>
                        <a:t>Pacific Economic and Freeport Zone Authority</a:t>
                      </a:r>
                    </a:p>
                  </a:txBody>
                  <a:tcPr marL="9525" marR="9525" marT="9525" marB="0" anchor="b"/>
                </a:tc>
              </a:tr>
              <a:tr h="377825">
                <a:tc>
                  <a:txBody>
                    <a:bodyPr/>
                    <a:lstStyle/>
                    <a:p>
                      <a:pPr algn="l" fontAlgn="b"/>
                      <a:r>
                        <a:rPr lang="en-PH" sz="1800" b="0" i="0" u="none" strike="noStrike" dirty="0" smtClean="0">
                          <a:solidFill>
                            <a:srgbClr val="000000"/>
                          </a:solidFill>
                          <a:effectLst/>
                          <a:latin typeface="+mn-lt"/>
                        </a:rPr>
                        <a:t> 5. PHIVIDEC </a:t>
                      </a:r>
                      <a:r>
                        <a:rPr lang="en-PH" sz="1800" b="0" i="0" u="none" strike="noStrike" dirty="0">
                          <a:solidFill>
                            <a:srgbClr val="000000"/>
                          </a:solidFill>
                          <a:effectLst/>
                          <a:latin typeface="+mn-lt"/>
                        </a:rPr>
                        <a:t>Industrial Authority</a:t>
                      </a:r>
                    </a:p>
                  </a:txBody>
                  <a:tcPr marL="9525" marR="9525" marT="9525" marB="0" anchor="b"/>
                </a:tc>
              </a:tr>
              <a:tr h="377825">
                <a:tc>
                  <a:txBody>
                    <a:bodyPr/>
                    <a:lstStyle/>
                    <a:p>
                      <a:pPr algn="l" fontAlgn="b"/>
                      <a:r>
                        <a:rPr lang="en-PH" sz="1800" b="0" i="0" u="none" strike="noStrike" dirty="0" smtClean="0">
                          <a:solidFill>
                            <a:srgbClr val="000000"/>
                          </a:solidFill>
                          <a:effectLst/>
                          <a:latin typeface="+mn-lt"/>
                        </a:rPr>
                        <a:t> 6. Subic </a:t>
                      </a:r>
                      <a:r>
                        <a:rPr lang="en-PH" sz="1800" b="0" i="0" u="none" strike="noStrike" dirty="0">
                          <a:solidFill>
                            <a:srgbClr val="000000"/>
                          </a:solidFill>
                          <a:effectLst/>
                          <a:latin typeface="+mn-lt"/>
                        </a:rPr>
                        <a:t>Bay Metropolitan Authority</a:t>
                      </a:r>
                    </a:p>
                  </a:txBody>
                  <a:tcPr marL="9525" marR="9525" marT="9525" marB="0" anchor="b"/>
                </a:tc>
              </a:tr>
            </a:tbl>
          </a:graphicData>
        </a:graphic>
      </p:graphicFrame>
    </p:spTree>
    <p:extLst>
      <p:ext uri="{BB962C8B-B14F-4D97-AF65-F5344CB8AC3E}">
        <p14:creationId xmlns:p14="http://schemas.microsoft.com/office/powerpoint/2010/main" val="25397770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AGENCIES on Posting </a:t>
            </a:r>
            <a:r>
              <a:rPr lang="en-PH" sz="2800" b="1" dirty="0"/>
              <a:t>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2782421511"/>
              </p:ext>
            </p:extLst>
          </p:nvPr>
        </p:nvGraphicFramePr>
        <p:xfrm>
          <a:off x="228600" y="1063625"/>
          <a:ext cx="8534400" cy="5546725"/>
        </p:xfrm>
        <a:graphic>
          <a:graphicData uri="http://schemas.openxmlformats.org/drawingml/2006/table">
            <a:tbl>
              <a:tblPr firstRow="1" bandRow="1">
                <a:tableStyleId>{5C22544A-7EE6-4342-B048-85BDC9FD1C3A}</a:tableStyleId>
              </a:tblPr>
              <a:tblGrid>
                <a:gridCol w="8534400"/>
              </a:tblGrid>
              <a:tr h="384175">
                <a:tc>
                  <a:txBody>
                    <a:bodyPr/>
                    <a:lstStyle/>
                    <a:p>
                      <a:pPr algn="ctr"/>
                      <a:r>
                        <a:rPr lang="en-PH" sz="1800" dirty="0" smtClean="0">
                          <a:latin typeface="Arial" panose="020B0604020202020204" pitchFamily="34" charset="0"/>
                          <a:cs typeface="Arial" panose="020B0604020202020204" pitchFamily="34" charset="0"/>
                        </a:rPr>
                        <a:t>STATE UNIVERSITIES AND COLLEGES (SUCs)</a:t>
                      </a:r>
                      <a:endParaRPr lang="en-PH" sz="1800" dirty="0">
                        <a:latin typeface="Arial" panose="020B0604020202020204" pitchFamily="34" charset="0"/>
                        <a:cs typeface="Arial" panose="020B0604020202020204" pitchFamily="34" charset="0"/>
                      </a:endParaRPr>
                    </a:p>
                  </a:txBody>
                  <a:tcPr/>
                </a:tc>
              </a:tr>
              <a:tr h="381000">
                <a:tc>
                  <a:txBody>
                    <a:bodyPr/>
                    <a:lstStyle/>
                    <a:p>
                      <a:pPr algn="l" fontAlgn="b"/>
                      <a:r>
                        <a:rPr lang="en-PH" sz="1800" b="0" i="0" u="none" strike="noStrike" dirty="0" smtClean="0">
                          <a:solidFill>
                            <a:srgbClr val="000000"/>
                          </a:solidFill>
                          <a:effectLst/>
                          <a:latin typeface="Arial"/>
                        </a:rPr>
                        <a:t>1. </a:t>
                      </a:r>
                      <a:r>
                        <a:rPr lang="en-PH" sz="1800" b="0" i="0" u="none" strike="noStrike" dirty="0" err="1" smtClean="0">
                          <a:solidFill>
                            <a:srgbClr val="000000"/>
                          </a:solidFill>
                          <a:effectLst/>
                          <a:latin typeface="Arial"/>
                        </a:rPr>
                        <a:t>Abra</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Institute of Science and Technology</a:t>
                      </a:r>
                    </a:p>
                  </a:txBody>
                  <a:tcPr marL="9525" marR="9525" marT="9525" marB="0" anchor="b"/>
                </a:tc>
              </a:tr>
              <a:tr h="381000">
                <a:tc>
                  <a:txBody>
                    <a:bodyPr/>
                    <a:lstStyle/>
                    <a:p>
                      <a:pPr algn="l" fontAlgn="b"/>
                      <a:r>
                        <a:rPr lang="en-PH" sz="1800" b="0" i="0" u="none" strike="noStrike" dirty="0" smtClean="0">
                          <a:solidFill>
                            <a:srgbClr val="000000"/>
                          </a:solidFill>
                          <a:effectLst/>
                          <a:latin typeface="Arial"/>
                        </a:rPr>
                        <a:t>2. Kalinga-</a:t>
                      </a:r>
                      <a:r>
                        <a:rPr lang="en-PH" sz="1800" b="0" i="0" u="none" strike="noStrike" dirty="0" err="1" smtClean="0">
                          <a:solidFill>
                            <a:srgbClr val="000000"/>
                          </a:solidFill>
                          <a:effectLst/>
                          <a:latin typeface="Arial"/>
                        </a:rPr>
                        <a:t>Apayao</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State College</a:t>
                      </a:r>
                    </a:p>
                  </a:txBody>
                  <a:tcPr marL="9525" marR="9525" marT="9525" marB="0" anchor="b"/>
                </a:tc>
              </a:tr>
              <a:tr h="381000">
                <a:tc>
                  <a:txBody>
                    <a:bodyPr/>
                    <a:lstStyle/>
                    <a:p>
                      <a:pPr algn="l" fontAlgn="b"/>
                      <a:r>
                        <a:rPr lang="en-PH" sz="1800" b="0" i="0" u="none" strike="noStrike" dirty="0" smtClean="0">
                          <a:solidFill>
                            <a:srgbClr val="000000"/>
                          </a:solidFill>
                          <a:effectLst/>
                          <a:latin typeface="Arial"/>
                        </a:rPr>
                        <a:t>3. Mt</a:t>
                      </a:r>
                      <a:r>
                        <a:rPr lang="en-PH" sz="1800" b="0" i="0" u="none" strike="noStrike" dirty="0">
                          <a:solidFill>
                            <a:srgbClr val="000000"/>
                          </a:solidFill>
                          <a:effectLst/>
                          <a:latin typeface="Arial"/>
                        </a:rPr>
                        <a:t>. Province State Polytechnic College</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4. North </a:t>
                      </a:r>
                      <a:r>
                        <a:rPr lang="en-PH" sz="1800" b="0" i="0" u="none" strike="noStrike" dirty="0">
                          <a:solidFill>
                            <a:srgbClr val="000000"/>
                          </a:solidFill>
                          <a:effectLst/>
                          <a:latin typeface="Arial"/>
                        </a:rPr>
                        <a:t>Luzon Philippine State College</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5. </a:t>
                      </a:r>
                      <a:r>
                        <a:rPr lang="en-PH" sz="1800" b="0" i="0" u="none" strike="noStrike" dirty="0" err="1" smtClean="0">
                          <a:solidFill>
                            <a:srgbClr val="000000"/>
                          </a:solidFill>
                          <a:effectLst/>
                          <a:latin typeface="Arial"/>
                        </a:rPr>
                        <a:t>Batanes</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State College</a:t>
                      </a:r>
                    </a:p>
                  </a:txBody>
                  <a:tcPr marL="9525" marR="9525" marT="9525" marB="0" anchor="b"/>
                </a:tc>
              </a:tr>
              <a:tr h="380999">
                <a:tc>
                  <a:txBody>
                    <a:bodyPr/>
                    <a:lstStyle/>
                    <a:p>
                      <a:pPr algn="l" fontAlgn="b"/>
                      <a:r>
                        <a:rPr lang="en-PH" sz="1800" b="0" i="0" u="none" strike="noStrike" dirty="0" smtClean="0">
                          <a:solidFill>
                            <a:srgbClr val="000000"/>
                          </a:solidFill>
                          <a:effectLst/>
                          <a:latin typeface="Arial"/>
                        </a:rPr>
                        <a:t>6. Cagayan </a:t>
                      </a:r>
                      <a:r>
                        <a:rPr lang="en-PH" sz="1800" b="0" i="0" u="none" strike="noStrike" dirty="0">
                          <a:solidFill>
                            <a:srgbClr val="000000"/>
                          </a:solidFill>
                          <a:effectLst/>
                          <a:latin typeface="Arial"/>
                        </a:rPr>
                        <a:t>State University</a:t>
                      </a:r>
                    </a:p>
                  </a:txBody>
                  <a:tcPr marL="9525" marR="9525" marT="9525" marB="0" anchor="b"/>
                </a:tc>
              </a:tr>
              <a:tr h="457203">
                <a:tc>
                  <a:txBody>
                    <a:bodyPr/>
                    <a:lstStyle/>
                    <a:p>
                      <a:pPr algn="l" fontAlgn="b"/>
                      <a:r>
                        <a:rPr lang="en-PH" sz="1800" b="0" i="0" u="none" strike="noStrike" dirty="0" smtClean="0">
                          <a:solidFill>
                            <a:srgbClr val="000000"/>
                          </a:solidFill>
                          <a:effectLst/>
                          <a:latin typeface="Arial"/>
                        </a:rPr>
                        <a:t>7. </a:t>
                      </a:r>
                      <a:r>
                        <a:rPr lang="en-PH" sz="1800" b="0" i="0" u="none" strike="noStrike" dirty="0" err="1" smtClean="0">
                          <a:solidFill>
                            <a:srgbClr val="000000"/>
                          </a:solidFill>
                          <a:effectLst/>
                          <a:latin typeface="Arial"/>
                        </a:rPr>
                        <a:t>Quirino</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State College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8. Aurora </a:t>
                      </a:r>
                      <a:r>
                        <a:rPr lang="en-PH" sz="1800" b="0" i="0" u="none" strike="noStrike" dirty="0">
                          <a:solidFill>
                            <a:srgbClr val="000000"/>
                          </a:solidFill>
                          <a:effectLst/>
                          <a:latin typeface="Arial"/>
                        </a:rPr>
                        <a:t>State College of Technology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9. Bataan </a:t>
                      </a:r>
                      <a:r>
                        <a:rPr lang="en-PH" sz="1800" b="0" i="0" u="none" strike="noStrike" dirty="0">
                          <a:solidFill>
                            <a:srgbClr val="000000"/>
                          </a:solidFill>
                          <a:effectLst/>
                          <a:latin typeface="Arial"/>
                        </a:rPr>
                        <a:t>Peninsula State University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10. </a:t>
                      </a:r>
                      <a:r>
                        <a:rPr lang="en-PH" sz="1800" b="0" i="0" u="none" strike="noStrike" dirty="0" err="1" smtClean="0">
                          <a:solidFill>
                            <a:srgbClr val="000000"/>
                          </a:solidFill>
                          <a:effectLst/>
                          <a:latin typeface="Arial"/>
                        </a:rPr>
                        <a:t>Bulacan</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Agricultural State College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11. Don </a:t>
                      </a:r>
                      <a:r>
                        <a:rPr lang="en-PH" sz="1800" b="0" i="0" u="none" strike="noStrike" dirty="0" err="1">
                          <a:solidFill>
                            <a:srgbClr val="000000"/>
                          </a:solidFill>
                          <a:effectLst/>
                          <a:latin typeface="Arial"/>
                        </a:rPr>
                        <a:t>Honorio</a:t>
                      </a:r>
                      <a:r>
                        <a:rPr lang="en-PH" sz="1800" b="0" i="0" u="none" strike="noStrike" dirty="0">
                          <a:solidFill>
                            <a:srgbClr val="000000"/>
                          </a:solidFill>
                          <a:effectLst/>
                          <a:latin typeface="Arial"/>
                        </a:rPr>
                        <a:t> Ventura Technological State University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12. Nueva </a:t>
                      </a:r>
                      <a:r>
                        <a:rPr lang="en-PH" sz="1800" b="0" i="0" u="none" strike="noStrike" dirty="0" err="1">
                          <a:solidFill>
                            <a:srgbClr val="000000"/>
                          </a:solidFill>
                          <a:effectLst/>
                          <a:latin typeface="Arial"/>
                        </a:rPr>
                        <a:t>Ecija</a:t>
                      </a:r>
                      <a:r>
                        <a:rPr lang="en-PH" sz="1800" b="0" i="0" u="none" strike="noStrike" dirty="0">
                          <a:solidFill>
                            <a:srgbClr val="000000"/>
                          </a:solidFill>
                          <a:effectLst/>
                          <a:latin typeface="Arial"/>
                        </a:rPr>
                        <a:t> University of Science and Technology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13. Philippine </a:t>
                      </a:r>
                      <a:r>
                        <a:rPr lang="en-PH" sz="1800" b="0" i="0" u="none" strike="noStrike" dirty="0">
                          <a:solidFill>
                            <a:srgbClr val="000000"/>
                          </a:solidFill>
                          <a:effectLst/>
                          <a:latin typeface="Arial"/>
                        </a:rPr>
                        <a:t>Merchants Marine Academy</a:t>
                      </a:r>
                    </a:p>
                  </a:txBody>
                  <a:tcPr marL="9525" marR="9525" marT="9525" marB="0" anchor="b"/>
                </a:tc>
              </a:tr>
            </a:tbl>
          </a:graphicData>
        </a:graphic>
      </p:graphicFrame>
    </p:spTree>
    <p:extLst>
      <p:ext uri="{BB962C8B-B14F-4D97-AF65-F5344CB8AC3E}">
        <p14:creationId xmlns:p14="http://schemas.microsoft.com/office/powerpoint/2010/main" val="28665453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AGENCIES on Posting </a:t>
            </a:r>
            <a:r>
              <a:rPr lang="en-PH" sz="2800" b="1" dirty="0"/>
              <a:t>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1549037566"/>
              </p:ext>
            </p:extLst>
          </p:nvPr>
        </p:nvGraphicFramePr>
        <p:xfrm>
          <a:off x="228600" y="1063625"/>
          <a:ext cx="8534400" cy="5619750"/>
        </p:xfrm>
        <a:graphic>
          <a:graphicData uri="http://schemas.openxmlformats.org/drawingml/2006/table">
            <a:tbl>
              <a:tblPr firstRow="1" bandRow="1">
                <a:tableStyleId>{5C22544A-7EE6-4342-B048-85BDC9FD1C3A}</a:tableStyleId>
              </a:tblPr>
              <a:tblGrid>
                <a:gridCol w="8534400"/>
              </a:tblGrid>
              <a:tr h="457200">
                <a:tc>
                  <a:txBody>
                    <a:bodyPr/>
                    <a:lstStyle/>
                    <a:p>
                      <a:pPr algn="ctr"/>
                      <a:r>
                        <a:rPr lang="en-PH" sz="1800" dirty="0" smtClean="0">
                          <a:latin typeface="Arial" panose="020B0604020202020204" pitchFamily="34" charset="0"/>
                          <a:cs typeface="Arial" panose="020B0604020202020204" pitchFamily="34" charset="0"/>
                        </a:rPr>
                        <a:t>STATE UNIVERSITIES AND COLLEGES (SUCs)</a:t>
                      </a:r>
                      <a:endParaRPr lang="en-PH" sz="1800" dirty="0">
                        <a:latin typeface="Arial" panose="020B0604020202020204" pitchFamily="34" charset="0"/>
                        <a:cs typeface="Arial" panose="020B0604020202020204" pitchFamily="34" charset="0"/>
                      </a:endParaRPr>
                    </a:p>
                  </a:txBody>
                  <a:tcPr/>
                </a:tc>
              </a:tr>
              <a:tr h="381000">
                <a:tc>
                  <a:txBody>
                    <a:bodyPr/>
                    <a:lstStyle/>
                    <a:p>
                      <a:pPr algn="l" fontAlgn="b"/>
                      <a:r>
                        <a:rPr lang="en-PH" sz="1800" b="0" i="0" u="none" strike="noStrike" dirty="0" smtClean="0">
                          <a:solidFill>
                            <a:srgbClr val="000000"/>
                          </a:solidFill>
                          <a:effectLst/>
                          <a:latin typeface="Arial"/>
                        </a:rPr>
                        <a:t>14. </a:t>
                      </a:r>
                      <a:r>
                        <a:rPr lang="en-PH" sz="1800" b="0" i="0" u="none" strike="noStrike" dirty="0" err="1" smtClean="0">
                          <a:solidFill>
                            <a:srgbClr val="000000"/>
                          </a:solidFill>
                          <a:effectLst/>
                          <a:latin typeface="Arial"/>
                        </a:rPr>
                        <a:t>Tarlac</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College of Agriculture</a:t>
                      </a:r>
                    </a:p>
                  </a:txBody>
                  <a:tcPr marL="9525" marR="9525" marT="9525" marB="0" anchor="b"/>
                </a:tc>
              </a:tr>
              <a:tr h="381000">
                <a:tc>
                  <a:txBody>
                    <a:bodyPr/>
                    <a:lstStyle/>
                    <a:p>
                      <a:pPr algn="l" fontAlgn="b"/>
                      <a:r>
                        <a:rPr lang="en-PH" sz="1800" b="0" i="0" u="none" strike="noStrike" dirty="0" smtClean="0">
                          <a:solidFill>
                            <a:srgbClr val="000000"/>
                          </a:solidFill>
                          <a:effectLst/>
                          <a:latin typeface="Arial"/>
                        </a:rPr>
                        <a:t>15. Laguna </a:t>
                      </a:r>
                      <a:r>
                        <a:rPr lang="en-PH" sz="1800" b="0" i="0" u="none" strike="noStrike" dirty="0">
                          <a:solidFill>
                            <a:srgbClr val="000000"/>
                          </a:solidFill>
                          <a:effectLst/>
                          <a:latin typeface="Arial"/>
                        </a:rPr>
                        <a:t>State Polytechnic University</a:t>
                      </a:r>
                    </a:p>
                  </a:txBody>
                  <a:tcPr marL="9525" marR="9525" marT="9525" marB="0" anchor="b"/>
                </a:tc>
              </a:tr>
              <a:tr h="381000">
                <a:tc>
                  <a:txBody>
                    <a:bodyPr/>
                    <a:lstStyle/>
                    <a:p>
                      <a:pPr algn="l" fontAlgn="b"/>
                      <a:r>
                        <a:rPr lang="en-PH" sz="1800" b="0" i="0" u="none" strike="noStrike" dirty="0" smtClean="0">
                          <a:solidFill>
                            <a:srgbClr val="000000"/>
                          </a:solidFill>
                          <a:effectLst/>
                          <a:latin typeface="Arial"/>
                        </a:rPr>
                        <a:t>16. Southern </a:t>
                      </a:r>
                      <a:r>
                        <a:rPr lang="en-PH" sz="1800" b="0" i="0" u="none" strike="noStrike" dirty="0">
                          <a:solidFill>
                            <a:srgbClr val="000000"/>
                          </a:solidFill>
                          <a:effectLst/>
                          <a:latin typeface="Arial"/>
                        </a:rPr>
                        <a:t>Luzon State University</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17. Cavite </a:t>
                      </a:r>
                      <a:r>
                        <a:rPr lang="en-PH" sz="1800" b="0" i="0" u="none" strike="noStrike" dirty="0">
                          <a:solidFill>
                            <a:srgbClr val="000000"/>
                          </a:solidFill>
                          <a:effectLst/>
                          <a:latin typeface="Arial"/>
                        </a:rPr>
                        <a:t>State University</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18. </a:t>
                      </a:r>
                      <a:r>
                        <a:rPr lang="en-PH" sz="1800" b="0" i="0" u="none" strike="noStrike" dirty="0" err="1" smtClean="0">
                          <a:solidFill>
                            <a:srgbClr val="000000"/>
                          </a:solidFill>
                          <a:effectLst/>
                          <a:latin typeface="Arial"/>
                        </a:rPr>
                        <a:t>Marinduque</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State College</a:t>
                      </a:r>
                    </a:p>
                  </a:txBody>
                  <a:tcPr marL="9525" marR="9525" marT="9525" marB="0" anchor="b"/>
                </a:tc>
              </a:tr>
              <a:tr h="380999">
                <a:tc>
                  <a:txBody>
                    <a:bodyPr/>
                    <a:lstStyle/>
                    <a:p>
                      <a:pPr algn="l" fontAlgn="b"/>
                      <a:r>
                        <a:rPr lang="en-PH" sz="1800" b="0" i="0" u="none" strike="noStrike" dirty="0" smtClean="0">
                          <a:solidFill>
                            <a:srgbClr val="000000"/>
                          </a:solidFill>
                          <a:effectLst/>
                          <a:latin typeface="Arial"/>
                        </a:rPr>
                        <a:t>19. Mindoro </a:t>
                      </a:r>
                      <a:r>
                        <a:rPr lang="en-PH" sz="1800" b="0" i="0" u="none" strike="noStrike" dirty="0">
                          <a:solidFill>
                            <a:srgbClr val="000000"/>
                          </a:solidFill>
                          <a:effectLst/>
                          <a:latin typeface="Arial"/>
                        </a:rPr>
                        <a:t>State College of </a:t>
                      </a:r>
                      <a:r>
                        <a:rPr lang="en-PH" sz="1800" b="0" i="0" u="none" strike="noStrike" dirty="0" err="1">
                          <a:solidFill>
                            <a:srgbClr val="000000"/>
                          </a:solidFill>
                          <a:effectLst/>
                          <a:latin typeface="Arial"/>
                        </a:rPr>
                        <a:t>Agri</a:t>
                      </a:r>
                      <a:r>
                        <a:rPr lang="en-PH" sz="1800" b="0" i="0" u="none" strike="noStrike" dirty="0">
                          <a:solidFill>
                            <a:srgbClr val="000000"/>
                          </a:solidFill>
                          <a:effectLst/>
                          <a:latin typeface="Arial"/>
                        </a:rPr>
                        <a:t> and Tech</a:t>
                      </a:r>
                    </a:p>
                  </a:txBody>
                  <a:tcPr marL="9525" marR="9525" marT="9525" marB="0" anchor="b"/>
                </a:tc>
              </a:tr>
              <a:tr h="457203">
                <a:tc>
                  <a:txBody>
                    <a:bodyPr/>
                    <a:lstStyle/>
                    <a:p>
                      <a:pPr algn="l" fontAlgn="b"/>
                      <a:r>
                        <a:rPr lang="en-PH" sz="1800" b="0" i="0" u="none" strike="noStrike" dirty="0" smtClean="0">
                          <a:solidFill>
                            <a:srgbClr val="000000"/>
                          </a:solidFill>
                          <a:effectLst/>
                          <a:latin typeface="Arial"/>
                        </a:rPr>
                        <a:t>20. Occidental </a:t>
                      </a:r>
                      <a:r>
                        <a:rPr lang="en-PH" sz="1800" b="0" i="0" u="none" strike="noStrike" dirty="0">
                          <a:solidFill>
                            <a:srgbClr val="000000"/>
                          </a:solidFill>
                          <a:effectLst/>
                          <a:latin typeface="Arial"/>
                        </a:rPr>
                        <a:t>Mindoro National College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21. Palawan </a:t>
                      </a:r>
                      <a:r>
                        <a:rPr lang="en-PH" sz="1800" b="0" i="0" u="none" strike="noStrike" dirty="0">
                          <a:solidFill>
                            <a:srgbClr val="000000"/>
                          </a:solidFill>
                          <a:effectLst/>
                          <a:latin typeface="Arial"/>
                        </a:rPr>
                        <a:t>State University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22. Bicol </a:t>
                      </a:r>
                      <a:r>
                        <a:rPr lang="en-PH" sz="1800" b="0" i="0" u="none" strike="noStrike" dirty="0">
                          <a:solidFill>
                            <a:srgbClr val="000000"/>
                          </a:solidFill>
                          <a:effectLst/>
                          <a:latin typeface="Arial"/>
                        </a:rPr>
                        <a:t>University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23. Bicol </a:t>
                      </a:r>
                      <a:r>
                        <a:rPr lang="en-PH" sz="1800" b="0" i="0" u="none" strike="noStrike" dirty="0">
                          <a:solidFill>
                            <a:srgbClr val="000000"/>
                          </a:solidFill>
                          <a:effectLst/>
                          <a:latin typeface="Arial"/>
                        </a:rPr>
                        <a:t>State College of Applied Sciences and Technology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24.</a:t>
                      </a:r>
                      <a:r>
                        <a:rPr lang="en-PH" sz="1800" b="0" i="0" u="none" strike="noStrike" baseline="0" dirty="0" smtClean="0">
                          <a:solidFill>
                            <a:srgbClr val="000000"/>
                          </a:solidFill>
                          <a:effectLst/>
                          <a:latin typeface="Arial"/>
                        </a:rPr>
                        <a:t> </a:t>
                      </a:r>
                      <a:r>
                        <a:rPr lang="en-PH" sz="1800" b="0" i="0" u="none" strike="noStrike" dirty="0" err="1" smtClean="0">
                          <a:solidFill>
                            <a:srgbClr val="000000"/>
                          </a:solidFill>
                          <a:effectLst/>
                          <a:latin typeface="Arial"/>
                        </a:rPr>
                        <a:t>Catanduanes</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State College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25. Central </a:t>
                      </a:r>
                      <a:r>
                        <a:rPr lang="en-PH" sz="1800" b="0" i="0" u="none" strike="noStrike" dirty="0">
                          <a:solidFill>
                            <a:srgbClr val="000000"/>
                          </a:solidFill>
                          <a:effectLst/>
                          <a:latin typeface="Arial"/>
                        </a:rPr>
                        <a:t>Bicol State University of Agriculture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26. Dr</a:t>
                      </a:r>
                      <a:r>
                        <a:rPr lang="en-PH" sz="1800" b="0" i="0" u="none" strike="noStrike" dirty="0">
                          <a:solidFill>
                            <a:srgbClr val="000000"/>
                          </a:solidFill>
                          <a:effectLst/>
                          <a:latin typeface="Arial"/>
                        </a:rPr>
                        <a:t>. Emilio B. Espinosa, Sr. Memo. State College of </a:t>
                      </a:r>
                      <a:r>
                        <a:rPr lang="en-PH" sz="1800" b="0" i="0" u="none" strike="noStrike" dirty="0" err="1">
                          <a:solidFill>
                            <a:srgbClr val="000000"/>
                          </a:solidFill>
                          <a:effectLst/>
                          <a:latin typeface="Arial"/>
                        </a:rPr>
                        <a:t>Agri</a:t>
                      </a:r>
                      <a:r>
                        <a:rPr lang="en-PH" sz="1800" b="0" i="0" u="none" strike="noStrike" dirty="0">
                          <a:solidFill>
                            <a:srgbClr val="000000"/>
                          </a:solidFill>
                          <a:effectLst/>
                          <a:latin typeface="Arial"/>
                        </a:rPr>
                        <a:t> and Technology</a:t>
                      </a:r>
                    </a:p>
                  </a:txBody>
                  <a:tcPr marL="9525" marR="9525" marT="9525" marB="0" anchor="b"/>
                </a:tc>
              </a:tr>
            </a:tbl>
          </a:graphicData>
        </a:graphic>
      </p:graphicFrame>
    </p:spTree>
    <p:extLst>
      <p:ext uri="{BB962C8B-B14F-4D97-AF65-F5344CB8AC3E}">
        <p14:creationId xmlns:p14="http://schemas.microsoft.com/office/powerpoint/2010/main" val="33819224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AGENCIES on Posting </a:t>
            </a:r>
            <a:r>
              <a:rPr lang="en-PH" sz="2800" b="1" dirty="0"/>
              <a:t>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3369458746"/>
              </p:ext>
            </p:extLst>
          </p:nvPr>
        </p:nvGraphicFramePr>
        <p:xfrm>
          <a:off x="228600" y="1063625"/>
          <a:ext cx="8534400" cy="5619750"/>
        </p:xfrm>
        <a:graphic>
          <a:graphicData uri="http://schemas.openxmlformats.org/drawingml/2006/table">
            <a:tbl>
              <a:tblPr firstRow="1" bandRow="1">
                <a:tableStyleId>{5C22544A-7EE6-4342-B048-85BDC9FD1C3A}</a:tableStyleId>
              </a:tblPr>
              <a:tblGrid>
                <a:gridCol w="8534400"/>
              </a:tblGrid>
              <a:tr h="457200">
                <a:tc>
                  <a:txBody>
                    <a:bodyPr/>
                    <a:lstStyle/>
                    <a:p>
                      <a:pPr algn="ctr"/>
                      <a:r>
                        <a:rPr lang="en-PH" sz="1800" dirty="0" smtClean="0">
                          <a:latin typeface="Arial" panose="020B0604020202020204" pitchFamily="34" charset="0"/>
                          <a:cs typeface="Arial" panose="020B0604020202020204" pitchFamily="34" charset="0"/>
                        </a:rPr>
                        <a:t>STATE UNIVERSITIES AND COLLEGES (SUCs)</a:t>
                      </a:r>
                      <a:endParaRPr lang="en-PH" sz="1800" dirty="0">
                        <a:latin typeface="Arial" panose="020B0604020202020204" pitchFamily="34" charset="0"/>
                        <a:cs typeface="Arial" panose="020B0604020202020204" pitchFamily="34" charset="0"/>
                      </a:endParaRPr>
                    </a:p>
                  </a:txBody>
                  <a:tcPr/>
                </a:tc>
              </a:tr>
              <a:tr h="381000">
                <a:tc>
                  <a:txBody>
                    <a:bodyPr/>
                    <a:lstStyle/>
                    <a:p>
                      <a:pPr algn="l" fontAlgn="b"/>
                      <a:r>
                        <a:rPr lang="en-PH" sz="1800" b="0" i="0" u="none" strike="noStrike" dirty="0" smtClean="0">
                          <a:solidFill>
                            <a:srgbClr val="000000"/>
                          </a:solidFill>
                          <a:effectLst/>
                          <a:latin typeface="Arial"/>
                        </a:rPr>
                        <a:t>27. </a:t>
                      </a:r>
                      <a:r>
                        <a:rPr lang="en-PH" sz="1800" b="0" i="0" u="none" strike="noStrike" dirty="0" err="1" smtClean="0">
                          <a:solidFill>
                            <a:srgbClr val="000000"/>
                          </a:solidFill>
                          <a:effectLst/>
                          <a:latin typeface="Arial"/>
                        </a:rPr>
                        <a:t>Partido</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State University</a:t>
                      </a:r>
                    </a:p>
                  </a:txBody>
                  <a:tcPr marL="9525" marR="9525" marT="9525" marB="0" anchor="b"/>
                </a:tc>
              </a:tr>
              <a:tr h="381000">
                <a:tc>
                  <a:txBody>
                    <a:bodyPr/>
                    <a:lstStyle/>
                    <a:p>
                      <a:pPr algn="l" fontAlgn="b"/>
                      <a:r>
                        <a:rPr lang="en-PH" sz="1800" b="0" i="0" u="none" strike="noStrike" dirty="0" smtClean="0">
                          <a:solidFill>
                            <a:srgbClr val="000000"/>
                          </a:solidFill>
                          <a:effectLst/>
                          <a:latin typeface="Arial"/>
                        </a:rPr>
                        <a:t>28. </a:t>
                      </a:r>
                      <a:r>
                        <a:rPr lang="en-PH" sz="1800" b="0" i="0" u="none" strike="noStrike" dirty="0" err="1" smtClean="0">
                          <a:solidFill>
                            <a:srgbClr val="000000"/>
                          </a:solidFill>
                          <a:effectLst/>
                          <a:latin typeface="Arial"/>
                        </a:rPr>
                        <a:t>Sorsogon</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State College</a:t>
                      </a:r>
                    </a:p>
                  </a:txBody>
                  <a:tcPr marL="9525" marR="9525" marT="9525" marB="0" anchor="b"/>
                </a:tc>
              </a:tr>
              <a:tr h="381000">
                <a:tc>
                  <a:txBody>
                    <a:bodyPr/>
                    <a:lstStyle/>
                    <a:p>
                      <a:pPr algn="l" fontAlgn="b"/>
                      <a:r>
                        <a:rPr lang="en-PH" sz="1800" b="0" i="0" u="none" strike="noStrike" dirty="0" smtClean="0">
                          <a:solidFill>
                            <a:srgbClr val="000000"/>
                          </a:solidFill>
                          <a:effectLst/>
                          <a:latin typeface="Arial"/>
                        </a:rPr>
                        <a:t>29. </a:t>
                      </a:r>
                      <a:r>
                        <a:rPr lang="en-PH" sz="1800" b="0" i="0" u="none" strike="noStrike" dirty="0" err="1" smtClean="0">
                          <a:solidFill>
                            <a:srgbClr val="000000"/>
                          </a:solidFill>
                          <a:effectLst/>
                          <a:latin typeface="Arial"/>
                        </a:rPr>
                        <a:t>Capiz</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State University</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30. Iloilo </a:t>
                      </a:r>
                      <a:r>
                        <a:rPr lang="en-PH" sz="1800" b="0" i="0" u="none" strike="noStrike" dirty="0">
                          <a:solidFill>
                            <a:srgbClr val="000000"/>
                          </a:solidFill>
                          <a:effectLst/>
                          <a:latin typeface="Arial"/>
                        </a:rPr>
                        <a:t>State College of Fisheries</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31. Northern </a:t>
                      </a:r>
                      <a:r>
                        <a:rPr lang="en-PH" sz="1800" b="0" i="0" u="none" strike="noStrike" dirty="0">
                          <a:solidFill>
                            <a:srgbClr val="000000"/>
                          </a:solidFill>
                          <a:effectLst/>
                          <a:latin typeface="Arial"/>
                        </a:rPr>
                        <a:t>Iloilo Polytechnic State College</a:t>
                      </a:r>
                    </a:p>
                  </a:txBody>
                  <a:tcPr marL="9525" marR="9525" marT="9525" marB="0" anchor="b"/>
                </a:tc>
              </a:tr>
              <a:tr h="380999">
                <a:tc>
                  <a:txBody>
                    <a:bodyPr/>
                    <a:lstStyle/>
                    <a:p>
                      <a:pPr algn="l" fontAlgn="b"/>
                      <a:r>
                        <a:rPr lang="en-PH" sz="1800" b="0" i="0" u="none" strike="noStrike" dirty="0" smtClean="0">
                          <a:solidFill>
                            <a:srgbClr val="000000"/>
                          </a:solidFill>
                          <a:effectLst/>
                          <a:latin typeface="Arial"/>
                        </a:rPr>
                        <a:t>32. Northern </a:t>
                      </a:r>
                      <a:r>
                        <a:rPr lang="en-PH" sz="1800" b="0" i="0" u="none" strike="noStrike" dirty="0">
                          <a:solidFill>
                            <a:srgbClr val="000000"/>
                          </a:solidFill>
                          <a:effectLst/>
                          <a:latin typeface="Arial"/>
                        </a:rPr>
                        <a:t>Negros State College of Science and Technology</a:t>
                      </a:r>
                    </a:p>
                  </a:txBody>
                  <a:tcPr marL="9525" marR="9525" marT="9525" marB="0" anchor="b"/>
                </a:tc>
              </a:tr>
              <a:tr h="457203">
                <a:tc>
                  <a:txBody>
                    <a:bodyPr/>
                    <a:lstStyle/>
                    <a:p>
                      <a:pPr algn="l" fontAlgn="b"/>
                      <a:r>
                        <a:rPr lang="en-PH" sz="1800" b="0" i="0" u="none" strike="noStrike" dirty="0" smtClean="0">
                          <a:solidFill>
                            <a:srgbClr val="000000"/>
                          </a:solidFill>
                          <a:effectLst/>
                          <a:latin typeface="Arial"/>
                        </a:rPr>
                        <a:t>33. Bohol </a:t>
                      </a:r>
                      <a:r>
                        <a:rPr lang="en-PH" sz="1800" b="0" i="0" u="none" strike="noStrike" dirty="0">
                          <a:solidFill>
                            <a:srgbClr val="000000"/>
                          </a:solidFill>
                          <a:effectLst/>
                          <a:latin typeface="Arial"/>
                        </a:rPr>
                        <a:t>Islands State University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34. Cebu </a:t>
                      </a:r>
                      <a:r>
                        <a:rPr lang="en-PH" sz="1800" b="0" i="0" u="none" strike="noStrike" dirty="0">
                          <a:solidFill>
                            <a:srgbClr val="000000"/>
                          </a:solidFill>
                          <a:effectLst/>
                          <a:latin typeface="Arial"/>
                        </a:rPr>
                        <a:t>Normal University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35. Cebu </a:t>
                      </a:r>
                      <a:r>
                        <a:rPr lang="en-PH" sz="1800" b="0" i="0" u="none" strike="noStrike" dirty="0">
                          <a:solidFill>
                            <a:srgbClr val="000000"/>
                          </a:solidFill>
                          <a:effectLst/>
                          <a:latin typeface="Arial"/>
                        </a:rPr>
                        <a:t>Technological University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36. Negros </a:t>
                      </a:r>
                      <a:r>
                        <a:rPr lang="en-PH" sz="1800" b="0" i="0" u="none" strike="noStrike" dirty="0">
                          <a:solidFill>
                            <a:srgbClr val="000000"/>
                          </a:solidFill>
                          <a:effectLst/>
                          <a:latin typeface="Arial"/>
                        </a:rPr>
                        <a:t>Oriental State University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37. </a:t>
                      </a:r>
                      <a:r>
                        <a:rPr lang="en-PH" sz="1800" b="0" i="0" u="none" strike="noStrike" dirty="0" err="1" smtClean="0">
                          <a:solidFill>
                            <a:srgbClr val="000000"/>
                          </a:solidFill>
                          <a:effectLst/>
                          <a:latin typeface="Arial"/>
                        </a:rPr>
                        <a:t>Siquijor</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State College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38. </a:t>
                      </a:r>
                      <a:r>
                        <a:rPr lang="en-PH" sz="1800" b="0" i="0" u="none" strike="noStrike" dirty="0" err="1" smtClean="0">
                          <a:solidFill>
                            <a:srgbClr val="000000"/>
                          </a:solidFill>
                          <a:effectLst/>
                          <a:latin typeface="Arial"/>
                        </a:rPr>
                        <a:t>Talisay</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City State College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39. Eastern </a:t>
                      </a:r>
                      <a:r>
                        <a:rPr lang="en-PH" sz="1800" b="0" i="0" u="none" strike="noStrike" dirty="0" err="1">
                          <a:solidFill>
                            <a:srgbClr val="000000"/>
                          </a:solidFill>
                          <a:effectLst/>
                          <a:latin typeface="Arial"/>
                        </a:rPr>
                        <a:t>Visayas</a:t>
                      </a:r>
                      <a:r>
                        <a:rPr lang="en-PH" sz="1800" b="0" i="0" u="none" strike="noStrike" dirty="0">
                          <a:solidFill>
                            <a:srgbClr val="000000"/>
                          </a:solidFill>
                          <a:effectLst/>
                          <a:latin typeface="Arial"/>
                        </a:rPr>
                        <a:t> State University</a:t>
                      </a:r>
                    </a:p>
                  </a:txBody>
                  <a:tcPr marL="9525" marR="9525" marT="9525" marB="0" anchor="b"/>
                </a:tc>
              </a:tr>
            </a:tbl>
          </a:graphicData>
        </a:graphic>
      </p:graphicFrame>
    </p:spTree>
    <p:extLst>
      <p:ext uri="{BB962C8B-B14F-4D97-AF65-F5344CB8AC3E}">
        <p14:creationId xmlns:p14="http://schemas.microsoft.com/office/powerpoint/2010/main" val="4068421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AGENCIES on Posting </a:t>
            </a:r>
            <a:r>
              <a:rPr lang="en-PH" sz="2800" b="1" dirty="0"/>
              <a:t>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281093883"/>
              </p:ext>
            </p:extLst>
          </p:nvPr>
        </p:nvGraphicFramePr>
        <p:xfrm>
          <a:off x="228600" y="1063625"/>
          <a:ext cx="8534400" cy="5241925"/>
        </p:xfrm>
        <a:graphic>
          <a:graphicData uri="http://schemas.openxmlformats.org/drawingml/2006/table">
            <a:tbl>
              <a:tblPr firstRow="1" bandRow="1">
                <a:tableStyleId>{5C22544A-7EE6-4342-B048-85BDC9FD1C3A}</a:tableStyleId>
              </a:tblPr>
              <a:tblGrid>
                <a:gridCol w="8534400"/>
              </a:tblGrid>
              <a:tr h="457200">
                <a:tc>
                  <a:txBody>
                    <a:bodyPr/>
                    <a:lstStyle/>
                    <a:p>
                      <a:pPr algn="ctr"/>
                      <a:r>
                        <a:rPr lang="en-PH" sz="1800" dirty="0" smtClean="0">
                          <a:latin typeface="Arial" panose="020B0604020202020204" pitchFamily="34" charset="0"/>
                          <a:cs typeface="Arial" panose="020B0604020202020204" pitchFamily="34" charset="0"/>
                        </a:rPr>
                        <a:t>STATE UNIVERSITIES AND COLLEGES (SUCs)</a:t>
                      </a:r>
                      <a:endParaRPr lang="en-PH" sz="1800" dirty="0">
                        <a:latin typeface="Arial" panose="020B0604020202020204" pitchFamily="34" charset="0"/>
                        <a:cs typeface="Arial" panose="020B0604020202020204" pitchFamily="34" charset="0"/>
                      </a:endParaRPr>
                    </a:p>
                  </a:txBody>
                  <a:tcPr/>
                </a:tc>
              </a:tr>
              <a:tr h="381000">
                <a:tc>
                  <a:txBody>
                    <a:bodyPr/>
                    <a:lstStyle/>
                    <a:p>
                      <a:pPr algn="l" fontAlgn="b"/>
                      <a:r>
                        <a:rPr lang="en-PH" sz="1800" b="0" i="0" u="none" strike="noStrike" dirty="0" smtClean="0">
                          <a:solidFill>
                            <a:srgbClr val="000000"/>
                          </a:solidFill>
                          <a:effectLst/>
                          <a:latin typeface="Arial"/>
                        </a:rPr>
                        <a:t>40.</a:t>
                      </a:r>
                      <a:r>
                        <a:rPr lang="en-PH" sz="1800" b="0" i="0" u="none" strike="noStrike" baseline="0" dirty="0" smtClean="0">
                          <a:solidFill>
                            <a:srgbClr val="000000"/>
                          </a:solidFill>
                          <a:effectLst/>
                          <a:latin typeface="Arial"/>
                        </a:rPr>
                        <a:t> </a:t>
                      </a:r>
                      <a:r>
                        <a:rPr lang="en-PH" sz="1800" b="0" i="0" u="none" strike="noStrike" dirty="0" smtClean="0">
                          <a:solidFill>
                            <a:srgbClr val="000000"/>
                          </a:solidFill>
                          <a:effectLst/>
                          <a:latin typeface="Arial"/>
                        </a:rPr>
                        <a:t>Leyte </a:t>
                      </a:r>
                      <a:r>
                        <a:rPr lang="en-PH" sz="1800" b="0" i="0" u="none" strike="noStrike" dirty="0">
                          <a:solidFill>
                            <a:srgbClr val="000000"/>
                          </a:solidFill>
                          <a:effectLst/>
                          <a:latin typeface="Arial"/>
                        </a:rPr>
                        <a:t>Normal University</a:t>
                      </a:r>
                    </a:p>
                  </a:txBody>
                  <a:tcPr marL="9525" marR="9525" marT="9525" marB="0" anchor="b"/>
                </a:tc>
              </a:tr>
              <a:tr h="381000">
                <a:tc>
                  <a:txBody>
                    <a:bodyPr/>
                    <a:lstStyle/>
                    <a:p>
                      <a:pPr algn="l" fontAlgn="b"/>
                      <a:r>
                        <a:rPr lang="en-PH" sz="1800" b="0" i="0" u="none" strike="noStrike" dirty="0" smtClean="0">
                          <a:solidFill>
                            <a:srgbClr val="000000"/>
                          </a:solidFill>
                          <a:effectLst/>
                          <a:latin typeface="Arial"/>
                        </a:rPr>
                        <a:t>41. Naval </a:t>
                      </a:r>
                      <a:r>
                        <a:rPr lang="en-PH" sz="1800" b="0" i="0" u="none" strike="noStrike" dirty="0">
                          <a:solidFill>
                            <a:srgbClr val="000000"/>
                          </a:solidFill>
                          <a:effectLst/>
                          <a:latin typeface="Arial"/>
                        </a:rPr>
                        <a:t>State University</a:t>
                      </a:r>
                    </a:p>
                  </a:txBody>
                  <a:tcPr marL="9525" marR="9525" marT="9525" marB="0" anchor="b"/>
                </a:tc>
              </a:tr>
              <a:tr h="381000">
                <a:tc>
                  <a:txBody>
                    <a:bodyPr/>
                    <a:lstStyle/>
                    <a:p>
                      <a:pPr algn="l" fontAlgn="b"/>
                      <a:r>
                        <a:rPr lang="en-PH" sz="1800" b="0" i="0" u="none" strike="noStrike" dirty="0" smtClean="0">
                          <a:solidFill>
                            <a:srgbClr val="000000"/>
                          </a:solidFill>
                          <a:effectLst/>
                          <a:latin typeface="Arial"/>
                        </a:rPr>
                        <a:t>42. Northwest </a:t>
                      </a:r>
                      <a:r>
                        <a:rPr lang="en-PH" sz="1800" b="0" i="0" u="none" strike="noStrike" dirty="0">
                          <a:solidFill>
                            <a:srgbClr val="000000"/>
                          </a:solidFill>
                          <a:effectLst/>
                          <a:latin typeface="Arial"/>
                        </a:rPr>
                        <a:t>Samar State University</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43. </a:t>
                      </a:r>
                      <a:r>
                        <a:rPr lang="en-PH" sz="1800" b="0" i="0" u="none" strike="noStrike" dirty="0" err="1" smtClean="0">
                          <a:solidFill>
                            <a:srgbClr val="000000"/>
                          </a:solidFill>
                          <a:effectLst/>
                          <a:latin typeface="Arial"/>
                        </a:rPr>
                        <a:t>Palompon</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Institute of Technology</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44. University </a:t>
                      </a:r>
                      <a:r>
                        <a:rPr lang="en-PH" sz="1800" b="0" i="0" u="none" strike="noStrike" dirty="0">
                          <a:solidFill>
                            <a:srgbClr val="000000"/>
                          </a:solidFill>
                          <a:effectLst/>
                          <a:latin typeface="Arial"/>
                        </a:rPr>
                        <a:t>of Eastern Philippines</a:t>
                      </a:r>
                    </a:p>
                  </a:txBody>
                  <a:tcPr marL="9525" marR="9525" marT="9525" marB="0" anchor="b"/>
                </a:tc>
              </a:tr>
              <a:tr h="380999">
                <a:tc>
                  <a:txBody>
                    <a:bodyPr/>
                    <a:lstStyle/>
                    <a:p>
                      <a:pPr algn="l" fontAlgn="b"/>
                      <a:r>
                        <a:rPr lang="en-PH" sz="1800" b="0" i="0" u="none" strike="noStrike" dirty="0" smtClean="0">
                          <a:solidFill>
                            <a:srgbClr val="000000"/>
                          </a:solidFill>
                          <a:effectLst/>
                          <a:latin typeface="Arial"/>
                        </a:rPr>
                        <a:t>45. </a:t>
                      </a:r>
                      <a:r>
                        <a:rPr lang="en-PH" sz="1800" b="0" i="0" u="none" strike="noStrike" dirty="0" err="1" smtClean="0">
                          <a:solidFill>
                            <a:srgbClr val="000000"/>
                          </a:solidFill>
                          <a:effectLst/>
                          <a:latin typeface="Arial"/>
                        </a:rPr>
                        <a:t>Visayas</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State University</a:t>
                      </a:r>
                    </a:p>
                  </a:txBody>
                  <a:tcPr marL="9525" marR="9525" marT="9525" marB="0" anchor="b"/>
                </a:tc>
              </a:tr>
              <a:tr h="457203">
                <a:tc>
                  <a:txBody>
                    <a:bodyPr/>
                    <a:lstStyle/>
                    <a:p>
                      <a:pPr algn="l" fontAlgn="b"/>
                      <a:r>
                        <a:rPr lang="en-PH" sz="1800" b="0" i="0" u="none" strike="noStrike" dirty="0" smtClean="0">
                          <a:solidFill>
                            <a:srgbClr val="000000"/>
                          </a:solidFill>
                          <a:effectLst/>
                          <a:latin typeface="Arial"/>
                        </a:rPr>
                        <a:t>46. JH </a:t>
                      </a:r>
                      <a:r>
                        <a:rPr lang="en-PH" sz="1800" b="0" i="0" u="none" strike="noStrike" dirty="0" err="1">
                          <a:solidFill>
                            <a:srgbClr val="000000"/>
                          </a:solidFill>
                          <a:effectLst/>
                          <a:latin typeface="Arial"/>
                        </a:rPr>
                        <a:t>Cerilles</a:t>
                      </a:r>
                      <a:r>
                        <a:rPr lang="en-PH" sz="1800" b="0" i="0" u="none" strike="noStrike" dirty="0">
                          <a:solidFill>
                            <a:srgbClr val="000000"/>
                          </a:solidFill>
                          <a:effectLst/>
                          <a:latin typeface="Arial"/>
                        </a:rPr>
                        <a:t> State College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47. Jose </a:t>
                      </a:r>
                      <a:r>
                        <a:rPr lang="en-PH" sz="1800" b="0" i="0" u="none" strike="noStrike" dirty="0">
                          <a:solidFill>
                            <a:srgbClr val="000000"/>
                          </a:solidFill>
                          <a:effectLst/>
                          <a:latin typeface="Arial"/>
                        </a:rPr>
                        <a:t>Rizal Memorial State University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48. Western </a:t>
                      </a:r>
                      <a:r>
                        <a:rPr lang="en-PH" sz="1800" b="0" i="0" u="none" strike="noStrike" dirty="0">
                          <a:solidFill>
                            <a:srgbClr val="000000"/>
                          </a:solidFill>
                          <a:effectLst/>
                          <a:latin typeface="Arial"/>
                        </a:rPr>
                        <a:t>Mindanao State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49. Zamboanga </a:t>
                      </a:r>
                      <a:r>
                        <a:rPr lang="en-PH" sz="1800" b="0" i="0" u="none" strike="noStrike" dirty="0">
                          <a:solidFill>
                            <a:srgbClr val="000000"/>
                          </a:solidFill>
                          <a:effectLst/>
                          <a:latin typeface="Arial"/>
                        </a:rPr>
                        <a:t>City State Polytechnic College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50. Zamboanga </a:t>
                      </a:r>
                      <a:r>
                        <a:rPr lang="en-PH" sz="1800" b="0" i="0" u="none" strike="noStrike" dirty="0">
                          <a:solidFill>
                            <a:srgbClr val="000000"/>
                          </a:solidFill>
                          <a:effectLst/>
                          <a:latin typeface="Arial"/>
                        </a:rPr>
                        <a:t>State College of Marine Sciences and Technology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51. </a:t>
                      </a:r>
                      <a:r>
                        <a:rPr lang="en-PH" sz="1800" b="0" i="0" u="none" strike="noStrike" dirty="0" err="1" smtClean="0">
                          <a:solidFill>
                            <a:srgbClr val="000000"/>
                          </a:solidFill>
                          <a:effectLst/>
                          <a:latin typeface="Arial"/>
                        </a:rPr>
                        <a:t>Camiguin</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Polytechnic State College</a:t>
                      </a:r>
                    </a:p>
                  </a:txBody>
                  <a:tcPr marL="9525" marR="9525" marT="9525" marB="0" anchor="b"/>
                </a:tc>
              </a:tr>
            </a:tbl>
          </a:graphicData>
        </a:graphic>
      </p:graphicFrame>
    </p:spTree>
    <p:extLst>
      <p:ext uri="{BB962C8B-B14F-4D97-AF65-F5344CB8AC3E}">
        <p14:creationId xmlns:p14="http://schemas.microsoft.com/office/powerpoint/2010/main" val="2101281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066800"/>
          </a:xfrm>
        </p:spPr>
        <p:txBody>
          <a:bodyPr>
            <a:normAutofit fontScale="90000"/>
          </a:bodyPr>
          <a:lstStyle/>
          <a:p>
            <a:pPr marL="395288" indent="-395288"/>
            <a:r>
              <a:rPr lang="en-PH" b="1" dirty="0" smtClean="0"/>
              <a:t>Review and Approval of Minutes of TWG Meeting on 18 August 2015</a:t>
            </a:r>
            <a:endParaRPr lang="en-PH" b="1" dirty="0"/>
          </a:p>
        </p:txBody>
      </p:sp>
    </p:spTree>
    <p:extLst>
      <p:ext uri="{BB962C8B-B14F-4D97-AF65-F5344CB8AC3E}">
        <p14:creationId xmlns:p14="http://schemas.microsoft.com/office/powerpoint/2010/main" val="40149961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AGENCIES on Posting </a:t>
            </a:r>
            <a:r>
              <a:rPr lang="en-PH" sz="2800" b="1" dirty="0"/>
              <a:t>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3076040843"/>
              </p:ext>
            </p:extLst>
          </p:nvPr>
        </p:nvGraphicFramePr>
        <p:xfrm>
          <a:off x="228600" y="1063625"/>
          <a:ext cx="8534400" cy="5619750"/>
        </p:xfrm>
        <a:graphic>
          <a:graphicData uri="http://schemas.openxmlformats.org/drawingml/2006/table">
            <a:tbl>
              <a:tblPr firstRow="1" bandRow="1">
                <a:tableStyleId>{5C22544A-7EE6-4342-B048-85BDC9FD1C3A}</a:tableStyleId>
              </a:tblPr>
              <a:tblGrid>
                <a:gridCol w="8534400"/>
              </a:tblGrid>
              <a:tr h="457200">
                <a:tc>
                  <a:txBody>
                    <a:bodyPr/>
                    <a:lstStyle/>
                    <a:p>
                      <a:pPr algn="ctr"/>
                      <a:r>
                        <a:rPr lang="en-PH" sz="1800" dirty="0" smtClean="0">
                          <a:latin typeface="Arial" panose="020B0604020202020204" pitchFamily="34" charset="0"/>
                          <a:cs typeface="Arial" panose="020B0604020202020204" pitchFamily="34" charset="0"/>
                        </a:rPr>
                        <a:t>STATE UNIVERSITIES AND COLLEGES (SUCs)</a:t>
                      </a:r>
                      <a:endParaRPr lang="en-PH" sz="1800" dirty="0">
                        <a:latin typeface="Arial" panose="020B0604020202020204" pitchFamily="34" charset="0"/>
                        <a:cs typeface="Arial" panose="020B0604020202020204" pitchFamily="34" charset="0"/>
                      </a:endParaRPr>
                    </a:p>
                  </a:txBody>
                  <a:tcPr/>
                </a:tc>
              </a:tr>
              <a:tr h="381000">
                <a:tc>
                  <a:txBody>
                    <a:bodyPr/>
                    <a:lstStyle/>
                    <a:p>
                      <a:pPr algn="l" fontAlgn="b"/>
                      <a:r>
                        <a:rPr lang="en-PH" sz="1800" b="0" i="0" u="none" strike="noStrike" dirty="0" smtClean="0">
                          <a:solidFill>
                            <a:srgbClr val="000000"/>
                          </a:solidFill>
                          <a:effectLst/>
                          <a:latin typeface="Arial"/>
                        </a:rPr>
                        <a:t>52. </a:t>
                      </a:r>
                      <a:r>
                        <a:rPr lang="en-PH" sz="1800" b="0" i="0" u="none" strike="noStrike" dirty="0" err="1" smtClean="0">
                          <a:solidFill>
                            <a:srgbClr val="000000"/>
                          </a:solidFill>
                          <a:effectLst/>
                          <a:latin typeface="Arial"/>
                        </a:rPr>
                        <a:t>Misamis</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Oriental State College of </a:t>
                      </a:r>
                      <a:r>
                        <a:rPr lang="en-PH" sz="1800" b="0" i="0" u="none" strike="noStrike" dirty="0" smtClean="0">
                          <a:solidFill>
                            <a:srgbClr val="000000"/>
                          </a:solidFill>
                          <a:effectLst/>
                          <a:latin typeface="Arial"/>
                        </a:rPr>
                        <a:t>Agriculture </a:t>
                      </a:r>
                      <a:r>
                        <a:rPr lang="en-PH" sz="1800" b="0" i="0" u="none" strike="noStrike" dirty="0">
                          <a:solidFill>
                            <a:srgbClr val="000000"/>
                          </a:solidFill>
                          <a:effectLst/>
                          <a:latin typeface="Arial"/>
                        </a:rPr>
                        <a:t>and Technology</a:t>
                      </a:r>
                    </a:p>
                  </a:txBody>
                  <a:tcPr marL="9525" marR="9525" marT="9525" marB="0" anchor="b"/>
                </a:tc>
              </a:tr>
              <a:tr h="381000">
                <a:tc>
                  <a:txBody>
                    <a:bodyPr/>
                    <a:lstStyle/>
                    <a:p>
                      <a:pPr algn="l" fontAlgn="b"/>
                      <a:r>
                        <a:rPr lang="it-IT" sz="1800" b="0" i="0" u="none" strike="noStrike" dirty="0" smtClean="0">
                          <a:solidFill>
                            <a:srgbClr val="000000"/>
                          </a:solidFill>
                          <a:effectLst/>
                          <a:latin typeface="Arial"/>
                        </a:rPr>
                        <a:t>53. Davao </a:t>
                      </a:r>
                      <a:r>
                        <a:rPr lang="it-IT" sz="1800" b="0" i="0" u="none" strike="noStrike" dirty="0">
                          <a:solidFill>
                            <a:srgbClr val="000000"/>
                          </a:solidFill>
                          <a:effectLst/>
                          <a:latin typeface="Arial"/>
                        </a:rPr>
                        <a:t>del Norte State College</a:t>
                      </a:r>
                    </a:p>
                  </a:txBody>
                  <a:tcPr marL="9525" marR="9525" marT="9525" marB="0" anchor="b"/>
                </a:tc>
              </a:tr>
              <a:tr h="381000">
                <a:tc>
                  <a:txBody>
                    <a:bodyPr/>
                    <a:lstStyle/>
                    <a:p>
                      <a:pPr algn="l" fontAlgn="b"/>
                      <a:r>
                        <a:rPr lang="en-PH" sz="1800" b="0" i="0" u="none" strike="noStrike" dirty="0" smtClean="0">
                          <a:solidFill>
                            <a:srgbClr val="000000"/>
                          </a:solidFill>
                          <a:effectLst/>
                          <a:latin typeface="Arial"/>
                        </a:rPr>
                        <a:t>54. Davao </a:t>
                      </a:r>
                      <a:r>
                        <a:rPr lang="en-PH" sz="1800" b="0" i="0" u="none" strike="noStrike" dirty="0">
                          <a:solidFill>
                            <a:srgbClr val="000000"/>
                          </a:solidFill>
                          <a:effectLst/>
                          <a:latin typeface="Arial"/>
                        </a:rPr>
                        <a:t>Oriental State College of Science and Technology</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55. Mindanao </a:t>
                      </a:r>
                      <a:r>
                        <a:rPr lang="en-PH" sz="1800" b="0" i="0" u="none" strike="noStrike" dirty="0">
                          <a:solidFill>
                            <a:srgbClr val="000000"/>
                          </a:solidFill>
                          <a:effectLst/>
                          <a:latin typeface="Arial"/>
                        </a:rPr>
                        <a:t>State University System</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56. Southern </a:t>
                      </a:r>
                      <a:r>
                        <a:rPr lang="en-PH" sz="1800" b="0" i="0" u="none" strike="noStrike" dirty="0">
                          <a:solidFill>
                            <a:srgbClr val="000000"/>
                          </a:solidFill>
                          <a:effectLst/>
                          <a:latin typeface="Arial"/>
                        </a:rPr>
                        <a:t>Philippines </a:t>
                      </a:r>
                      <a:r>
                        <a:rPr lang="en-PH" sz="1800" b="0" i="0" u="none" strike="noStrike" dirty="0" err="1">
                          <a:solidFill>
                            <a:srgbClr val="000000"/>
                          </a:solidFill>
                          <a:effectLst/>
                          <a:latin typeface="Arial"/>
                        </a:rPr>
                        <a:t>Agri</a:t>
                      </a:r>
                      <a:r>
                        <a:rPr lang="en-PH" sz="1800" b="0" i="0" u="none" strike="noStrike" dirty="0">
                          <a:solidFill>
                            <a:srgbClr val="000000"/>
                          </a:solidFill>
                          <a:effectLst/>
                          <a:latin typeface="Arial"/>
                        </a:rPr>
                        <a:t> Business, Marine and Aquatic School of Technology</a:t>
                      </a:r>
                    </a:p>
                  </a:txBody>
                  <a:tcPr marL="9525" marR="9525" marT="9525" marB="0" anchor="b"/>
                </a:tc>
              </a:tr>
              <a:tr h="380999">
                <a:tc>
                  <a:txBody>
                    <a:bodyPr/>
                    <a:lstStyle/>
                    <a:p>
                      <a:pPr algn="l" fontAlgn="b"/>
                      <a:r>
                        <a:rPr lang="en-PH" sz="1800" b="0" i="0" u="none" strike="noStrike" dirty="0" smtClean="0">
                          <a:solidFill>
                            <a:srgbClr val="000000"/>
                          </a:solidFill>
                          <a:effectLst/>
                          <a:latin typeface="Arial"/>
                        </a:rPr>
                        <a:t>57. </a:t>
                      </a:r>
                      <a:r>
                        <a:rPr lang="en-PH" sz="1800" b="0" i="0" u="none" strike="noStrike" dirty="0" err="1" smtClean="0">
                          <a:solidFill>
                            <a:srgbClr val="000000"/>
                          </a:solidFill>
                          <a:effectLst/>
                          <a:latin typeface="Arial"/>
                        </a:rPr>
                        <a:t>Compostela</a:t>
                      </a:r>
                      <a:r>
                        <a:rPr lang="en-PH" sz="1800" b="0" i="0" u="none" strike="noStrike" dirty="0" smtClean="0">
                          <a:solidFill>
                            <a:srgbClr val="000000"/>
                          </a:solidFill>
                          <a:effectLst/>
                          <a:latin typeface="Arial"/>
                        </a:rPr>
                        <a:t> Valley State College</a:t>
                      </a:r>
                      <a:endParaRPr lang="en-PH" sz="1800" b="0" i="0" u="none" strike="noStrike" dirty="0">
                        <a:solidFill>
                          <a:srgbClr val="000000"/>
                        </a:solidFill>
                        <a:effectLst/>
                        <a:latin typeface="Arial"/>
                      </a:endParaRPr>
                    </a:p>
                  </a:txBody>
                  <a:tcPr marL="9525" marR="9525" marT="9525" marB="0" anchor="b"/>
                </a:tc>
              </a:tr>
              <a:tr h="457203">
                <a:tc>
                  <a:txBody>
                    <a:bodyPr/>
                    <a:lstStyle/>
                    <a:p>
                      <a:pPr algn="l" fontAlgn="b"/>
                      <a:r>
                        <a:rPr lang="en-PH" sz="1800" b="0" i="0" u="none" strike="noStrike" dirty="0" smtClean="0">
                          <a:solidFill>
                            <a:srgbClr val="000000"/>
                          </a:solidFill>
                          <a:effectLst/>
                          <a:latin typeface="Arial"/>
                        </a:rPr>
                        <a:t>58. </a:t>
                      </a:r>
                      <a:r>
                        <a:rPr lang="en-PH" sz="1800" b="0" i="0" u="none" strike="noStrike" dirty="0" err="1" smtClean="0">
                          <a:solidFill>
                            <a:srgbClr val="000000"/>
                          </a:solidFill>
                          <a:effectLst/>
                          <a:latin typeface="Arial"/>
                        </a:rPr>
                        <a:t>Cotabato</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City State Polytechnic College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59. Sultan </a:t>
                      </a:r>
                      <a:r>
                        <a:rPr lang="en-PH" sz="1800" b="0" i="0" u="none" strike="noStrike" dirty="0" err="1">
                          <a:solidFill>
                            <a:srgbClr val="000000"/>
                          </a:solidFill>
                          <a:effectLst/>
                          <a:latin typeface="Arial"/>
                        </a:rPr>
                        <a:t>Kudarat</a:t>
                      </a:r>
                      <a:r>
                        <a:rPr lang="en-PH" sz="1800" b="0" i="0" u="none" strike="noStrike" dirty="0">
                          <a:solidFill>
                            <a:srgbClr val="000000"/>
                          </a:solidFill>
                          <a:effectLst/>
                          <a:latin typeface="Arial"/>
                        </a:rPr>
                        <a:t> State University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60. University </a:t>
                      </a:r>
                      <a:r>
                        <a:rPr lang="en-PH" sz="1800" b="0" i="0" u="none" strike="noStrike" dirty="0">
                          <a:solidFill>
                            <a:srgbClr val="000000"/>
                          </a:solidFill>
                          <a:effectLst/>
                          <a:latin typeface="Arial"/>
                        </a:rPr>
                        <a:t>of Southern Mindanao</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61. </a:t>
                      </a:r>
                      <a:r>
                        <a:rPr lang="en-PH" sz="1800" b="0" i="0" u="none" strike="noStrike" dirty="0" err="1" smtClean="0">
                          <a:solidFill>
                            <a:srgbClr val="000000"/>
                          </a:solidFill>
                          <a:effectLst/>
                          <a:latin typeface="Arial"/>
                        </a:rPr>
                        <a:t>Agusan</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Del Sur State College of Agriculture and Technology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62. </a:t>
                      </a:r>
                      <a:r>
                        <a:rPr lang="en-PH" sz="1800" b="0" i="0" u="none" strike="noStrike" dirty="0" err="1" smtClean="0">
                          <a:solidFill>
                            <a:srgbClr val="000000"/>
                          </a:solidFill>
                          <a:effectLst/>
                          <a:latin typeface="Arial"/>
                        </a:rPr>
                        <a:t>Surigao</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State College of Technology</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63. Basilan </a:t>
                      </a:r>
                      <a:r>
                        <a:rPr lang="en-PH" sz="1800" b="0" i="0" u="none" strike="noStrike" dirty="0">
                          <a:solidFill>
                            <a:srgbClr val="000000"/>
                          </a:solidFill>
                          <a:effectLst/>
                          <a:latin typeface="Arial"/>
                        </a:rPr>
                        <a:t>State College</a:t>
                      </a:r>
                    </a:p>
                  </a:txBody>
                  <a:tcPr marL="9525" marR="9525" marT="9525" marB="0" anchor="b"/>
                </a:tc>
              </a:tr>
              <a:tr h="377825">
                <a:tc>
                  <a:txBody>
                    <a:bodyPr/>
                    <a:lstStyle/>
                    <a:p>
                      <a:pPr algn="l" fontAlgn="b"/>
                      <a:r>
                        <a:rPr lang="en-PH" sz="1800" b="0" i="0" u="none" strike="noStrike" dirty="0" smtClean="0">
                          <a:solidFill>
                            <a:srgbClr val="000000"/>
                          </a:solidFill>
                          <a:effectLst/>
                          <a:latin typeface="Arial"/>
                        </a:rPr>
                        <a:t>64. Sulu </a:t>
                      </a:r>
                      <a:r>
                        <a:rPr lang="en-PH" sz="1800" b="0" i="0" u="none" strike="noStrike" dirty="0">
                          <a:solidFill>
                            <a:srgbClr val="000000"/>
                          </a:solidFill>
                          <a:effectLst/>
                          <a:latin typeface="Arial"/>
                        </a:rPr>
                        <a:t>State College</a:t>
                      </a:r>
                    </a:p>
                  </a:txBody>
                  <a:tcPr marL="9525" marR="9525" marT="9525" marB="0" anchor="b"/>
                </a:tc>
              </a:tr>
            </a:tbl>
          </a:graphicData>
        </a:graphic>
      </p:graphicFrame>
    </p:spTree>
    <p:extLst>
      <p:ext uri="{BB962C8B-B14F-4D97-AF65-F5344CB8AC3E}">
        <p14:creationId xmlns:p14="http://schemas.microsoft.com/office/powerpoint/2010/main" val="615276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944562"/>
          </a:xfrm>
        </p:spPr>
        <p:txBody>
          <a:bodyPr/>
          <a:lstStyle/>
          <a:p>
            <a:r>
              <a:rPr lang="en-PH" sz="2800" b="1" dirty="0" smtClean="0"/>
              <a:t>NON-COMPLIANT AGENCIES on Posting </a:t>
            </a:r>
            <a:r>
              <a:rPr lang="en-PH" sz="2800" b="1" dirty="0"/>
              <a:t>of Rating and Ranking Guidelines</a:t>
            </a:r>
            <a:endParaRPr lang="en-PH" sz="2800" dirty="0"/>
          </a:p>
        </p:txBody>
      </p:sp>
      <p:graphicFrame>
        <p:nvGraphicFramePr>
          <p:cNvPr id="4" name="Table 3"/>
          <p:cNvGraphicFramePr>
            <a:graphicFrameLocks noGrp="1"/>
          </p:cNvGraphicFramePr>
          <p:nvPr>
            <p:extLst>
              <p:ext uri="{D42A27DB-BD31-4B8C-83A1-F6EECF244321}">
                <p14:modId xmlns:p14="http://schemas.microsoft.com/office/powerpoint/2010/main" val="1470614227"/>
              </p:ext>
            </p:extLst>
          </p:nvPr>
        </p:nvGraphicFramePr>
        <p:xfrm>
          <a:off x="228600" y="1063625"/>
          <a:ext cx="8534400" cy="3352800"/>
        </p:xfrm>
        <a:graphic>
          <a:graphicData uri="http://schemas.openxmlformats.org/drawingml/2006/table">
            <a:tbl>
              <a:tblPr firstRow="1" bandRow="1">
                <a:tableStyleId>{5C22544A-7EE6-4342-B048-85BDC9FD1C3A}</a:tableStyleId>
              </a:tblPr>
              <a:tblGrid>
                <a:gridCol w="8534400"/>
              </a:tblGrid>
              <a:tr h="457200">
                <a:tc>
                  <a:txBody>
                    <a:bodyPr/>
                    <a:lstStyle/>
                    <a:p>
                      <a:pPr algn="ctr"/>
                      <a:r>
                        <a:rPr lang="en-PH" sz="1800" dirty="0" smtClean="0">
                          <a:latin typeface="Arial" panose="020B0604020202020204" pitchFamily="34" charset="0"/>
                          <a:cs typeface="Arial" panose="020B0604020202020204" pitchFamily="34" charset="0"/>
                        </a:rPr>
                        <a:t>STATE UNIVERSITIES AND COLLEGES (SUCs)</a:t>
                      </a:r>
                      <a:endParaRPr lang="en-PH" sz="1800" dirty="0">
                        <a:latin typeface="Arial" panose="020B0604020202020204" pitchFamily="34" charset="0"/>
                        <a:cs typeface="Arial" panose="020B0604020202020204" pitchFamily="34" charset="0"/>
                      </a:endParaRPr>
                    </a:p>
                  </a:txBody>
                  <a:tcPr/>
                </a:tc>
              </a:tr>
              <a:tr h="381000">
                <a:tc>
                  <a:txBody>
                    <a:bodyPr/>
                    <a:lstStyle/>
                    <a:p>
                      <a:pPr algn="l" fontAlgn="b"/>
                      <a:r>
                        <a:rPr lang="en-PH" sz="1800" b="0" i="0" u="none" strike="noStrike" dirty="0" smtClean="0">
                          <a:solidFill>
                            <a:srgbClr val="000000"/>
                          </a:solidFill>
                          <a:effectLst/>
                          <a:latin typeface="Arial"/>
                        </a:rPr>
                        <a:t>65. </a:t>
                      </a:r>
                      <a:r>
                        <a:rPr lang="en-PH" sz="1800" b="0" i="0" u="none" strike="noStrike" dirty="0" err="1" smtClean="0">
                          <a:solidFill>
                            <a:srgbClr val="000000"/>
                          </a:solidFill>
                          <a:effectLst/>
                          <a:latin typeface="Arial"/>
                        </a:rPr>
                        <a:t>Tawi-Tawi</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Regional Agricultural College</a:t>
                      </a:r>
                    </a:p>
                  </a:txBody>
                  <a:tcPr marL="9525" marR="9525" marT="9525" marB="0" anchor="b"/>
                </a:tc>
              </a:tr>
              <a:tr h="381000">
                <a:tc>
                  <a:txBody>
                    <a:bodyPr/>
                    <a:lstStyle/>
                    <a:p>
                      <a:pPr algn="l" fontAlgn="b"/>
                      <a:r>
                        <a:rPr lang="en-PH" sz="1800" b="0" i="0" u="none" strike="noStrike" dirty="0" smtClean="0">
                          <a:solidFill>
                            <a:srgbClr val="000000"/>
                          </a:solidFill>
                          <a:effectLst/>
                          <a:latin typeface="Arial"/>
                        </a:rPr>
                        <a:t>66. </a:t>
                      </a:r>
                      <a:r>
                        <a:rPr lang="en-PH" sz="1800" b="0" i="0" u="none" strike="noStrike" dirty="0" err="1" smtClean="0">
                          <a:solidFill>
                            <a:srgbClr val="000000"/>
                          </a:solidFill>
                          <a:effectLst/>
                          <a:latin typeface="Arial"/>
                        </a:rPr>
                        <a:t>Adiong</a:t>
                      </a:r>
                      <a:r>
                        <a:rPr lang="en-PH" sz="1800" b="0" i="0" u="none" strike="noStrike" dirty="0" smtClean="0">
                          <a:solidFill>
                            <a:srgbClr val="000000"/>
                          </a:solidFill>
                          <a:effectLst/>
                          <a:latin typeface="Arial"/>
                        </a:rPr>
                        <a:t> </a:t>
                      </a:r>
                      <a:r>
                        <a:rPr lang="en-PH" sz="1800" b="0" i="0" u="none" strike="noStrike" dirty="0">
                          <a:solidFill>
                            <a:srgbClr val="000000"/>
                          </a:solidFill>
                          <a:effectLst/>
                          <a:latin typeface="Arial"/>
                        </a:rPr>
                        <a:t>Memorial Polytechnic College</a:t>
                      </a:r>
                    </a:p>
                  </a:txBody>
                  <a:tcPr marL="9525" marR="9525" marT="9525" marB="0" anchor="b"/>
                </a:tc>
              </a:tr>
              <a:tr h="381000">
                <a:tc>
                  <a:txBody>
                    <a:bodyPr/>
                    <a:lstStyle/>
                    <a:p>
                      <a:pPr algn="l" fontAlgn="b"/>
                      <a:r>
                        <a:rPr lang="en-PH" sz="1800" b="0" i="0" u="none" strike="noStrike" dirty="0" smtClean="0">
                          <a:solidFill>
                            <a:srgbClr val="000000"/>
                          </a:solidFill>
                          <a:effectLst/>
                          <a:latin typeface="Arial"/>
                        </a:rPr>
                        <a:t>67. Marikina </a:t>
                      </a:r>
                      <a:r>
                        <a:rPr lang="en-PH" sz="1800" b="0" i="0" u="none" strike="noStrike" dirty="0">
                          <a:solidFill>
                            <a:srgbClr val="000000"/>
                          </a:solidFill>
                          <a:effectLst/>
                          <a:latin typeface="Arial"/>
                        </a:rPr>
                        <a:t>Polytechnic State College</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68. </a:t>
                      </a:r>
                      <a:r>
                        <a:rPr lang="en-PH" sz="1800" b="0" i="0" u="none" strike="noStrike" dirty="0" err="1" smtClean="0">
                          <a:solidFill>
                            <a:srgbClr val="000000"/>
                          </a:solidFill>
                          <a:effectLst/>
                          <a:latin typeface="Arial"/>
                        </a:rPr>
                        <a:t>Eulogio</a:t>
                      </a:r>
                      <a:r>
                        <a:rPr lang="en-PH" sz="1800" b="0" i="0" u="none" strike="noStrike" dirty="0" smtClean="0">
                          <a:solidFill>
                            <a:srgbClr val="000000"/>
                          </a:solidFill>
                          <a:effectLst/>
                          <a:latin typeface="Arial"/>
                        </a:rPr>
                        <a:t> </a:t>
                      </a:r>
                      <a:r>
                        <a:rPr lang="en-PH" sz="1800" b="0" i="0" u="none" strike="noStrike" dirty="0" err="1">
                          <a:solidFill>
                            <a:srgbClr val="000000"/>
                          </a:solidFill>
                          <a:effectLst/>
                          <a:latin typeface="Arial"/>
                        </a:rPr>
                        <a:t>Amang</a:t>
                      </a:r>
                      <a:r>
                        <a:rPr lang="en-PH" sz="1800" b="0" i="0" u="none" strike="noStrike" dirty="0">
                          <a:solidFill>
                            <a:srgbClr val="000000"/>
                          </a:solidFill>
                          <a:effectLst/>
                          <a:latin typeface="Arial"/>
                        </a:rPr>
                        <a:t> Rodriguez Institute of Science and Technology</a:t>
                      </a:r>
                    </a:p>
                  </a:txBody>
                  <a:tcPr marL="9525" marR="9525" marT="9525" marB="0" anchor="b"/>
                </a:tc>
              </a:tr>
              <a:tr h="457199">
                <a:tc>
                  <a:txBody>
                    <a:bodyPr/>
                    <a:lstStyle/>
                    <a:p>
                      <a:pPr algn="l" fontAlgn="b"/>
                      <a:r>
                        <a:rPr lang="en-PH" sz="1800" b="0" i="0" u="none" strike="noStrike" dirty="0" smtClean="0">
                          <a:solidFill>
                            <a:srgbClr val="000000"/>
                          </a:solidFill>
                          <a:effectLst/>
                          <a:latin typeface="Arial"/>
                        </a:rPr>
                        <a:t>69. Philippine </a:t>
                      </a:r>
                      <a:r>
                        <a:rPr lang="en-PH" sz="1800" b="0" i="0" u="none" strike="noStrike" dirty="0">
                          <a:solidFill>
                            <a:srgbClr val="000000"/>
                          </a:solidFill>
                          <a:effectLst/>
                          <a:latin typeface="Arial"/>
                        </a:rPr>
                        <a:t>State College of Aeronautics</a:t>
                      </a:r>
                    </a:p>
                  </a:txBody>
                  <a:tcPr marL="9525" marR="9525" marT="9525" marB="0" anchor="b"/>
                </a:tc>
              </a:tr>
              <a:tr h="380999">
                <a:tc>
                  <a:txBody>
                    <a:bodyPr/>
                    <a:lstStyle/>
                    <a:p>
                      <a:pPr algn="l" fontAlgn="b"/>
                      <a:r>
                        <a:rPr lang="en-PH" sz="1800" b="0" i="0" u="none" strike="noStrike" dirty="0" smtClean="0">
                          <a:solidFill>
                            <a:srgbClr val="000000"/>
                          </a:solidFill>
                          <a:effectLst/>
                          <a:latin typeface="Arial"/>
                        </a:rPr>
                        <a:t>70. Rizal </a:t>
                      </a:r>
                      <a:r>
                        <a:rPr lang="en-PH" sz="1800" b="0" i="0" u="none" strike="noStrike" dirty="0">
                          <a:solidFill>
                            <a:srgbClr val="000000"/>
                          </a:solidFill>
                          <a:effectLst/>
                          <a:latin typeface="Arial"/>
                        </a:rPr>
                        <a:t>Technological University</a:t>
                      </a:r>
                    </a:p>
                  </a:txBody>
                  <a:tcPr marL="9525" marR="9525" marT="9525" marB="0" anchor="b"/>
                </a:tc>
              </a:tr>
              <a:tr h="457203">
                <a:tc>
                  <a:txBody>
                    <a:bodyPr/>
                    <a:lstStyle/>
                    <a:p>
                      <a:pPr algn="l" fontAlgn="b"/>
                      <a:r>
                        <a:rPr lang="en-PH" sz="1800" b="0" i="0" u="none" strike="noStrike" dirty="0" smtClean="0">
                          <a:solidFill>
                            <a:srgbClr val="000000"/>
                          </a:solidFill>
                          <a:effectLst/>
                          <a:latin typeface="Arial"/>
                        </a:rPr>
                        <a:t>71. Technological </a:t>
                      </a:r>
                      <a:r>
                        <a:rPr lang="en-PH" sz="1800" b="0" i="0" u="none" strike="noStrike" dirty="0">
                          <a:solidFill>
                            <a:srgbClr val="000000"/>
                          </a:solidFill>
                          <a:effectLst/>
                          <a:latin typeface="Arial"/>
                        </a:rPr>
                        <a:t>University of the Philippines</a:t>
                      </a:r>
                    </a:p>
                  </a:txBody>
                  <a:tcPr marL="9525" marR="9525" marT="9525" marB="0" anchor="b"/>
                </a:tc>
              </a:tr>
            </a:tbl>
          </a:graphicData>
        </a:graphic>
      </p:graphicFrame>
    </p:spTree>
    <p:extLst>
      <p:ext uri="{BB962C8B-B14F-4D97-AF65-F5344CB8AC3E}">
        <p14:creationId xmlns:p14="http://schemas.microsoft.com/office/powerpoint/2010/main" val="624452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52600"/>
            <a:ext cx="8229600" cy="2438400"/>
          </a:xfrm>
        </p:spPr>
        <p:txBody>
          <a:bodyPr>
            <a:normAutofit/>
          </a:bodyPr>
          <a:lstStyle/>
          <a:p>
            <a:pPr lvl="0" eaLnBrk="1" hangingPunct="1">
              <a:lnSpc>
                <a:spcPct val="115000"/>
              </a:lnSpc>
              <a:spcBef>
                <a:spcPts val="0"/>
              </a:spcBef>
              <a:spcAft>
                <a:spcPts val="0"/>
              </a:spcAft>
            </a:pPr>
            <a:r>
              <a:rPr lang="en-PH" sz="4000" b="1" dirty="0" smtClean="0"/>
              <a:t>Agenda 2</a:t>
            </a:r>
            <a:br>
              <a:rPr lang="en-PH" sz="4000" b="1" dirty="0" smtClean="0"/>
            </a:br>
            <a:r>
              <a:rPr lang="en-PH" sz="4000" dirty="0" smtClean="0">
                <a:solidFill>
                  <a:schemeClr val="dk1"/>
                </a:solidFill>
              </a:rPr>
              <a:t>Non-Monetary Incentives</a:t>
            </a:r>
            <a:endParaRPr lang="en-PH" sz="4000" dirty="0">
              <a:solidFill>
                <a:schemeClr val="dk1"/>
              </a:solidFill>
            </a:endParaRPr>
          </a:p>
        </p:txBody>
      </p:sp>
    </p:spTree>
    <p:extLst>
      <p:ext uri="{BB962C8B-B14F-4D97-AF65-F5344CB8AC3E}">
        <p14:creationId xmlns:p14="http://schemas.microsoft.com/office/powerpoint/2010/main" val="356610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600" b="1" dirty="0" smtClean="0"/>
              <a:t>POSSIBLE CATEGORIES OF RECOGNITION </a:t>
            </a:r>
            <a:r>
              <a:rPr lang="en-US" sz="2400" dirty="0" smtClean="0"/>
              <a:t>(immediate term)</a:t>
            </a:r>
            <a:endParaRPr lang="en-US" sz="2400" dirty="0"/>
          </a:p>
        </p:txBody>
      </p:sp>
      <p:sp>
        <p:nvSpPr>
          <p:cNvPr id="3" name="Content Placeholder 2"/>
          <p:cNvSpPr>
            <a:spLocks noGrp="1"/>
          </p:cNvSpPr>
          <p:nvPr>
            <p:ph idx="1"/>
          </p:nvPr>
        </p:nvSpPr>
        <p:spPr>
          <a:xfrm>
            <a:off x="0" y="914400"/>
            <a:ext cx="9144000" cy="4525963"/>
          </a:xfrm>
        </p:spPr>
        <p:txBody>
          <a:bodyPr/>
          <a:lstStyle/>
          <a:p>
            <a:pPr>
              <a:buFont typeface="Arial"/>
              <a:buChar char="•"/>
            </a:pPr>
            <a:r>
              <a:rPr lang="en-US" sz="2400" dirty="0" smtClean="0"/>
              <a:t>Department category</a:t>
            </a:r>
          </a:p>
          <a:p>
            <a:pPr lvl="1">
              <a:buFont typeface="Arial"/>
              <a:buChar char="•"/>
            </a:pPr>
            <a:r>
              <a:rPr lang="en-US" sz="2400" dirty="0" smtClean="0"/>
              <a:t>Agencies that meet the PBB requirements on time </a:t>
            </a:r>
            <a:r>
              <a:rPr lang="en-US" sz="2400" dirty="0" smtClean="0">
                <a:solidFill>
                  <a:srgbClr val="FF0000"/>
                </a:solidFill>
              </a:rPr>
              <a:t>(1 agency-PMS)</a:t>
            </a:r>
          </a:p>
          <a:p>
            <a:pPr lvl="1">
              <a:buFont typeface="Arial"/>
              <a:buChar char="•"/>
            </a:pPr>
            <a:r>
              <a:rPr lang="en-US" sz="2400" dirty="0" smtClean="0"/>
              <a:t>Agencies that meet 100% of GG conditions for three consecutive years </a:t>
            </a:r>
            <a:r>
              <a:rPr lang="en-US" sz="2400" dirty="0" smtClean="0">
                <a:solidFill>
                  <a:srgbClr val="FF0000"/>
                </a:solidFill>
              </a:rPr>
              <a:t>(135 agencies)</a:t>
            </a:r>
          </a:p>
          <a:p>
            <a:pPr lvl="2">
              <a:buFont typeface="Arial"/>
              <a:buChar char="•"/>
            </a:pPr>
            <a:r>
              <a:rPr lang="en-US" sz="2000" dirty="0" smtClean="0"/>
              <a:t>Can do this by condition also e.g. TS, </a:t>
            </a:r>
            <a:r>
              <a:rPr lang="en-US" sz="2000" dirty="0" err="1" smtClean="0"/>
              <a:t>PhilGEPS</a:t>
            </a:r>
            <a:r>
              <a:rPr lang="en-US" sz="2000" dirty="0" smtClean="0"/>
              <a:t>, ARTA, Report on Ageing</a:t>
            </a:r>
          </a:p>
          <a:p>
            <a:pPr lvl="2">
              <a:buFont typeface="Arial"/>
              <a:buChar char="•"/>
            </a:pPr>
            <a:r>
              <a:rPr lang="en-US" sz="2000" dirty="0" smtClean="0"/>
              <a:t>Can also award those assessed compliant upon one time submission</a:t>
            </a:r>
          </a:p>
          <a:p>
            <a:pPr lvl="1">
              <a:buFont typeface="Arial"/>
              <a:buChar char="•"/>
            </a:pPr>
            <a:r>
              <a:rPr lang="en-US" sz="2400" dirty="0" smtClean="0"/>
              <a:t>Agencies that meet 100% of physical targets (no deficiencies even uncontrollable)  - </a:t>
            </a:r>
            <a:r>
              <a:rPr lang="en-US" sz="2400" dirty="0" smtClean="0">
                <a:solidFill>
                  <a:srgbClr val="FF0000"/>
                </a:solidFill>
              </a:rPr>
              <a:t>32 Agencies</a:t>
            </a:r>
          </a:p>
          <a:p>
            <a:pPr lvl="2">
              <a:buFont typeface="Arial"/>
              <a:buChar char="•"/>
            </a:pPr>
            <a:r>
              <a:rPr lang="en-US" sz="2000" dirty="0" smtClean="0"/>
              <a:t>Can also award those assessed eligible upon one time submission</a:t>
            </a:r>
          </a:p>
          <a:p>
            <a:pPr>
              <a:buFont typeface="Arial"/>
              <a:buChar char="•"/>
            </a:pPr>
            <a:r>
              <a:rPr lang="en-US" sz="2400" dirty="0" smtClean="0"/>
              <a:t>Office category </a:t>
            </a:r>
            <a:r>
              <a:rPr lang="en-US" sz="2400" dirty="0" smtClean="0">
                <a:solidFill>
                  <a:srgbClr val="FF0000"/>
                </a:solidFill>
              </a:rPr>
              <a:t>(still to be confirmed with agencies)</a:t>
            </a:r>
          </a:p>
          <a:p>
            <a:pPr lvl="1">
              <a:buFont typeface="Arial"/>
              <a:buChar char="•"/>
            </a:pPr>
            <a:r>
              <a:rPr lang="en-US" sz="2400" dirty="0" smtClean="0"/>
              <a:t>Best bureau/office/delivery unit for three consecutive years</a:t>
            </a:r>
          </a:p>
          <a:p>
            <a:pPr>
              <a:buFont typeface="Arial"/>
              <a:buChar char="•"/>
            </a:pPr>
            <a:r>
              <a:rPr lang="en-US" sz="2400" dirty="0" smtClean="0"/>
              <a:t>Individual category</a:t>
            </a:r>
          </a:p>
          <a:p>
            <a:pPr lvl="1">
              <a:buFont typeface="Arial"/>
              <a:buChar char="•"/>
            </a:pPr>
            <a:r>
              <a:rPr lang="en-US" sz="2400" dirty="0" smtClean="0"/>
              <a:t>Best performing individuals for three consecutive years</a:t>
            </a:r>
          </a:p>
          <a:p>
            <a:pPr lvl="1">
              <a:buFont typeface="Arial"/>
              <a:buChar char="•"/>
            </a:pPr>
            <a:endParaRPr lang="en-US" sz="2400" dirty="0" smtClean="0">
              <a:solidFill>
                <a:srgbClr val="FF0000"/>
              </a:solidFill>
            </a:endParaRPr>
          </a:p>
          <a:p>
            <a:pPr>
              <a:buFont typeface="Arial"/>
              <a:buChar char="•"/>
            </a:pPr>
            <a:endParaRPr lang="en-US" sz="2400" dirty="0">
              <a:solidFill>
                <a:srgbClr val="FF0000"/>
              </a:solidFill>
            </a:endParaRPr>
          </a:p>
        </p:txBody>
      </p:sp>
    </p:spTree>
    <p:extLst>
      <p:ext uri="{BB962C8B-B14F-4D97-AF65-F5344CB8AC3E}">
        <p14:creationId xmlns:p14="http://schemas.microsoft.com/office/powerpoint/2010/main" val="22664049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 FUTURE CONSIDERATION</a:t>
            </a:r>
            <a:endParaRPr lang="en-US" dirty="0"/>
          </a:p>
        </p:txBody>
      </p:sp>
      <p:sp>
        <p:nvSpPr>
          <p:cNvPr id="3" name="Content Placeholder 2"/>
          <p:cNvSpPr>
            <a:spLocks noGrp="1"/>
          </p:cNvSpPr>
          <p:nvPr>
            <p:ph idx="1"/>
          </p:nvPr>
        </p:nvSpPr>
        <p:spPr/>
        <p:txBody>
          <a:bodyPr/>
          <a:lstStyle/>
          <a:p>
            <a:r>
              <a:rPr lang="en-US" dirty="0" smtClean="0"/>
              <a:t>Award for Convergence </a:t>
            </a:r>
          </a:p>
          <a:p>
            <a:r>
              <a:rPr lang="en-US" dirty="0" smtClean="0"/>
              <a:t>Award to agencies that are compliant with the internal requirements such as establishment of well-functioning PMG, good planning and system for cascading targets, publication of rating and ranking system, etc.</a:t>
            </a:r>
          </a:p>
          <a:p>
            <a:r>
              <a:rPr lang="en-US" dirty="0" smtClean="0"/>
              <a:t>Individual awards tied up with CSC awards</a:t>
            </a:r>
          </a:p>
        </p:txBody>
      </p:sp>
    </p:spTree>
    <p:extLst>
      <p:ext uri="{BB962C8B-B14F-4D97-AF65-F5344CB8AC3E}">
        <p14:creationId xmlns:p14="http://schemas.microsoft.com/office/powerpoint/2010/main" val="12979323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988807627"/>
              </p:ext>
            </p:extLst>
          </p:nvPr>
        </p:nvGraphicFramePr>
        <p:xfrm>
          <a:off x="457200" y="1219200"/>
          <a:ext cx="8229600" cy="4776390"/>
        </p:xfrm>
        <a:graphic>
          <a:graphicData uri="http://schemas.openxmlformats.org/drawingml/2006/table">
            <a:tbl>
              <a:tblPr firstRow="1" bandRow="1">
                <a:tableStyleId>{5C22544A-7EE6-4342-B048-85BDC9FD1C3A}</a:tableStyleId>
              </a:tblPr>
              <a:tblGrid>
                <a:gridCol w="2743200"/>
                <a:gridCol w="2743200"/>
                <a:gridCol w="2743200"/>
              </a:tblGrid>
              <a:tr h="682922">
                <a:tc>
                  <a:txBody>
                    <a:bodyPr/>
                    <a:lstStyle/>
                    <a:p>
                      <a:pPr algn="ctr"/>
                      <a:r>
                        <a:rPr lang="en-PH" sz="2000" dirty="0" smtClean="0"/>
                        <a:t>AGENCY</a:t>
                      </a:r>
                      <a:endParaRPr lang="en-PH" sz="2000" dirty="0"/>
                    </a:p>
                  </a:txBody>
                  <a:tcPr anchor="ctr"/>
                </a:tc>
                <a:tc>
                  <a:txBody>
                    <a:bodyPr/>
                    <a:lstStyle/>
                    <a:p>
                      <a:pPr algn="ctr"/>
                      <a:r>
                        <a:rPr lang="en-PH" sz="2000" dirty="0" smtClean="0"/>
                        <a:t># of best delivery units</a:t>
                      </a:r>
                      <a:endParaRPr lang="en-PH" sz="2000" dirty="0"/>
                    </a:p>
                  </a:txBody>
                  <a:tcPr anchor="ctr"/>
                </a:tc>
                <a:tc>
                  <a:txBody>
                    <a:bodyPr/>
                    <a:lstStyle/>
                    <a:p>
                      <a:pPr algn="ctr"/>
                      <a:r>
                        <a:rPr lang="en-PH" sz="2000" dirty="0" smtClean="0"/>
                        <a:t># of best</a:t>
                      </a:r>
                      <a:r>
                        <a:rPr lang="en-PH" sz="2000" baseline="0" dirty="0" smtClean="0"/>
                        <a:t> individuals of the best delivery unit/s</a:t>
                      </a:r>
                      <a:endParaRPr lang="en-PH" sz="2000" dirty="0"/>
                    </a:p>
                  </a:txBody>
                  <a:tcPr anchor="ctr"/>
                </a:tc>
              </a:tr>
              <a:tr h="552942">
                <a:tc>
                  <a:txBody>
                    <a:bodyPr/>
                    <a:lstStyle/>
                    <a:p>
                      <a:r>
                        <a:rPr lang="en-PH" sz="2000" dirty="0" smtClean="0"/>
                        <a:t>DEPARTMENTS </a:t>
                      </a:r>
                      <a:endParaRPr lang="en-PH" sz="2000" dirty="0"/>
                    </a:p>
                  </a:txBody>
                  <a:tcPr/>
                </a:tc>
                <a:tc>
                  <a:txBody>
                    <a:bodyPr/>
                    <a:lstStyle/>
                    <a:p>
                      <a:pPr algn="ctr"/>
                      <a:r>
                        <a:rPr lang="en-PH" sz="2000" dirty="0" smtClean="0"/>
                        <a:t>60</a:t>
                      </a:r>
                      <a:endParaRPr lang="en-PH" sz="2000" dirty="0"/>
                    </a:p>
                  </a:txBody>
                  <a:tcPr/>
                </a:tc>
                <a:tc>
                  <a:txBody>
                    <a:bodyPr/>
                    <a:lstStyle/>
                    <a:p>
                      <a:pPr algn="ctr"/>
                      <a:r>
                        <a:rPr lang="en-PH" sz="2000" dirty="0" smtClean="0"/>
                        <a:t>5, 339</a:t>
                      </a:r>
                      <a:endParaRPr lang="en-PH" sz="2000" dirty="0"/>
                    </a:p>
                  </a:txBody>
                  <a:tcPr/>
                </a:tc>
              </a:tr>
              <a:tr h="552942">
                <a:tc>
                  <a:txBody>
                    <a:bodyPr/>
                    <a:lstStyle/>
                    <a:p>
                      <a:r>
                        <a:rPr lang="en-PH" sz="2000" dirty="0" smtClean="0"/>
                        <a:t>COs AND OTHERS</a:t>
                      </a:r>
                      <a:endParaRPr lang="en-PH" sz="2000" dirty="0"/>
                    </a:p>
                  </a:txBody>
                  <a:tcPr/>
                </a:tc>
                <a:tc>
                  <a:txBody>
                    <a:bodyPr/>
                    <a:lstStyle/>
                    <a:p>
                      <a:pPr algn="ctr"/>
                      <a:r>
                        <a:rPr lang="en-PH" sz="2000" dirty="0" smtClean="0"/>
                        <a:t>15</a:t>
                      </a:r>
                      <a:endParaRPr lang="en-PH" sz="2000" dirty="0"/>
                    </a:p>
                  </a:txBody>
                  <a:tcPr/>
                </a:tc>
                <a:tc>
                  <a:txBody>
                    <a:bodyPr/>
                    <a:lstStyle/>
                    <a:p>
                      <a:pPr algn="ctr"/>
                      <a:r>
                        <a:rPr lang="en-PH" sz="2000" dirty="0" smtClean="0"/>
                        <a:t>203</a:t>
                      </a:r>
                      <a:endParaRPr lang="en-PH" sz="2000" dirty="0"/>
                    </a:p>
                  </a:txBody>
                  <a:tcPr/>
                </a:tc>
              </a:tr>
              <a:tr h="552942">
                <a:tc>
                  <a:txBody>
                    <a:bodyPr/>
                    <a:lstStyle/>
                    <a:p>
                      <a:r>
                        <a:rPr lang="en-PH" sz="2000" dirty="0" smtClean="0"/>
                        <a:t>OEOs</a:t>
                      </a:r>
                      <a:endParaRPr lang="en-PH" sz="2000" dirty="0"/>
                    </a:p>
                  </a:txBody>
                  <a:tcPr/>
                </a:tc>
                <a:tc>
                  <a:txBody>
                    <a:bodyPr/>
                    <a:lstStyle/>
                    <a:p>
                      <a:pPr algn="ctr"/>
                      <a:r>
                        <a:rPr lang="en-PH" sz="2000" dirty="0" smtClean="0"/>
                        <a:t>39</a:t>
                      </a:r>
                      <a:endParaRPr lang="en-PH" sz="2000" dirty="0"/>
                    </a:p>
                  </a:txBody>
                  <a:tcPr/>
                </a:tc>
                <a:tc>
                  <a:txBody>
                    <a:bodyPr/>
                    <a:lstStyle/>
                    <a:p>
                      <a:pPr algn="ctr"/>
                      <a:r>
                        <a:rPr lang="en-PH" sz="2000" dirty="0" smtClean="0"/>
                        <a:t>257</a:t>
                      </a:r>
                      <a:endParaRPr lang="en-PH" sz="2000" dirty="0"/>
                    </a:p>
                  </a:txBody>
                  <a:tcPr/>
                </a:tc>
              </a:tr>
              <a:tr h="552942">
                <a:tc>
                  <a:txBody>
                    <a:bodyPr/>
                    <a:lstStyle/>
                    <a:p>
                      <a:r>
                        <a:rPr lang="en-PH" sz="2000" dirty="0" smtClean="0"/>
                        <a:t>GOCCS covered</a:t>
                      </a:r>
                      <a:r>
                        <a:rPr lang="en-PH" sz="2000" baseline="0" dirty="0" smtClean="0"/>
                        <a:t> by DBM</a:t>
                      </a:r>
                      <a:endParaRPr lang="en-PH" sz="2000" dirty="0"/>
                    </a:p>
                  </a:txBody>
                  <a:tcPr/>
                </a:tc>
                <a:tc>
                  <a:txBody>
                    <a:bodyPr/>
                    <a:lstStyle/>
                    <a:p>
                      <a:pPr algn="ctr"/>
                      <a:r>
                        <a:rPr lang="en-PH" sz="2000" dirty="0" smtClean="0"/>
                        <a:t>12</a:t>
                      </a:r>
                      <a:endParaRPr lang="en-PH" sz="2000" dirty="0"/>
                    </a:p>
                  </a:txBody>
                  <a:tcPr/>
                </a:tc>
                <a:tc>
                  <a:txBody>
                    <a:bodyPr/>
                    <a:lstStyle/>
                    <a:p>
                      <a:pPr algn="ctr"/>
                      <a:r>
                        <a:rPr lang="en-PH" sz="2000" dirty="0" smtClean="0"/>
                        <a:t>209</a:t>
                      </a:r>
                      <a:endParaRPr lang="en-PH" sz="2000" dirty="0"/>
                    </a:p>
                  </a:txBody>
                  <a:tcPr/>
                </a:tc>
              </a:tr>
              <a:tr h="1276767">
                <a:tc>
                  <a:txBody>
                    <a:bodyPr/>
                    <a:lstStyle/>
                    <a:p>
                      <a:r>
                        <a:rPr lang="en-PH" sz="2000" dirty="0" smtClean="0"/>
                        <a:t>SUCs</a:t>
                      </a:r>
                    </a:p>
                    <a:p>
                      <a:r>
                        <a:rPr lang="en-PH" sz="2000" dirty="0" smtClean="0"/>
                        <a:t>   Luzon</a:t>
                      </a:r>
                    </a:p>
                    <a:p>
                      <a:r>
                        <a:rPr lang="en-PH" sz="2000" dirty="0" smtClean="0"/>
                        <a:t>   </a:t>
                      </a:r>
                      <a:r>
                        <a:rPr lang="en-PH" sz="2000" dirty="0" err="1" smtClean="0"/>
                        <a:t>Visayas</a:t>
                      </a:r>
                      <a:endParaRPr lang="en-PH" sz="2000" dirty="0" smtClean="0"/>
                    </a:p>
                    <a:p>
                      <a:r>
                        <a:rPr lang="en-PH" sz="2000" dirty="0" smtClean="0"/>
                        <a:t>   Mindanao</a:t>
                      </a:r>
                      <a:endParaRPr lang="en-PH" sz="2000" dirty="0"/>
                    </a:p>
                  </a:txBody>
                  <a:tcPr/>
                </a:tc>
                <a:tc>
                  <a:txBody>
                    <a:bodyPr/>
                    <a:lstStyle/>
                    <a:p>
                      <a:pPr algn="ctr"/>
                      <a:endParaRPr lang="en-PH" sz="2000" dirty="0" smtClean="0"/>
                    </a:p>
                    <a:p>
                      <a:pPr algn="ctr"/>
                      <a:r>
                        <a:rPr lang="en-PH" sz="2000" dirty="0" smtClean="0"/>
                        <a:t>130</a:t>
                      </a:r>
                    </a:p>
                    <a:p>
                      <a:pPr algn="ctr"/>
                      <a:r>
                        <a:rPr lang="en-PH" sz="2000" dirty="0" smtClean="0"/>
                        <a:t>47</a:t>
                      </a:r>
                    </a:p>
                    <a:p>
                      <a:pPr algn="ctr"/>
                      <a:r>
                        <a:rPr lang="en-PH" sz="2000" dirty="0" smtClean="0"/>
                        <a:t>31</a:t>
                      </a:r>
                      <a:endParaRPr lang="en-PH" sz="2000" dirty="0"/>
                    </a:p>
                  </a:txBody>
                  <a:tcPr/>
                </a:tc>
                <a:tc>
                  <a:txBody>
                    <a:bodyPr/>
                    <a:lstStyle/>
                    <a:p>
                      <a:pPr algn="ctr"/>
                      <a:endParaRPr lang="en-PH" sz="2000" dirty="0" smtClean="0"/>
                    </a:p>
                    <a:p>
                      <a:pPr algn="ctr"/>
                      <a:r>
                        <a:rPr lang="en-PH" sz="2000" dirty="0" smtClean="0"/>
                        <a:t>966</a:t>
                      </a:r>
                    </a:p>
                    <a:p>
                      <a:pPr algn="ctr"/>
                      <a:r>
                        <a:rPr lang="en-PH" sz="2000" dirty="0" smtClean="0"/>
                        <a:t>550</a:t>
                      </a:r>
                    </a:p>
                    <a:p>
                      <a:pPr algn="ctr"/>
                      <a:r>
                        <a:rPr lang="en-PH" sz="2000" dirty="0" smtClean="0"/>
                        <a:t>290</a:t>
                      </a:r>
                      <a:endParaRPr lang="en-PH" sz="2000" dirty="0"/>
                    </a:p>
                  </a:txBody>
                  <a:tcPr/>
                </a:tc>
              </a:tr>
              <a:tr h="552942">
                <a:tc>
                  <a:txBody>
                    <a:bodyPr/>
                    <a:lstStyle/>
                    <a:p>
                      <a:r>
                        <a:rPr lang="en-PH" sz="2000" b="1" dirty="0" smtClean="0"/>
                        <a:t>TOTAL</a:t>
                      </a:r>
                      <a:endParaRPr lang="en-PH" sz="2000" b="1" dirty="0"/>
                    </a:p>
                  </a:txBody>
                  <a:tcPr/>
                </a:tc>
                <a:tc>
                  <a:txBody>
                    <a:bodyPr/>
                    <a:lstStyle/>
                    <a:p>
                      <a:pPr algn="ctr"/>
                      <a:r>
                        <a:rPr lang="en-PH" sz="2000" b="1" dirty="0" smtClean="0"/>
                        <a:t>334</a:t>
                      </a:r>
                      <a:endParaRPr lang="en-PH" sz="2000" b="1" dirty="0"/>
                    </a:p>
                  </a:txBody>
                  <a:tcPr/>
                </a:tc>
                <a:tc>
                  <a:txBody>
                    <a:bodyPr/>
                    <a:lstStyle/>
                    <a:p>
                      <a:pPr algn="ctr"/>
                      <a:r>
                        <a:rPr lang="en-PH" sz="2000" b="1" dirty="0" smtClean="0"/>
                        <a:t>7,814</a:t>
                      </a:r>
                      <a:endParaRPr lang="en-PH" sz="2000" b="1" dirty="0"/>
                    </a:p>
                  </a:txBody>
                  <a:tcPr/>
                </a:tc>
              </a:tr>
            </a:tbl>
          </a:graphicData>
        </a:graphic>
      </p:graphicFrame>
      <p:sp>
        <p:nvSpPr>
          <p:cNvPr id="3" name="Title 2"/>
          <p:cNvSpPr>
            <a:spLocks noGrp="1"/>
          </p:cNvSpPr>
          <p:nvPr>
            <p:ph type="title"/>
          </p:nvPr>
        </p:nvSpPr>
        <p:spPr>
          <a:xfrm>
            <a:off x="381000" y="274638"/>
            <a:ext cx="8305800" cy="792162"/>
          </a:xfrm>
        </p:spPr>
        <p:txBody>
          <a:bodyPr/>
          <a:lstStyle/>
          <a:p>
            <a:r>
              <a:rPr lang="en-PH" sz="3600" b="1" dirty="0" smtClean="0"/>
              <a:t>Best Individuals of the Best Delivery Unit/s</a:t>
            </a:r>
            <a:br>
              <a:rPr lang="en-PH" sz="3600" b="1" dirty="0" smtClean="0"/>
            </a:br>
            <a:r>
              <a:rPr lang="en-PH" sz="3600" b="1" dirty="0" smtClean="0"/>
              <a:t>for 2014 PBB</a:t>
            </a:r>
            <a:endParaRPr lang="en-PH" sz="3600" b="1" dirty="0"/>
          </a:p>
        </p:txBody>
      </p:sp>
      <p:sp>
        <p:nvSpPr>
          <p:cNvPr id="4" name="Rectangle 3"/>
          <p:cNvSpPr/>
          <p:nvPr/>
        </p:nvSpPr>
        <p:spPr>
          <a:xfrm>
            <a:off x="457200" y="6096000"/>
            <a:ext cx="2618409" cy="369332"/>
          </a:xfrm>
          <a:prstGeom prst="rect">
            <a:avLst/>
          </a:prstGeom>
        </p:spPr>
        <p:txBody>
          <a:bodyPr wrap="none">
            <a:spAutoFit/>
          </a:bodyPr>
          <a:lstStyle/>
          <a:p>
            <a:r>
              <a:rPr lang="en-PH" b="1" dirty="0"/>
              <a:t>as of November 27, 2015 </a:t>
            </a:r>
            <a:endParaRPr lang="en-PH" dirty="0"/>
          </a:p>
        </p:txBody>
      </p:sp>
    </p:spTree>
    <p:extLst>
      <p:ext uri="{BB962C8B-B14F-4D97-AF65-F5344CB8AC3E}">
        <p14:creationId xmlns:p14="http://schemas.microsoft.com/office/powerpoint/2010/main" val="2109214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3124200"/>
          </a:xfrm>
        </p:spPr>
        <p:txBody>
          <a:bodyPr>
            <a:normAutofit/>
          </a:bodyPr>
          <a:lstStyle/>
          <a:p>
            <a:pPr marL="519113" lvl="0" indent="-519113"/>
            <a:r>
              <a:rPr lang="en-PH" sz="4000" b="1" dirty="0" smtClean="0"/>
              <a:t>Agenda 3</a:t>
            </a:r>
            <a:br>
              <a:rPr lang="en-PH" sz="4000" b="1" dirty="0" smtClean="0"/>
            </a:br>
            <a:r>
              <a:rPr lang="en-PH" sz="4000" b="1" dirty="0" smtClean="0"/>
              <a:t>RBPMS Implementation and Management in 2016-2017</a:t>
            </a:r>
            <a:endParaRPr lang="en-PH" sz="4000" b="1" dirty="0"/>
          </a:p>
        </p:txBody>
      </p:sp>
    </p:spTree>
    <p:extLst>
      <p:ext uri="{BB962C8B-B14F-4D97-AF65-F5344CB8AC3E}">
        <p14:creationId xmlns:p14="http://schemas.microsoft.com/office/powerpoint/2010/main" val="32041935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0" y="228602"/>
            <a:ext cx="9144000" cy="990599"/>
          </a:xfrm>
          <a:prstGeom prst="rect">
            <a:avLst/>
          </a:prstGeom>
          <a:solidFill>
            <a:schemeClr val="tx2">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lIns="91436" tIns="45718" rIns="91436" bIns="45718">
            <a:normAutofit fontScale="97500"/>
          </a:bodyPr>
          <a:lstStyle/>
          <a:p>
            <a:pPr algn="ctr">
              <a:defRPr/>
            </a:pPr>
            <a:endParaRPr lang="en-US" sz="3200" b="1" dirty="0">
              <a:solidFill>
                <a:schemeClr val="accent1">
                  <a:lumMod val="75000"/>
                </a:schemeClr>
              </a:solidFill>
              <a:latin typeface="+mj-lt"/>
              <a:ea typeface="+mj-ea"/>
              <a:cs typeface="+mj-cs"/>
            </a:endParaRPr>
          </a:p>
        </p:txBody>
      </p:sp>
      <p:graphicFrame>
        <p:nvGraphicFramePr>
          <p:cNvPr id="3" name="Diagram 2"/>
          <p:cNvGraphicFramePr/>
          <p:nvPr>
            <p:extLst>
              <p:ext uri="{D42A27DB-BD31-4B8C-83A1-F6EECF244321}">
                <p14:modId xmlns:p14="http://schemas.microsoft.com/office/powerpoint/2010/main" val="3903478585"/>
              </p:ext>
            </p:extLst>
          </p:nvPr>
        </p:nvGraphicFramePr>
        <p:xfrm>
          <a:off x="457200" y="1295400"/>
          <a:ext cx="8382000" cy="4953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3"/>
          <p:cNvSpPr>
            <a:spLocks noGrp="1"/>
          </p:cNvSpPr>
          <p:nvPr>
            <p:ph type="title"/>
          </p:nvPr>
        </p:nvSpPr>
        <p:spPr>
          <a:xfrm>
            <a:off x="457200" y="204956"/>
            <a:ext cx="8229600" cy="1143000"/>
          </a:xfrm>
        </p:spPr>
        <p:txBody>
          <a:bodyPr/>
          <a:lstStyle/>
          <a:p>
            <a:r>
              <a:rPr lang="en-US" b="1" dirty="0" smtClean="0">
                <a:solidFill>
                  <a:schemeClr val="tx2">
                    <a:lumMod val="75000"/>
                  </a:schemeClr>
                </a:solidFill>
              </a:rPr>
              <a:t>Where we are right now</a:t>
            </a:r>
            <a:endParaRPr lang="en-US" b="1" dirty="0">
              <a:solidFill>
                <a:schemeClr val="tx2">
                  <a:lumMod val="75000"/>
                </a:schemeClr>
              </a:solidFill>
            </a:endParaRPr>
          </a:p>
        </p:txBody>
      </p:sp>
      <p:sp>
        <p:nvSpPr>
          <p:cNvPr id="6" name="TextBox 5"/>
          <p:cNvSpPr txBox="1"/>
          <p:nvPr/>
        </p:nvSpPr>
        <p:spPr>
          <a:xfrm>
            <a:off x="533400" y="4495800"/>
            <a:ext cx="1066800" cy="523216"/>
          </a:xfrm>
          <a:prstGeom prst="rect">
            <a:avLst/>
          </a:prstGeom>
          <a:noFill/>
        </p:spPr>
        <p:txBody>
          <a:bodyPr wrap="square" lIns="91436" tIns="45718" rIns="91436" bIns="45718" rtlCol="0">
            <a:spAutoFit/>
          </a:bodyPr>
          <a:lstStyle/>
          <a:p>
            <a:pPr algn="ctr"/>
            <a:r>
              <a:rPr lang="en-US" sz="2800" b="1" dirty="0"/>
              <a:t>2012</a:t>
            </a:r>
          </a:p>
        </p:txBody>
      </p:sp>
      <p:sp>
        <p:nvSpPr>
          <p:cNvPr id="7" name="TextBox 6"/>
          <p:cNvSpPr txBox="1"/>
          <p:nvPr/>
        </p:nvSpPr>
        <p:spPr>
          <a:xfrm>
            <a:off x="1600200" y="3505200"/>
            <a:ext cx="990600" cy="523216"/>
          </a:xfrm>
          <a:prstGeom prst="rect">
            <a:avLst/>
          </a:prstGeom>
          <a:noFill/>
        </p:spPr>
        <p:txBody>
          <a:bodyPr wrap="square" lIns="91436" tIns="45718" rIns="91436" bIns="45718" rtlCol="0">
            <a:spAutoFit/>
          </a:bodyPr>
          <a:lstStyle/>
          <a:p>
            <a:pPr algn="ctr"/>
            <a:r>
              <a:rPr lang="en-US" sz="2800" b="1" dirty="0"/>
              <a:t>2013</a:t>
            </a:r>
          </a:p>
        </p:txBody>
      </p:sp>
      <p:sp>
        <p:nvSpPr>
          <p:cNvPr id="8" name="TextBox 7"/>
          <p:cNvSpPr txBox="1"/>
          <p:nvPr/>
        </p:nvSpPr>
        <p:spPr>
          <a:xfrm>
            <a:off x="3200400" y="2667000"/>
            <a:ext cx="1066800" cy="523216"/>
          </a:xfrm>
          <a:prstGeom prst="rect">
            <a:avLst/>
          </a:prstGeom>
          <a:noFill/>
        </p:spPr>
        <p:txBody>
          <a:bodyPr wrap="square" lIns="91436" tIns="45718" rIns="91436" bIns="45718" rtlCol="0">
            <a:spAutoFit/>
          </a:bodyPr>
          <a:lstStyle/>
          <a:p>
            <a:pPr algn="ctr"/>
            <a:r>
              <a:rPr lang="en-US" sz="2800" b="1" dirty="0"/>
              <a:t>2014</a:t>
            </a:r>
          </a:p>
        </p:txBody>
      </p:sp>
      <p:sp>
        <p:nvSpPr>
          <p:cNvPr id="9" name="TextBox 8"/>
          <p:cNvSpPr txBox="1"/>
          <p:nvPr/>
        </p:nvSpPr>
        <p:spPr>
          <a:xfrm>
            <a:off x="4824926" y="1551059"/>
            <a:ext cx="2971800" cy="830993"/>
          </a:xfrm>
          <a:prstGeom prst="rect">
            <a:avLst/>
          </a:prstGeom>
          <a:noFill/>
        </p:spPr>
        <p:txBody>
          <a:bodyPr wrap="square" lIns="91436" tIns="45718" rIns="91436" bIns="45718" rtlCol="0">
            <a:spAutoFit/>
          </a:bodyPr>
          <a:lstStyle/>
          <a:p>
            <a:pPr algn="ctr"/>
            <a:r>
              <a:rPr lang="en-US" sz="4800" b="1" dirty="0"/>
              <a:t>2015</a:t>
            </a:r>
          </a:p>
        </p:txBody>
      </p:sp>
      <p:sp>
        <p:nvSpPr>
          <p:cNvPr id="2" name="Oval 1"/>
          <p:cNvSpPr/>
          <p:nvPr/>
        </p:nvSpPr>
        <p:spPr>
          <a:xfrm rot="19904146">
            <a:off x="1290043" y="3874540"/>
            <a:ext cx="685800" cy="222367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904146">
            <a:off x="2695415" y="3001616"/>
            <a:ext cx="685800" cy="222367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9904146">
            <a:off x="4238785" y="2239616"/>
            <a:ext cx="685800" cy="2223674"/>
          </a:xfrm>
          <a:prstGeom prst="ellipse">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68312" y="3974068"/>
            <a:ext cx="303288" cy="369332"/>
          </a:xfrm>
          <a:prstGeom prst="rect">
            <a:avLst/>
          </a:prstGeom>
          <a:noFill/>
        </p:spPr>
        <p:txBody>
          <a:bodyPr wrap="none" rtlCol="0">
            <a:spAutoFit/>
          </a:bodyPr>
          <a:lstStyle/>
          <a:p>
            <a:r>
              <a:rPr lang="en-US" dirty="0" smtClean="0"/>
              <a:t>P</a:t>
            </a:r>
            <a:endParaRPr lang="en-US" dirty="0"/>
          </a:p>
        </p:txBody>
      </p:sp>
      <p:sp>
        <p:nvSpPr>
          <p:cNvPr id="12" name="TextBox 11"/>
          <p:cNvSpPr txBox="1"/>
          <p:nvPr/>
        </p:nvSpPr>
        <p:spPr>
          <a:xfrm>
            <a:off x="1833945" y="4505501"/>
            <a:ext cx="242374" cy="369332"/>
          </a:xfrm>
          <a:prstGeom prst="rect">
            <a:avLst/>
          </a:prstGeom>
          <a:noFill/>
        </p:spPr>
        <p:txBody>
          <a:bodyPr wrap="none" rtlCol="0">
            <a:spAutoFit/>
          </a:bodyPr>
          <a:lstStyle/>
          <a:p>
            <a:r>
              <a:rPr lang="en-US" dirty="0" smtClean="0"/>
              <a:t>I</a:t>
            </a:r>
            <a:endParaRPr lang="en-US" dirty="0"/>
          </a:p>
        </p:txBody>
      </p:sp>
      <p:sp>
        <p:nvSpPr>
          <p:cNvPr id="13" name="TextBox 12"/>
          <p:cNvSpPr txBox="1"/>
          <p:nvPr/>
        </p:nvSpPr>
        <p:spPr>
          <a:xfrm>
            <a:off x="2133600" y="5791200"/>
            <a:ext cx="381836" cy="369332"/>
          </a:xfrm>
          <a:prstGeom prst="rect">
            <a:avLst/>
          </a:prstGeom>
          <a:noFill/>
        </p:spPr>
        <p:txBody>
          <a:bodyPr wrap="none" rtlCol="0">
            <a:spAutoFit/>
          </a:bodyPr>
          <a:lstStyle/>
          <a:p>
            <a:r>
              <a:rPr lang="en-US" dirty="0" smtClean="0"/>
              <a:t>M</a:t>
            </a:r>
            <a:endParaRPr lang="en-US" dirty="0"/>
          </a:p>
        </p:txBody>
      </p:sp>
      <p:sp>
        <p:nvSpPr>
          <p:cNvPr id="14" name="TextBox 13"/>
          <p:cNvSpPr txBox="1"/>
          <p:nvPr/>
        </p:nvSpPr>
        <p:spPr>
          <a:xfrm>
            <a:off x="1066800" y="5070440"/>
            <a:ext cx="296876" cy="369332"/>
          </a:xfrm>
          <a:prstGeom prst="rect">
            <a:avLst/>
          </a:prstGeom>
          <a:noFill/>
        </p:spPr>
        <p:txBody>
          <a:bodyPr wrap="none" rtlCol="0">
            <a:spAutoFit/>
          </a:bodyPr>
          <a:lstStyle/>
          <a:p>
            <a:r>
              <a:rPr lang="en-US" dirty="0" smtClean="0"/>
              <a:t>E</a:t>
            </a:r>
            <a:endParaRPr lang="en-US" dirty="0"/>
          </a:p>
        </p:txBody>
      </p:sp>
      <p:sp>
        <p:nvSpPr>
          <p:cNvPr id="16" name="TextBox 15"/>
          <p:cNvSpPr txBox="1"/>
          <p:nvPr/>
        </p:nvSpPr>
        <p:spPr>
          <a:xfrm>
            <a:off x="2516112" y="3135868"/>
            <a:ext cx="303288" cy="369332"/>
          </a:xfrm>
          <a:prstGeom prst="rect">
            <a:avLst/>
          </a:prstGeom>
          <a:noFill/>
        </p:spPr>
        <p:txBody>
          <a:bodyPr wrap="none" rtlCol="0">
            <a:spAutoFit/>
          </a:bodyPr>
          <a:lstStyle/>
          <a:p>
            <a:r>
              <a:rPr lang="en-US" dirty="0" smtClean="0"/>
              <a:t>P</a:t>
            </a:r>
            <a:endParaRPr lang="en-US" dirty="0"/>
          </a:p>
        </p:txBody>
      </p:sp>
      <p:sp>
        <p:nvSpPr>
          <p:cNvPr id="17" name="TextBox 16"/>
          <p:cNvSpPr txBox="1"/>
          <p:nvPr/>
        </p:nvSpPr>
        <p:spPr>
          <a:xfrm>
            <a:off x="3963912" y="2373868"/>
            <a:ext cx="303288" cy="369332"/>
          </a:xfrm>
          <a:prstGeom prst="rect">
            <a:avLst/>
          </a:prstGeom>
          <a:noFill/>
        </p:spPr>
        <p:txBody>
          <a:bodyPr wrap="none" rtlCol="0">
            <a:spAutoFit/>
          </a:bodyPr>
          <a:lstStyle/>
          <a:p>
            <a:r>
              <a:rPr lang="en-US" dirty="0" smtClean="0"/>
              <a:t>P</a:t>
            </a:r>
            <a:endParaRPr lang="en-US" dirty="0"/>
          </a:p>
        </p:txBody>
      </p:sp>
      <p:sp>
        <p:nvSpPr>
          <p:cNvPr id="18" name="TextBox 17"/>
          <p:cNvSpPr txBox="1"/>
          <p:nvPr/>
        </p:nvSpPr>
        <p:spPr>
          <a:xfrm>
            <a:off x="4863026" y="2983468"/>
            <a:ext cx="242374" cy="369332"/>
          </a:xfrm>
          <a:prstGeom prst="rect">
            <a:avLst/>
          </a:prstGeom>
          <a:noFill/>
        </p:spPr>
        <p:txBody>
          <a:bodyPr wrap="none" rtlCol="0">
            <a:spAutoFit/>
          </a:bodyPr>
          <a:lstStyle/>
          <a:p>
            <a:r>
              <a:rPr lang="en-US" dirty="0" smtClean="0"/>
              <a:t>I</a:t>
            </a:r>
            <a:endParaRPr lang="en-US" dirty="0"/>
          </a:p>
        </p:txBody>
      </p:sp>
      <p:sp>
        <p:nvSpPr>
          <p:cNvPr id="19" name="TextBox 18"/>
          <p:cNvSpPr txBox="1"/>
          <p:nvPr/>
        </p:nvSpPr>
        <p:spPr>
          <a:xfrm>
            <a:off x="3200400" y="3581400"/>
            <a:ext cx="242374" cy="369332"/>
          </a:xfrm>
          <a:prstGeom prst="rect">
            <a:avLst/>
          </a:prstGeom>
          <a:noFill/>
        </p:spPr>
        <p:txBody>
          <a:bodyPr wrap="none" rtlCol="0">
            <a:spAutoFit/>
          </a:bodyPr>
          <a:lstStyle/>
          <a:p>
            <a:r>
              <a:rPr lang="en-US" dirty="0" smtClean="0"/>
              <a:t>I</a:t>
            </a:r>
            <a:endParaRPr lang="en-US" dirty="0"/>
          </a:p>
        </p:txBody>
      </p:sp>
      <p:sp>
        <p:nvSpPr>
          <p:cNvPr id="20" name="TextBox 19"/>
          <p:cNvSpPr txBox="1"/>
          <p:nvPr/>
        </p:nvSpPr>
        <p:spPr>
          <a:xfrm>
            <a:off x="3581400" y="4964668"/>
            <a:ext cx="381836" cy="369332"/>
          </a:xfrm>
          <a:prstGeom prst="rect">
            <a:avLst/>
          </a:prstGeom>
          <a:noFill/>
        </p:spPr>
        <p:txBody>
          <a:bodyPr wrap="none" rtlCol="0">
            <a:spAutoFit/>
          </a:bodyPr>
          <a:lstStyle/>
          <a:p>
            <a:r>
              <a:rPr lang="en-US" dirty="0" smtClean="0"/>
              <a:t>M</a:t>
            </a:r>
            <a:endParaRPr lang="en-US" dirty="0"/>
          </a:p>
        </p:txBody>
      </p:sp>
      <p:sp>
        <p:nvSpPr>
          <p:cNvPr id="21" name="TextBox 20"/>
          <p:cNvSpPr txBox="1"/>
          <p:nvPr/>
        </p:nvSpPr>
        <p:spPr>
          <a:xfrm>
            <a:off x="5105400" y="4202668"/>
            <a:ext cx="381836" cy="369332"/>
          </a:xfrm>
          <a:prstGeom prst="rect">
            <a:avLst/>
          </a:prstGeom>
          <a:noFill/>
        </p:spPr>
        <p:txBody>
          <a:bodyPr wrap="none" rtlCol="0">
            <a:spAutoFit/>
          </a:bodyPr>
          <a:lstStyle/>
          <a:p>
            <a:r>
              <a:rPr lang="en-US" dirty="0" smtClean="0"/>
              <a:t>M</a:t>
            </a:r>
            <a:endParaRPr lang="en-US" dirty="0"/>
          </a:p>
        </p:txBody>
      </p:sp>
      <p:sp>
        <p:nvSpPr>
          <p:cNvPr id="22" name="TextBox 21"/>
          <p:cNvSpPr txBox="1"/>
          <p:nvPr/>
        </p:nvSpPr>
        <p:spPr>
          <a:xfrm>
            <a:off x="4046524" y="3364468"/>
            <a:ext cx="296876" cy="369332"/>
          </a:xfrm>
          <a:prstGeom prst="rect">
            <a:avLst/>
          </a:prstGeom>
          <a:noFill/>
        </p:spPr>
        <p:txBody>
          <a:bodyPr wrap="none" rtlCol="0">
            <a:spAutoFit/>
          </a:bodyPr>
          <a:lstStyle/>
          <a:p>
            <a:r>
              <a:rPr lang="en-US" dirty="0" smtClean="0"/>
              <a:t>E</a:t>
            </a:r>
            <a:endParaRPr lang="en-US" dirty="0"/>
          </a:p>
        </p:txBody>
      </p:sp>
      <p:sp>
        <p:nvSpPr>
          <p:cNvPr id="23" name="TextBox 22"/>
          <p:cNvSpPr txBox="1"/>
          <p:nvPr/>
        </p:nvSpPr>
        <p:spPr>
          <a:xfrm>
            <a:off x="2522524" y="4191000"/>
            <a:ext cx="296876" cy="369332"/>
          </a:xfrm>
          <a:prstGeom prst="rect">
            <a:avLst/>
          </a:prstGeom>
          <a:noFill/>
        </p:spPr>
        <p:txBody>
          <a:bodyPr wrap="none" rtlCol="0">
            <a:spAutoFit/>
          </a:bodyPr>
          <a:lstStyle/>
          <a:p>
            <a:r>
              <a:rPr lang="en-US" dirty="0" smtClean="0"/>
              <a:t>E</a:t>
            </a:r>
            <a:endParaRPr lang="en-US" dirty="0"/>
          </a:p>
        </p:txBody>
      </p:sp>
    </p:spTree>
    <p:extLst>
      <p:ext uri="{BB962C8B-B14F-4D97-AF65-F5344CB8AC3E}">
        <p14:creationId xmlns:p14="http://schemas.microsoft.com/office/powerpoint/2010/main" val="92012923"/>
      </p:ext>
    </p:extLst>
  </p:cSld>
  <p:clrMapOvr>
    <a:masterClrMapping/>
  </p:clrMapOvr>
  <p:transition>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PH" b="1" dirty="0" smtClean="0"/>
              <a:t>Expected Changes</a:t>
            </a:r>
            <a:endParaRPr lang="en-PH" b="1" dirty="0"/>
          </a:p>
        </p:txBody>
      </p:sp>
      <p:pic>
        <p:nvPicPr>
          <p:cNvPr id="1028" name="Picture 4"/>
          <p:cNvPicPr>
            <a:picLocks noChangeAspect="1" noChangeArrowheads="1"/>
          </p:cNvPicPr>
          <p:nvPr/>
        </p:nvPicPr>
        <p:blipFill>
          <a:blip r:embed="rId2"/>
          <a:srcRect/>
          <a:stretch>
            <a:fillRect/>
          </a:stretch>
        </p:blipFill>
        <p:spPr bwMode="auto">
          <a:xfrm>
            <a:off x="5740940" y="1066800"/>
            <a:ext cx="1752600" cy="1713216"/>
          </a:xfrm>
          <a:prstGeom prst="rect">
            <a:avLst/>
          </a:prstGeom>
          <a:noFill/>
          <a:ln w="9525">
            <a:noFill/>
            <a:miter lim="800000"/>
            <a:headEnd/>
            <a:tailEnd/>
          </a:ln>
          <a:effectLst/>
        </p:spPr>
      </p:pic>
      <p:sp>
        <p:nvSpPr>
          <p:cNvPr id="13" name="Title 1"/>
          <p:cNvSpPr txBox="1">
            <a:spLocks/>
          </p:cNvSpPr>
          <p:nvPr/>
        </p:nvSpPr>
        <p:spPr>
          <a:xfrm>
            <a:off x="5283740" y="2438400"/>
            <a:ext cx="2590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PH" sz="2000" b="1" i="0" u="none" strike="noStrike" kern="1200" cap="none" spc="0" normalizeH="0" baseline="0" noProof="0" dirty="0" smtClean="0">
                <a:ln>
                  <a:noFill/>
                </a:ln>
                <a:solidFill>
                  <a:schemeClr val="tx1"/>
                </a:solidFill>
                <a:effectLst/>
                <a:uLnTx/>
                <a:uFillTx/>
                <a:latin typeface="+mj-lt"/>
                <a:ea typeface="+mj-ea"/>
                <a:cs typeface="+mj-cs"/>
              </a:rPr>
              <a:t>Salary Standardization</a:t>
            </a:r>
          </a:p>
          <a:p>
            <a:pPr marL="0" marR="0" lvl="0" indent="0" algn="ctr" defTabSz="914400" rtl="0" eaLnBrk="1" fontAlgn="auto" latinLnBrk="0" hangingPunct="1">
              <a:lnSpc>
                <a:spcPct val="100000"/>
              </a:lnSpc>
              <a:spcBef>
                <a:spcPct val="0"/>
              </a:spcBef>
              <a:spcAft>
                <a:spcPts val="0"/>
              </a:spcAft>
              <a:buClrTx/>
              <a:buSzTx/>
              <a:buFontTx/>
              <a:buNone/>
              <a:tabLst/>
              <a:defRPr/>
            </a:pPr>
            <a:r>
              <a:rPr lang="en-PH" sz="2000" b="1" dirty="0" smtClean="0">
                <a:latin typeface="+mj-lt"/>
                <a:ea typeface="+mj-ea"/>
                <a:cs typeface="+mj-cs"/>
              </a:rPr>
              <a:t>Law 2015</a:t>
            </a:r>
            <a:r>
              <a:rPr kumimoji="0" lang="en-PH" sz="2000" b="1" i="0" u="none" strike="noStrike" kern="1200" cap="none" spc="0" normalizeH="0" baseline="0" noProof="0" dirty="0" smtClean="0">
                <a:ln>
                  <a:noFill/>
                </a:ln>
                <a:solidFill>
                  <a:schemeClr val="tx1"/>
                </a:solidFill>
                <a:effectLst/>
                <a:uLnTx/>
                <a:uFillTx/>
                <a:latin typeface="+mj-lt"/>
                <a:ea typeface="+mj-ea"/>
                <a:cs typeface="+mj-cs"/>
              </a:rPr>
              <a:t> </a:t>
            </a:r>
            <a:endParaRPr kumimoji="0" lang="en-PH"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1030" name="Picture 6"/>
          <p:cNvPicPr>
            <a:picLocks noChangeAspect="1" noChangeArrowheads="1"/>
          </p:cNvPicPr>
          <p:nvPr/>
        </p:nvPicPr>
        <p:blipFill>
          <a:blip r:embed="rId3"/>
          <a:srcRect/>
          <a:stretch>
            <a:fillRect/>
          </a:stretch>
        </p:blipFill>
        <p:spPr bwMode="auto">
          <a:xfrm>
            <a:off x="1905000" y="1117561"/>
            <a:ext cx="1533525" cy="1701839"/>
          </a:xfrm>
          <a:prstGeom prst="rect">
            <a:avLst/>
          </a:prstGeom>
          <a:noFill/>
          <a:ln w="9525">
            <a:noFill/>
            <a:miter lim="800000"/>
            <a:headEnd/>
            <a:tailEnd/>
          </a:ln>
          <a:effectLst/>
        </p:spPr>
      </p:pic>
      <p:sp>
        <p:nvSpPr>
          <p:cNvPr id="15" name="Title 1"/>
          <p:cNvSpPr txBox="1">
            <a:spLocks/>
          </p:cNvSpPr>
          <p:nvPr/>
        </p:nvSpPr>
        <p:spPr>
          <a:xfrm>
            <a:off x="1371600" y="2438400"/>
            <a:ext cx="25908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PH" sz="2000" b="1" i="0" u="none" strike="noStrike" kern="1200" cap="none" spc="0" normalizeH="0" baseline="0" noProof="0" dirty="0" smtClean="0">
                <a:ln>
                  <a:noFill/>
                </a:ln>
                <a:solidFill>
                  <a:schemeClr val="tx1"/>
                </a:solidFill>
                <a:effectLst/>
                <a:uLnTx/>
                <a:uFillTx/>
                <a:latin typeface="+mj-lt"/>
                <a:ea typeface="+mj-ea"/>
                <a:cs typeface="+mj-cs"/>
              </a:rPr>
              <a:t>Pending Approval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PH" sz="2000" b="1" i="0" u="none" strike="noStrike" kern="1200" cap="none" spc="0" normalizeH="0" baseline="0" noProof="0" dirty="0" smtClean="0">
                <a:ln>
                  <a:noFill/>
                </a:ln>
                <a:solidFill>
                  <a:schemeClr val="tx1"/>
                </a:solidFill>
                <a:effectLst/>
                <a:uLnTx/>
                <a:uFillTx/>
                <a:latin typeface="+mj-lt"/>
                <a:ea typeface="+mj-ea"/>
                <a:cs typeface="+mj-cs"/>
              </a:rPr>
              <a:t>of CPCS of GOCCs</a:t>
            </a:r>
            <a:endParaRPr kumimoji="0" lang="en-PH"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16" name="Title 1"/>
          <p:cNvSpPr txBox="1">
            <a:spLocks/>
          </p:cNvSpPr>
          <p:nvPr/>
        </p:nvSpPr>
        <p:spPr>
          <a:xfrm>
            <a:off x="1295400" y="2209800"/>
            <a:ext cx="2667000" cy="457200"/>
          </a:xfrm>
          <a:prstGeom prst="rect">
            <a:avLst/>
          </a:prstGeom>
          <a:solidFill>
            <a:schemeClr val="bg1"/>
          </a:solidFill>
          <a:ln w="19050">
            <a:solidFill>
              <a:schemeClr val="tx2">
                <a:lumMod val="75000"/>
              </a:schemeClr>
            </a:solidFill>
          </a:ln>
        </p:spPr>
        <p:txBody>
          <a:bodyPr vert="horz" lIns="91440" tIns="45720" rIns="91440" bIns="45720" rtlCol="0" anchor="ctr">
            <a:normAutofit fontScale="85000" lnSpcReduction="20000"/>
          </a:bodyPr>
          <a:lstStyle/>
          <a:p>
            <a:pPr lvl="0" algn="ctr">
              <a:spcBef>
                <a:spcPct val="0"/>
              </a:spcBef>
            </a:pPr>
            <a:r>
              <a:rPr lang="en-PH" b="1" dirty="0" smtClean="0"/>
              <a:t>Compensation and Position Classification System</a:t>
            </a:r>
            <a:endParaRPr kumimoji="0" lang="en-PH"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1031" name="Picture 7"/>
          <p:cNvPicPr>
            <a:picLocks noChangeAspect="1" noChangeArrowheads="1"/>
          </p:cNvPicPr>
          <p:nvPr/>
        </p:nvPicPr>
        <p:blipFill>
          <a:blip r:embed="rId4"/>
          <a:srcRect/>
          <a:stretch>
            <a:fillRect/>
          </a:stretch>
        </p:blipFill>
        <p:spPr bwMode="auto">
          <a:xfrm>
            <a:off x="5867400" y="3657600"/>
            <a:ext cx="1499681" cy="1905000"/>
          </a:xfrm>
          <a:prstGeom prst="rect">
            <a:avLst/>
          </a:prstGeom>
          <a:noFill/>
          <a:ln w="9525">
            <a:noFill/>
            <a:miter lim="800000"/>
            <a:headEnd/>
            <a:tailEnd/>
          </a:ln>
          <a:effectLst/>
        </p:spPr>
      </p:pic>
      <p:sp>
        <p:nvSpPr>
          <p:cNvPr id="18" name="Title 1"/>
          <p:cNvSpPr txBox="1">
            <a:spLocks/>
          </p:cNvSpPr>
          <p:nvPr/>
        </p:nvSpPr>
        <p:spPr>
          <a:xfrm>
            <a:off x="5334000" y="5410200"/>
            <a:ext cx="2590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PH" sz="2000" b="1" i="0" u="none" strike="noStrike" kern="1200" cap="none" spc="0" normalizeH="0" baseline="0" noProof="0" dirty="0" smtClean="0">
                <a:ln>
                  <a:noFill/>
                </a:ln>
                <a:solidFill>
                  <a:schemeClr val="tx1"/>
                </a:solidFill>
                <a:effectLst/>
                <a:uLnTx/>
                <a:uFillTx/>
                <a:latin typeface="+mj-lt"/>
                <a:ea typeface="+mj-ea"/>
                <a:cs typeface="+mj-cs"/>
              </a:rPr>
              <a:t>14</a:t>
            </a:r>
            <a:r>
              <a:rPr kumimoji="0" lang="en-PH" sz="2000" b="1" i="0" u="none" strike="noStrike" kern="1200" cap="none" spc="0" normalizeH="0" baseline="30000" noProof="0" dirty="0" smtClean="0">
                <a:ln>
                  <a:noFill/>
                </a:ln>
                <a:solidFill>
                  <a:schemeClr val="tx1"/>
                </a:solidFill>
                <a:effectLst/>
                <a:uLnTx/>
                <a:uFillTx/>
                <a:latin typeface="+mj-lt"/>
                <a:ea typeface="+mj-ea"/>
                <a:cs typeface="+mj-cs"/>
              </a:rPr>
              <a:t>th</a:t>
            </a:r>
            <a:r>
              <a:rPr kumimoji="0" lang="en-PH" sz="2000" b="1" i="0" u="none" strike="noStrike" kern="1200" cap="none" spc="0" normalizeH="0" baseline="0" noProof="0" dirty="0" smtClean="0">
                <a:ln>
                  <a:noFill/>
                </a:ln>
                <a:solidFill>
                  <a:schemeClr val="tx1"/>
                </a:solidFill>
                <a:effectLst/>
                <a:uLnTx/>
                <a:uFillTx/>
                <a:latin typeface="+mj-lt"/>
                <a:ea typeface="+mj-ea"/>
                <a:cs typeface="+mj-cs"/>
              </a:rPr>
              <a:t> Month</a:t>
            </a:r>
            <a:r>
              <a:rPr kumimoji="0" lang="en-PH" sz="2000" b="1" i="0" u="none" strike="noStrike" kern="1200" cap="none" spc="0" normalizeH="0" noProof="0" dirty="0" smtClean="0">
                <a:ln>
                  <a:noFill/>
                </a:ln>
                <a:solidFill>
                  <a:schemeClr val="tx1"/>
                </a:solidFill>
                <a:effectLst/>
                <a:uLnTx/>
                <a:uFillTx/>
                <a:latin typeface="+mj-lt"/>
                <a:ea typeface="+mj-ea"/>
                <a:cs typeface="+mj-cs"/>
              </a:rPr>
              <a:t> Pay</a:t>
            </a:r>
          </a:p>
          <a:p>
            <a:pPr marL="0" marR="0" lvl="0" indent="0" algn="ctr" defTabSz="914400" rtl="0" eaLnBrk="1" fontAlgn="auto" latinLnBrk="0" hangingPunct="1">
              <a:lnSpc>
                <a:spcPct val="100000"/>
              </a:lnSpc>
              <a:spcBef>
                <a:spcPct val="0"/>
              </a:spcBef>
              <a:spcAft>
                <a:spcPts val="0"/>
              </a:spcAft>
              <a:buClrTx/>
              <a:buSzTx/>
              <a:buFontTx/>
              <a:buNone/>
              <a:tabLst/>
              <a:defRPr/>
            </a:pPr>
            <a:r>
              <a:rPr lang="en-PH" sz="2000" b="1" baseline="0" dirty="0" smtClean="0">
                <a:latin typeface="+mj-lt"/>
                <a:ea typeface="+mj-ea"/>
                <a:cs typeface="+mj-cs"/>
              </a:rPr>
              <a:t>Under</a:t>
            </a:r>
            <a:r>
              <a:rPr lang="en-PH" sz="2000" b="1" dirty="0" smtClean="0">
                <a:latin typeface="+mj-lt"/>
                <a:ea typeface="+mj-ea"/>
                <a:cs typeface="+mj-cs"/>
              </a:rPr>
              <a:t> PBIS</a:t>
            </a:r>
            <a:endParaRPr kumimoji="0" lang="en-PH" sz="2000" b="1" i="0" u="none" strike="noStrike" kern="1200" cap="none" spc="0" normalizeH="0" baseline="0" noProof="0" dirty="0">
              <a:ln>
                <a:noFill/>
              </a:ln>
              <a:solidFill>
                <a:schemeClr val="tx1"/>
              </a:solidFill>
              <a:effectLst/>
              <a:uLnTx/>
              <a:uFillTx/>
              <a:latin typeface="+mj-lt"/>
              <a:ea typeface="+mj-ea"/>
              <a:cs typeface="+mj-cs"/>
            </a:endParaRPr>
          </a:p>
        </p:txBody>
      </p:sp>
      <p:pic>
        <p:nvPicPr>
          <p:cNvPr id="1032" name="Picture 8"/>
          <p:cNvPicPr>
            <a:picLocks noChangeAspect="1" noChangeArrowheads="1"/>
          </p:cNvPicPr>
          <p:nvPr/>
        </p:nvPicPr>
        <p:blipFill>
          <a:blip r:embed="rId5"/>
          <a:srcRect/>
          <a:stretch>
            <a:fillRect/>
          </a:stretch>
        </p:blipFill>
        <p:spPr bwMode="auto">
          <a:xfrm>
            <a:off x="990600" y="3795921"/>
            <a:ext cx="1676400" cy="1734541"/>
          </a:xfrm>
          <a:prstGeom prst="rect">
            <a:avLst/>
          </a:prstGeom>
          <a:noFill/>
          <a:ln w="9525">
            <a:noFill/>
            <a:miter lim="800000"/>
            <a:headEnd/>
            <a:tailEnd/>
          </a:ln>
          <a:effectLst/>
        </p:spPr>
      </p:pic>
      <p:pic>
        <p:nvPicPr>
          <p:cNvPr id="1034" name="Picture 10"/>
          <p:cNvPicPr>
            <a:picLocks noChangeAspect="1" noChangeArrowheads="1"/>
          </p:cNvPicPr>
          <p:nvPr/>
        </p:nvPicPr>
        <p:blipFill>
          <a:blip r:embed="rId6"/>
          <a:srcRect/>
          <a:stretch>
            <a:fillRect/>
          </a:stretch>
        </p:blipFill>
        <p:spPr bwMode="auto">
          <a:xfrm>
            <a:off x="2667000" y="3725007"/>
            <a:ext cx="1676400" cy="1837593"/>
          </a:xfrm>
          <a:prstGeom prst="rect">
            <a:avLst/>
          </a:prstGeom>
          <a:noFill/>
          <a:ln w="9525">
            <a:noFill/>
            <a:miter lim="800000"/>
            <a:headEnd/>
            <a:tailEnd/>
          </a:ln>
          <a:effectLst/>
        </p:spPr>
      </p:pic>
      <p:sp>
        <p:nvSpPr>
          <p:cNvPr id="22" name="Title 1"/>
          <p:cNvSpPr txBox="1">
            <a:spLocks/>
          </p:cNvSpPr>
          <p:nvPr/>
        </p:nvSpPr>
        <p:spPr>
          <a:xfrm>
            <a:off x="1371600" y="5181600"/>
            <a:ext cx="2590800" cy="8382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PH" sz="2000" b="1" i="0" u="none" strike="noStrike" kern="1200" cap="none" spc="0" normalizeH="0" baseline="0" noProof="0" dirty="0" smtClean="0">
                <a:ln>
                  <a:noFill/>
                </a:ln>
                <a:solidFill>
                  <a:schemeClr val="tx1"/>
                </a:solidFill>
                <a:effectLst/>
                <a:uLnTx/>
                <a:uFillTx/>
                <a:latin typeface="+mj-lt"/>
                <a:ea typeface="+mj-ea"/>
                <a:cs typeface="+mj-cs"/>
              </a:rPr>
              <a:t>PREXC</a:t>
            </a:r>
            <a:endParaRPr kumimoji="0" lang="en-PH" sz="2000" b="1" i="0" u="none" strike="noStrike" kern="1200" cap="none" spc="0" normalizeH="0" baseline="0" noProof="0" dirty="0">
              <a:ln>
                <a:noFill/>
              </a:ln>
              <a:solidFill>
                <a:schemeClr val="tx1"/>
              </a:solidFill>
              <a:effectLst/>
              <a:uLnTx/>
              <a:uFillTx/>
              <a:latin typeface="+mj-lt"/>
              <a:ea typeface="+mj-ea"/>
              <a:cs typeface="+mj-cs"/>
            </a:endParaRPr>
          </a:p>
        </p:txBody>
      </p:sp>
      <p:sp>
        <p:nvSpPr>
          <p:cNvPr id="23" name="Title 1"/>
          <p:cNvSpPr txBox="1">
            <a:spLocks/>
          </p:cNvSpPr>
          <p:nvPr/>
        </p:nvSpPr>
        <p:spPr>
          <a:xfrm>
            <a:off x="1295400" y="5715000"/>
            <a:ext cx="2667000" cy="533400"/>
          </a:xfrm>
          <a:prstGeom prst="rect">
            <a:avLst/>
          </a:prstGeom>
          <a:solidFill>
            <a:schemeClr val="bg1"/>
          </a:solidFill>
          <a:ln w="19050">
            <a:solidFill>
              <a:schemeClr val="tx2">
                <a:lumMod val="75000"/>
              </a:schemeClr>
            </a:solidFill>
          </a:ln>
        </p:spPr>
        <p:txBody>
          <a:bodyPr vert="horz" lIns="91440" tIns="45720" rIns="91440" bIns="45720" rtlCol="0" anchor="ctr">
            <a:normAutofit fontScale="92500" lnSpcReduction="20000"/>
          </a:bodyPr>
          <a:lstStyle/>
          <a:p>
            <a:pPr lvl="0" algn="ctr">
              <a:spcBef>
                <a:spcPct val="0"/>
              </a:spcBef>
            </a:pPr>
            <a:r>
              <a:rPr lang="en-PH" b="1" dirty="0" smtClean="0"/>
              <a:t>Program Expenditure Classification</a:t>
            </a:r>
            <a:endParaRPr kumimoji="0" lang="en-PH" sz="2000" b="1"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84253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32"/>
                                        </p:tgtEl>
                                        <p:attrNameLst>
                                          <p:attrName>style.visibility</p:attrName>
                                        </p:attrNameLst>
                                      </p:cBhvr>
                                      <p:to>
                                        <p:strVal val="visible"/>
                                      </p:to>
                                    </p:set>
                                    <p:animEffect transition="in" filter="fade">
                                      <p:cBhvr>
                                        <p:cTn id="26" dur="500"/>
                                        <p:tgtEl>
                                          <p:spTgt spid="1032"/>
                                        </p:tgtEl>
                                      </p:cBhvr>
                                    </p:animEffect>
                                  </p:childTnLst>
                                </p:cTn>
                              </p:par>
                              <p:par>
                                <p:cTn id="27" presetID="10" presetClass="entr" presetSubtype="0" fill="hold" nodeType="withEffect">
                                  <p:stCondLst>
                                    <p:cond delay="0"/>
                                  </p:stCondLst>
                                  <p:childTnLst>
                                    <p:set>
                                      <p:cBhvr>
                                        <p:cTn id="28" dur="1" fill="hold">
                                          <p:stCondLst>
                                            <p:cond delay="0"/>
                                          </p:stCondLst>
                                        </p:cTn>
                                        <p:tgtEl>
                                          <p:spTgt spid="1034"/>
                                        </p:tgtEl>
                                        <p:attrNameLst>
                                          <p:attrName>style.visibility</p:attrName>
                                        </p:attrNameLst>
                                      </p:cBhvr>
                                      <p:to>
                                        <p:strVal val="visible"/>
                                      </p:to>
                                    </p:set>
                                    <p:animEffect transition="in" filter="fade">
                                      <p:cBhvr>
                                        <p:cTn id="29" dur="500"/>
                                        <p:tgtEl>
                                          <p:spTgt spid="1034"/>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500"/>
                                        <p:tgtEl>
                                          <p:spTgt spid="2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fade">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31"/>
                                        </p:tgtEl>
                                        <p:attrNameLst>
                                          <p:attrName>style.visibility</p:attrName>
                                        </p:attrNameLst>
                                      </p:cBhvr>
                                      <p:to>
                                        <p:strVal val="visible"/>
                                      </p:to>
                                    </p:set>
                                    <p:animEffect transition="in" filter="fade">
                                      <p:cBhvr>
                                        <p:cTn id="40" dur="500"/>
                                        <p:tgtEl>
                                          <p:spTgt spid="103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animBg="1"/>
      <p:bldP spid="18" grpId="0"/>
      <p:bldP spid="22" grpId="0"/>
      <p:bldP spid="2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304800" y="3839190"/>
            <a:ext cx="3505200" cy="731838"/>
          </a:xfrm>
        </p:spPr>
        <p:txBody>
          <a:bodyPr>
            <a:normAutofit fontScale="90000"/>
          </a:bodyPr>
          <a:lstStyle/>
          <a:p>
            <a:r>
              <a:rPr lang="en-PH" sz="3600" b="1" dirty="0" smtClean="0"/>
              <a:t>What needs to be done?</a:t>
            </a:r>
            <a:endParaRPr lang="en-PH" sz="3600" b="1" dirty="0"/>
          </a:p>
        </p:txBody>
      </p:sp>
      <p:sp>
        <p:nvSpPr>
          <p:cNvPr id="6" name="Right Arrow 5"/>
          <p:cNvSpPr/>
          <p:nvPr/>
        </p:nvSpPr>
        <p:spPr>
          <a:xfrm>
            <a:off x="3886200" y="914400"/>
            <a:ext cx="16002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7" name="TextBox 6"/>
          <p:cNvSpPr txBox="1"/>
          <p:nvPr/>
        </p:nvSpPr>
        <p:spPr>
          <a:xfrm>
            <a:off x="6019800" y="3505200"/>
            <a:ext cx="2514600" cy="2677656"/>
          </a:xfrm>
          <a:prstGeom prst="rect">
            <a:avLst/>
          </a:prstGeom>
          <a:noFill/>
        </p:spPr>
        <p:txBody>
          <a:bodyPr wrap="square" rtlCol="0">
            <a:spAutoFit/>
          </a:bodyPr>
          <a:lstStyle/>
          <a:p>
            <a:r>
              <a:rPr lang="en-PH" sz="2400" b="1" dirty="0" smtClean="0"/>
              <a:t>For a more</a:t>
            </a:r>
          </a:p>
          <a:p>
            <a:pPr marL="285750" indent="-285750">
              <a:buFont typeface="Wingdings" panose="05000000000000000000" pitchFamily="2" charset="2"/>
              <a:buChar char="ü"/>
            </a:pPr>
            <a:r>
              <a:rPr lang="en-PH" sz="2400" i="1" dirty="0" smtClean="0"/>
              <a:t>Responsive</a:t>
            </a:r>
          </a:p>
          <a:p>
            <a:pPr marL="285750" indent="-285750">
              <a:buFont typeface="Wingdings" panose="05000000000000000000" pitchFamily="2" charset="2"/>
              <a:buChar char="ü"/>
            </a:pPr>
            <a:r>
              <a:rPr lang="en-PH" sz="2400" i="1" dirty="0" smtClean="0"/>
              <a:t>Current</a:t>
            </a:r>
          </a:p>
          <a:p>
            <a:pPr marL="285750" indent="-285750">
              <a:buFont typeface="Wingdings" panose="05000000000000000000" pitchFamily="2" charset="2"/>
              <a:buChar char="ü"/>
            </a:pPr>
            <a:r>
              <a:rPr lang="en-PH" sz="2400" i="1" dirty="0" smtClean="0"/>
              <a:t>Transparent</a:t>
            </a:r>
          </a:p>
          <a:p>
            <a:pPr marL="285750" indent="-285750">
              <a:buFont typeface="Wingdings" panose="05000000000000000000" pitchFamily="2" charset="2"/>
              <a:buChar char="ü"/>
            </a:pPr>
            <a:r>
              <a:rPr lang="en-PH" sz="2400" i="1" dirty="0" smtClean="0"/>
              <a:t>Innovative</a:t>
            </a:r>
          </a:p>
          <a:p>
            <a:r>
              <a:rPr lang="en-PH" sz="2400" b="1" dirty="0" smtClean="0"/>
              <a:t>RBPMS in 2016 and onwards</a:t>
            </a:r>
            <a:endParaRPr lang="en-PH" sz="2400" b="1" dirty="0"/>
          </a:p>
        </p:txBody>
      </p:sp>
      <p:pic>
        <p:nvPicPr>
          <p:cNvPr id="2050" name="Picture 2"/>
          <p:cNvPicPr>
            <a:picLocks noChangeAspect="1" noChangeArrowheads="1"/>
          </p:cNvPicPr>
          <p:nvPr/>
        </p:nvPicPr>
        <p:blipFill>
          <a:blip r:embed="rId2"/>
          <a:srcRect/>
          <a:stretch>
            <a:fillRect/>
          </a:stretch>
        </p:blipFill>
        <p:spPr bwMode="auto">
          <a:xfrm>
            <a:off x="609600" y="381000"/>
            <a:ext cx="2895600" cy="305044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867400" y="381000"/>
            <a:ext cx="2667000" cy="2976453"/>
          </a:xfrm>
          <a:prstGeom prst="rect">
            <a:avLst/>
          </a:prstGeom>
          <a:noFill/>
          <a:ln w="9525">
            <a:noFill/>
            <a:miter lim="800000"/>
            <a:headEnd/>
            <a:tailEnd/>
          </a:ln>
          <a:effectLst/>
        </p:spPr>
      </p:pic>
    </p:spTree>
    <p:extLst>
      <p:ext uri="{BB962C8B-B14F-4D97-AF65-F5344CB8AC3E}">
        <p14:creationId xmlns:p14="http://schemas.microsoft.com/office/powerpoint/2010/main" val="20564006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051"/>
                                        </p:tgtEl>
                                        <p:attrNameLst>
                                          <p:attrName>style.visibility</p:attrName>
                                        </p:attrNameLst>
                                      </p:cBhvr>
                                      <p:to>
                                        <p:strVal val="visible"/>
                                      </p:to>
                                    </p:set>
                                    <p:animEffect transition="in" filter="fade">
                                      <p:cBhvr>
                                        <p:cTn id="24" dur="500"/>
                                        <p:tgtEl>
                                          <p:spTgt spid="205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1066800"/>
          </a:xfrm>
        </p:spPr>
        <p:txBody>
          <a:bodyPr>
            <a:normAutofit fontScale="90000"/>
          </a:bodyPr>
          <a:lstStyle/>
          <a:p>
            <a:pPr marL="519113" indent="-519113"/>
            <a:r>
              <a:rPr lang="en-PH" b="1" dirty="0" smtClean="0"/>
              <a:t>Business Arising from </a:t>
            </a:r>
            <a:r>
              <a:rPr lang="en-PH" b="1" dirty="0"/>
              <a:t/>
            </a:r>
            <a:br>
              <a:rPr lang="en-PH" b="1" dirty="0"/>
            </a:br>
            <a:r>
              <a:rPr lang="en-PH" b="1" dirty="0" smtClean="0"/>
              <a:t>Previous Meeting</a:t>
            </a:r>
            <a:endParaRPr lang="en-PH" b="1" dirty="0"/>
          </a:p>
        </p:txBody>
      </p:sp>
    </p:spTree>
    <p:extLst>
      <p:ext uri="{BB962C8B-B14F-4D97-AF65-F5344CB8AC3E}">
        <p14:creationId xmlns:p14="http://schemas.microsoft.com/office/powerpoint/2010/main" val="11137692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533400" y="533400"/>
            <a:ext cx="8229600" cy="609600"/>
          </a:xfrm>
        </p:spPr>
        <p:txBody>
          <a:bodyPr>
            <a:noAutofit/>
          </a:bodyPr>
          <a:lstStyle/>
          <a:p>
            <a:r>
              <a:rPr lang="en-PH" sz="3600" b="1" dirty="0" smtClean="0">
                <a:latin typeface="Calibri" pitchFamily="34" charset="0"/>
                <a:ea typeface="+mn-ea"/>
                <a:cs typeface="+mn-cs"/>
              </a:rPr>
              <a:t>BROAD CATEGORIES OF THE FUNCTIONS OF THE AO25 SECRETARIAT</a:t>
            </a:r>
            <a:endParaRPr lang="en-PH" sz="3600" b="1" dirty="0">
              <a:latin typeface="Calibri" pitchFamily="34" charset="0"/>
              <a:ea typeface="+mn-ea"/>
              <a:cs typeface="+mn-cs"/>
            </a:endParaRPr>
          </a:p>
        </p:txBody>
      </p:sp>
      <p:sp>
        <p:nvSpPr>
          <p:cNvPr id="2" name="Content Placeholder 1"/>
          <p:cNvSpPr>
            <a:spLocks noGrp="1"/>
          </p:cNvSpPr>
          <p:nvPr>
            <p:ph idx="1"/>
          </p:nvPr>
        </p:nvSpPr>
        <p:spPr/>
        <p:txBody>
          <a:bodyPr/>
          <a:lstStyle/>
          <a:p>
            <a:r>
              <a:rPr lang="en-US" dirty="0" smtClean="0"/>
              <a:t>Implementation of on-going scheme (e.g. FY 2015)</a:t>
            </a:r>
          </a:p>
          <a:p>
            <a:r>
              <a:rPr lang="en-US" dirty="0" smtClean="0"/>
              <a:t>Preparation/planning for following fiscal year (e.g. guidelines for FY 2016)</a:t>
            </a:r>
          </a:p>
          <a:p>
            <a:r>
              <a:rPr lang="en-US" dirty="0" smtClean="0"/>
              <a:t>Research and development on future schemes (e.g. FY 2017)</a:t>
            </a:r>
            <a:endParaRPr lang="en-US" dirty="0"/>
          </a:p>
        </p:txBody>
      </p:sp>
    </p:spTree>
    <p:extLst>
      <p:ext uri="{BB962C8B-B14F-4D97-AF65-F5344CB8AC3E}">
        <p14:creationId xmlns:p14="http://schemas.microsoft.com/office/powerpoint/2010/main" val="6156455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0"/>
            <a:ext cx="8229600" cy="609600"/>
          </a:xfrm>
        </p:spPr>
        <p:txBody>
          <a:bodyPr>
            <a:noAutofit/>
          </a:bodyPr>
          <a:lstStyle/>
          <a:p>
            <a:r>
              <a:rPr lang="en-PH" sz="3200" b="1" dirty="0" smtClean="0">
                <a:latin typeface="Calibri" pitchFamily="34" charset="0"/>
                <a:ea typeface="+mn-ea"/>
                <a:cs typeface="+mn-cs"/>
              </a:rPr>
              <a:t>Proposed Structure of the AO25 Secretariat</a:t>
            </a:r>
            <a:endParaRPr lang="en-PH" sz="3200" b="1" dirty="0">
              <a:latin typeface="Calibri" pitchFamily="34" charset="0"/>
              <a:ea typeface="+mn-ea"/>
              <a:cs typeface="+mn-cs"/>
            </a:endParaRP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2783576982"/>
              </p:ext>
            </p:extLst>
          </p:nvPr>
        </p:nvGraphicFramePr>
        <p:xfrm>
          <a:off x="152400" y="685797"/>
          <a:ext cx="8839200" cy="6173019"/>
        </p:xfrm>
        <a:graphic>
          <a:graphicData uri="http://schemas.openxmlformats.org/drawingml/2006/table">
            <a:tbl>
              <a:tblPr firstRow="1" bandRow="1">
                <a:tableStyleId>{5C22544A-7EE6-4342-B048-85BDC9FD1C3A}</a:tableStyleId>
              </a:tblPr>
              <a:tblGrid>
                <a:gridCol w="2743200"/>
                <a:gridCol w="2995402"/>
                <a:gridCol w="3100598"/>
              </a:tblGrid>
              <a:tr h="581398">
                <a:tc>
                  <a:txBody>
                    <a:bodyPr/>
                    <a:lstStyle/>
                    <a:p>
                      <a:pPr marL="0" marR="0" algn="ctr">
                        <a:spcBef>
                          <a:spcPts val="0"/>
                        </a:spcBef>
                        <a:spcAft>
                          <a:spcPts val="0"/>
                        </a:spcAft>
                      </a:pPr>
                      <a:r>
                        <a:rPr lang="en-PH" sz="2000" dirty="0" smtClean="0">
                          <a:solidFill>
                            <a:schemeClr val="bg1"/>
                          </a:solidFill>
                          <a:latin typeface="Calibri" pitchFamily="34" charset="0"/>
                          <a:ea typeface="Times New Roman"/>
                        </a:rPr>
                        <a:t>On-going Implementation</a:t>
                      </a:r>
                      <a:r>
                        <a:rPr lang="en-PH" sz="2000" baseline="0" dirty="0" smtClean="0">
                          <a:solidFill>
                            <a:schemeClr val="bg1"/>
                          </a:solidFill>
                          <a:latin typeface="Calibri" pitchFamily="34" charset="0"/>
                          <a:ea typeface="Times New Roman"/>
                        </a:rPr>
                        <a:t> and Monitoring</a:t>
                      </a:r>
                      <a:endParaRPr lang="en-PH" sz="2000" dirty="0" smtClean="0">
                        <a:solidFill>
                          <a:schemeClr val="bg1"/>
                        </a:solidFill>
                        <a:latin typeface="Calibri" pitchFamily="34" charset="0"/>
                        <a:ea typeface="Times New Roman"/>
                      </a:endParaRPr>
                    </a:p>
                    <a:p>
                      <a:pPr marL="0" marR="0" algn="ctr">
                        <a:spcBef>
                          <a:spcPts val="0"/>
                        </a:spcBef>
                        <a:spcAft>
                          <a:spcPts val="0"/>
                        </a:spcAft>
                      </a:pPr>
                      <a:r>
                        <a:rPr lang="en-PH" sz="1400" b="0" i="1" dirty="0" smtClean="0">
                          <a:solidFill>
                            <a:schemeClr val="bg1"/>
                          </a:solidFill>
                          <a:latin typeface="Calibri" pitchFamily="34" charset="0"/>
                          <a:ea typeface="Times New Roman"/>
                        </a:rPr>
                        <a:t>(Present</a:t>
                      </a:r>
                      <a:r>
                        <a:rPr lang="en-PH" sz="1400" b="0" i="1" baseline="0" dirty="0" smtClean="0">
                          <a:solidFill>
                            <a:schemeClr val="bg1"/>
                          </a:solidFill>
                          <a:latin typeface="Calibri" pitchFamily="34" charset="0"/>
                          <a:ea typeface="Times New Roman"/>
                        </a:rPr>
                        <a:t> AO 25 set-up)</a:t>
                      </a:r>
                      <a:endParaRPr lang="en-PH" sz="1400" b="0" i="1" dirty="0">
                        <a:solidFill>
                          <a:schemeClr val="bg1"/>
                        </a:solidFill>
                        <a:latin typeface="Calibri" pitchFamily="34" charset="0"/>
                        <a:ea typeface="Times New Roman"/>
                      </a:endParaRPr>
                    </a:p>
                  </a:txBody>
                  <a:tcPr marL="68580" marR="68580" marT="0" marB="0"/>
                </a:tc>
                <a:tc>
                  <a:txBody>
                    <a:bodyPr/>
                    <a:lstStyle/>
                    <a:p>
                      <a:pPr algn="ctr"/>
                      <a:r>
                        <a:rPr lang="en-US" sz="2000" dirty="0" smtClean="0">
                          <a:solidFill>
                            <a:schemeClr val="bg1"/>
                          </a:solidFill>
                        </a:rPr>
                        <a:t>Research and</a:t>
                      </a:r>
                      <a:r>
                        <a:rPr lang="en-US" sz="2000" baseline="0" dirty="0" smtClean="0">
                          <a:solidFill>
                            <a:schemeClr val="bg1"/>
                          </a:solidFill>
                        </a:rPr>
                        <a:t> planning</a:t>
                      </a:r>
                      <a:endParaRPr lang="en-US" sz="2000" dirty="0">
                        <a:solidFill>
                          <a:schemeClr val="bg1"/>
                        </a:solidFill>
                      </a:endParaRPr>
                    </a:p>
                  </a:txBody>
                  <a:tcPr marL="68580" marR="68580" marT="0" marB="0"/>
                </a:tc>
                <a:tc>
                  <a:txBody>
                    <a:bodyPr/>
                    <a:lstStyle/>
                    <a:p>
                      <a:pPr algn="ctr"/>
                      <a:r>
                        <a:rPr lang="en-US" sz="2000" dirty="0" smtClean="0">
                          <a:solidFill>
                            <a:schemeClr val="bg1"/>
                          </a:solidFill>
                        </a:rPr>
                        <a:t>Outreach, coaching</a:t>
                      </a:r>
                      <a:r>
                        <a:rPr lang="en-US" sz="2000" baseline="0" dirty="0" smtClean="0">
                          <a:solidFill>
                            <a:schemeClr val="bg1"/>
                          </a:solidFill>
                        </a:rPr>
                        <a:t>, change management</a:t>
                      </a:r>
                      <a:endParaRPr lang="en-US" sz="2000" dirty="0">
                        <a:solidFill>
                          <a:schemeClr val="bg1"/>
                        </a:solidFill>
                      </a:endParaRPr>
                    </a:p>
                  </a:txBody>
                  <a:tcPr marL="68580" marR="68580" marT="0" marB="0"/>
                </a:tc>
              </a:tr>
              <a:tr h="366579">
                <a:tc>
                  <a:txBody>
                    <a:bodyPr/>
                    <a:lstStyle/>
                    <a:p>
                      <a:pPr marL="0" marR="0" algn="ctr">
                        <a:spcBef>
                          <a:spcPts val="0"/>
                        </a:spcBef>
                        <a:spcAft>
                          <a:spcPts val="0"/>
                        </a:spcAft>
                      </a:pPr>
                      <a:r>
                        <a:rPr lang="en-PH" sz="1800" b="1" dirty="0" smtClean="0">
                          <a:solidFill>
                            <a:schemeClr val="tx1"/>
                          </a:solidFill>
                          <a:latin typeface="+mn-lt"/>
                          <a:ea typeface="Times New Roman"/>
                        </a:rPr>
                        <a:t>Functions</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800" b="1" dirty="0" smtClean="0">
                          <a:solidFill>
                            <a:schemeClr val="tx1"/>
                          </a:solidFill>
                          <a:latin typeface="+mn-lt"/>
                          <a:ea typeface="Times New Roman"/>
                        </a:rPr>
                        <a:t>Functions</a:t>
                      </a:r>
                    </a:p>
                  </a:txBody>
                  <a:tcPr marL="68580" marR="68580"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PH" sz="1800" b="1" dirty="0" smtClean="0">
                          <a:solidFill>
                            <a:schemeClr val="tx1"/>
                          </a:solidFill>
                          <a:latin typeface="+mn-lt"/>
                          <a:ea typeface="Times New Roman"/>
                        </a:rPr>
                        <a:t>Functions</a:t>
                      </a:r>
                    </a:p>
                  </a:txBody>
                  <a:tcPr marL="68580" marR="68580" marT="0" marB="0"/>
                </a:tc>
              </a:tr>
              <a:tr h="4462226">
                <a:tc>
                  <a:txBody>
                    <a:bodyPr/>
                    <a:lstStyle/>
                    <a:p>
                      <a:pPr marL="342900" marR="0" indent="-342900" algn="l">
                        <a:spcBef>
                          <a:spcPts val="0"/>
                        </a:spcBef>
                        <a:spcAft>
                          <a:spcPts val="0"/>
                        </a:spcAft>
                        <a:buFont typeface="Wingdings" panose="05000000000000000000" pitchFamily="2" charset="2"/>
                        <a:buChar char="q"/>
                      </a:pPr>
                      <a:r>
                        <a:rPr lang="en-PH" sz="1700" baseline="0" dirty="0" smtClean="0">
                          <a:solidFill>
                            <a:schemeClr val="tx1"/>
                          </a:solidFill>
                          <a:latin typeface="+mn-lt"/>
                          <a:ea typeface="Times New Roman"/>
                        </a:rPr>
                        <a:t>On-going implementation</a:t>
                      </a:r>
                    </a:p>
                    <a:p>
                      <a:pPr marL="342900" marR="0" indent="-342900" algn="l">
                        <a:spcBef>
                          <a:spcPts val="0"/>
                        </a:spcBef>
                        <a:spcAft>
                          <a:spcPts val="0"/>
                        </a:spcAft>
                        <a:buFont typeface="Wingdings" panose="05000000000000000000" pitchFamily="2" charset="2"/>
                        <a:buChar char="q"/>
                      </a:pPr>
                      <a:r>
                        <a:rPr lang="en-PH" sz="1700" baseline="0" dirty="0" smtClean="0">
                          <a:solidFill>
                            <a:schemeClr val="tx1"/>
                          </a:solidFill>
                          <a:latin typeface="+mn-lt"/>
                          <a:ea typeface="Times New Roman"/>
                        </a:rPr>
                        <a:t>Tracking of Departments and SUCs</a:t>
                      </a:r>
                    </a:p>
                    <a:p>
                      <a:pPr marL="342900" marR="0" indent="-342900" algn="l">
                        <a:spcBef>
                          <a:spcPts val="0"/>
                        </a:spcBef>
                        <a:spcAft>
                          <a:spcPts val="0"/>
                        </a:spcAft>
                        <a:buFont typeface="Wingdings" panose="05000000000000000000" pitchFamily="2" charset="2"/>
                        <a:buChar char="q"/>
                      </a:pPr>
                      <a:r>
                        <a:rPr lang="en-PH" sz="1700" baseline="0" dirty="0" smtClean="0">
                          <a:solidFill>
                            <a:schemeClr val="tx1"/>
                          </a:solidFill>
                          <a:latin typeface="+mn-lt"/>
                          <a:ea typeface="Times New Roman"/>
                        </a:rPr>
                        <a:t>Coordination with validating/partner agencies </a:t>
                      </a:r>
                    </a:p>
                    <a:p>
                      <a:pPr marL="342900" marR="0" indent="-342900" algn="l">
                        <a:spcBef>
                          <a:spcPts val="0"/>
                        </a:spcBef>
                        <a:spcAft>
                          <a:spcPts val="0"/>
                        </a:spcAft>
                        <a:buFont typeface="Wingdings" panose="05000000000000000000" pitchFamily="2" charset="2"/>
                        <a:buChar char="q"/>
                      </a:pPr>
                      <a:r>
                        <a:rPr lang="en-PH" sz="1700" baseline="0" dirty="0" smtClean="0">
                          <a:solidFill>
                            <a:schemeClr val="tx1"/>
                          </a:solidFill>
                          <a:latin typeface="+mn-lt"/>
                          <a:ea typeface="Times New Roman"/>
                        </a:rPr>
                        <a:t>Secretariat support to regular IATF and TWG meetings </a:t>
                      </a:r>
                    </a:p>
                    <a:p>
                      <a:pPr marL="342900" marR="0" indent="-342900" algn="l">
                        <a:spcBef>
                          <a:spcPts val="0"/>
                        </a:spcBef>
                        <a:spcAft>
                          <a:spcPts val="0"/>
                        </a:spcAft>
                        <a:buFont typeface="Wingdings" panose="05000000000000000000" pitchFamily="2" charset="2"/>
                        <a:buChar char="q"/>
                      </a:pPr>
                      <a:r>
                        <a:rPr lang="en-PH" sz="1700" baseline="0" dirty="0" smtClean="0">
                          <a:solidFill>
                            <a:schemeClr val="tx1"/>
                          </a:solidFill>
                          <a:latin typeface="+mn-lt"/>
                          <a:ea typeface="Times New Roman"/>
                        </a:rPr>
                        <a:t>Final eligibility assessment</a:t>
                      </a:r>
                    </a:p>
                    <a:p>
                      <a:pPr marL="342900" marR="0" indent="-342900" algn="l">
                        <a:spcBef>
                          <a:spcPts val="0"/>
                        </a:spcBef>
                        <a:spcAft>
                          <a:spcPts val="0"/>
                        </a:spcAft>
                        <a:buFont typeface="Wingdings" panose="05000000000000000000" pitchFamily="2" charset="2"/>
                        <a:buChar char="q"/>
                      </a:pPr>
                      <a:r>
                        <a:rPr lang="en-PH" sz="1700" b="0" baseline="0" dirty="0" smtClean="0">
                          <a:solidFill>
                            <a:schemeClr val="tx1"/>
                          </a:solidFill>
                          <a:latin typeface="+mn-lt"/>
                          <a:ea typeface="Times New Roman"/>
                        </a:rPr>
                        <a:t>Document control and records management</a:t>
                      </a:r>
                    </a:p>
                    <a:p>
                      <a:pPr marL="342900" marR="0" indent="-342900" algn="l">
                        <a:spcBef>
                          <a:spcPts val="0"/>
                        </a:spcBef>
                        <a:spcAft>
                          <a:spcPts val="0"/>
                        </a:spcAft>
                        <a:buFont typeface="Wingdings" panose="05000000000000000000" pitchFamily="2" charset="2"/>
                        <a:buChar char="q"/>
                      </a:pPr>
                      <a:r>
                        <a:rPr lang="en-PH" sz="1700" b="0" baseline="0" dirty="0" smtClean="0">
                          <a:solidFill>
                            <a:schemeClr val="tx1"/>
                          </a:solidFill>
                          <a:latin typeface="+mn-lt"/>
                          <a:ea typeface="Times New Roman"/>
                        </a:rPr>
                        <a:t>Maintenance of</a:t>
                      </a:r>
                      <a:r>
                        <a:rPr lang="en-PH" sz="1700" baseline="0" dirty="0" smtClean="0">
                          <a:solidFill>
                            <a:schemeClr val="tx1"/>
                          </a:solidFill>
                          <a:latin typeface="+mn-lt"/>
                          <a:ea typeface="Times New Roman"/>
                        </a:rPr>
                        <a:t> the GEIS</a:t>
                      </a:r>
                    </a:p>
                    <a:p>
                      <a:pPr marL="342900" marR="0" indent="-342900" algn="l">
                        <a:spcBef>
                          <a:spcPts val="0"/>
                        </a:spcBef>
                        <a:spcAft>
                          <a:spcPts val="0"/>
                        </a:spcAft>
                        <a:buFont typeface="Wingdings" panose="05000000000000000000" pitchFamily="2" charset="2"/>
                        <a:buChar char="q"/>
                      </a:pPr>
                      <a:r>
                        <a:rPr lang="en-PH" sz="1700" baseline="0" dirty="0" smtClean="0">
                          <a:solidFill>
                            <a:schemeClr val="tx1"/>
                          </a:solidFill>
                          <a:latin typeface="+mn-lt"/>
                          <a:ea typeface="Times New Roman"/>
                        </a:rPr>
                        <a:t>Regular communications and announcements</a:t>
                      </a:r>
                    </a:p>
                    <a:p>
                      <a:pPr marL="342900" marR="0" indent="-342900" algn="l">
                        <a:spcBef>
                          <a:spcPts val="0"/>
                        </a:spcBef>
                        <a:spcAft>
                          <a:spcPts val="0"/>
                        </a:spcAft>
                        <a:buAutoNum type="arabicPeriod"/>
                      </a:pPr>
                      <a:endParaRPr lang="en-PH" sz="1700" dirty="0" smtClean="0">
                        <a:solidFill>
                          <a:schemeClr val="tx1"/>
                        </a:solidFill>
                        <a:latin typeface="+mn-lt"/>
                        <a:ea typeface="Times New Roman"/>
                      </a:endParaRPr>
                    </a:p>
                    <a:p>
                      <a:pPr marL="0" marR="0" algn="ctr">
                        <a:spcBef>
                          <a:spcPts val="0"/>
                        </a:spcBef>
                        <a:spcAft>
                          <a:spcPts val="0"/>
                        </a:spcAft>
                      </a:pPr>
                      <a:endParaRPr lang="en-PH" sz="1800" dirty="0">
                        <a:solidFill>
                          <a:schemeClr val="tx1"/>
                        </a:solidFill>
                        <a:latin typeface="+mn-lt"/>
                        <a:ea typeface="Times New Roman"/>
                      </a:endParaRPr>
                    </a:p>
                  </a:txBody>
                  <a:tcPr marL="68580" marR="68580" marT="0" marB="0"/>
                </a:tc>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PH" sz="1700" baseline="0" dirty="0" smtClean="0">
                          <a:solidFill>
                            <a:schemeClr val="tx1"/>
                          </a:solidFill>
                          <a:latin typeface="+mn-lt"/>
                          <a:ea typeface="Times New Roman"/>
                        </a:rPr>
                        <a:t>Prepare the FY 2016 PBB Guidelines</a:t>
                      </a:r>
                    </a:p>
                    <a:p>
                      <a:pPr marL="342900" indent="-342900">
                        <a:buFont typeface="Wingdings" panose="05000000000000000000" pitchFamily="2" charset="2"/>
                        <a:buChar char="q"/>
                      </a:pPr>
                      <a:r>
                        <a:rPr lang="en-US" sz="1700" baseline="0" dirty="0" smtClean="0">
                          <a:solidFill>
                            <a:schemeClr val="tx1"/>
                          </a:solidFill>
                        </a:rPr>
                        <a:t>Study implications of PEI and SSL schemes</a:t>
                      </a:r>
                    </a:p>
                    <a:p>
                      <a:pPr marL="342900" indent="-342900">
                        <a:buFont typeface="Wingdings" panose="05000000000000000000" pitchFamily="2" charset="2"/>
                        <a:buChar char="q"/>
                      </a:pPr>
                      <a:r>
                        <a:rPr lang="en-US" sz="1700" baseline="0" dirty="0" smtClean="0">
                          <a:solidFill>
                            <a:schemeClr val="tx1"/>
                          </a:solidFill>
                        </a:rPr>
                        <a:t>Study on how to improve rating and ranking distribution</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aseline="0" dirty="0" smtClean="0">
                          <a:solidFill>
                            <a:schemeClr val="tx1"/>
                          </a:solidFill>
                        </a:rPr>
                        <a:t>Plan FY 2017 scheme</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aseline="0" dirty="0" smtClean="0">
                          <a:solidFill>
                            <a:schemeClr val="tx1"/>
                          </a:solidFill>
                        </a:rPr>
                        <a:t>Analytics of RBPMS data</a:t>
                      </a:r>
                    </a:p>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endParaRPr lang="en-US" sz="1700" baseline="0" dirty="0" smtClean="0">
                        <a:solidFill>
                          <a:schemeClr val="tx1"/>
                        </a:solidFill>
                      </a:endParaRPr>
                    </a:p>
                    <a:p>
                      <a:pPr marL="0" indent="0">
                        <a:buFont typeface="Wingdings" panose="05000000000000000000" pitchFamily="2" charset="2"/>
                        <a:buNone/>
                      </a:pPr>
                      <a:endParaRPr lang="en-US" sz="1700" baseline="0" dirty="0" smtClean="0">
                        <a:solidFill>
                          <a:schemeClr val="tx1"/>
                        </a:solidFill>
                      </a:endParaRPr>
                    </a:p>
                    <a:p>
                      <a:pPr marL="342900" indent="-342900">
                        <a:buAutoNum type="arabicPeriod"/>
                      </a:pPr>
                      <a:endParaRPr lang="en-US" sz="1600" baseline="0" dirty="0" smtClean="0">
                        <a:solidFill>
                          <a:schemeClr val="tx1"/>
                        </a:solidFill>
                      </a:endParaRPr>
                    </a:p>
                    <a:p>
                      <a:pPr marL="0" indent="0">
                        <a:buNone/>
                      </a:pPr>
                      <a:endParaRPr lang="en-US" sz="1600" baseline="0" dirty="0" smtClean="0">
                        <a:solidFill>
                          <a:schemeClr val="tx1"/>
                        </a:solidFill>
                      </a:endParaRPr>
                    </a:p>
                    <a:p>
                      <a:pPr marL="0" indent="0">
                        <a:buNone/>
                      </a:pPr>
                      <a:endParaRPr lang="en-US" sz="1600" dirty="0">
                        <a:solidFill>
                          <a:schemeClr val="tx1"/>
                        </a:solidFill>
                      </a:endParaRPr>
                    </a:p>
                  </a:txBody>
                  <a:tcPr marL="68580" marR="68580" marT="0" marB="0"/>
                </a:tc>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aseline="0" dirty="0" smtClean="0">
                          <a:solidFill>
                            <a:schemeClr val="tx1"/>
                          </a:solidFill>
                        </a:rPr>
                        <a:t>Hand-holding agencies to provide assistance, mentoring, coaching as necessary</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aseline="0" dirty="0" smtClean="0">
                          <a:solidFill>
                            <a:schemeClr val="tx1"/>
                          </a:solidFill>
                        </a:rPr>
                        <a:t>Prepare communication plan, undertake pertinent change management activities</a:t>
                      </a:r>
                    </a:p>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1700" baseline="0" dirty="0" smtClean="0">
                          <a:solidFill>
                            <a:schemeClr val="tx1"/>
                          </a:solidFill>
                        </a:rPr>
                        <a:t>Conceive and administer recognition activities </a:t>
                      </a:r>
                    </a:p>
                    <a:p>
                      <a:pPr marL="0" indent="0">
                        <a:buFont typeface="Wingdings" panose="05000000000000000000" pitchFamily="2" charset="2"/>
                        <a:buNone/>
                      </a:pPr>
                      <a:endParaRPr lang="en-US" sz="1600" baseline="0" dirty="0" smtClean="0">
                        <a:solidFill>
                          <a:schemeClr val="tx1"/>
                        </a:solidFill>
                      </a:endParaRPr>
                    </a:p>
                    <a:p>
                      <a:pPr marL="342900" indent="-342900">
                        <a:buFont typeface="Wingdings" panose="05000000000000000000" pitchFamily="2" charset="2"/>
                        <a:buChar char="q"/>
                      </a:pPr>
                      <a:endParaRPr lang="en-US" sz="1600" baseline="0" dirty="0" smtClean="0">
                        <a:solidFill>
                          <a:schemeClr val="tx1"/>
                        </a:solidFill>
                      </a:endParaRPr>
                    </a:p>
                    <a:p>
                      <a:pPr marL="342900" indent="-342900">
                        <a:buAutoNum type="arabicPeriod"/>
                      </a:pPr>
                      <a:endParaRPr lang="en-US" sz="1600" baseline="0" dirty="0" smtClean="0">
                        <a:solidFill>
                          <a:schemeClr val="tx1"/>
                        </a:solidFill>
                      </a:endParaRPr>
                    </a:p>
                  </a:txBody>
                  <a:tcPr marL="68580" marR="68580" marT="0" marB="0"/>
                </a:tc>
              </a:tr>
            </a:tbl>
          </a:graphicData>
        </a:graphic>
      </p:graphicFrame>
    </p:spTree>
    <p:extLst>
      <p:ext uri="{BB962C8B-B14F-4D97-AF65-F5344CB8AC3E}">
        <p14:creationId xmlns:p14="http://schemas.microsoft.com/office/powerpoint/2010/main" val="4214422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8229600" cy="3124200"/>
          </a:xfrm>
        </p:spPr>
        <p:txBody>
          <a:bodyPr>
            <a:normAutofit/>
          </a:bodyPr>
          <a:lstStyle/>
          <a:p>
            <a:pPr marL="519113" lvl="0" indent="-519113"/>
            <a:r>
              <a:rPr lang="en-PH" sz="4000" b="1" dirty="0" smtClean="0"/>
              <a:t>Agenda 4</a:t>
            </a:r>
            <a:br>
              <a:rPr lang="en-PH" sz="4000" b="1" dirty="0" smtClean="0"/>
            </a:br>
            <a:r>
              <a:rPr lang="en-PH" sz="4000" b="1" dirty="0" smtClean="0"/>
              <a:t>Updated RBPMS Website</a:t>
            </a:r>
            <a:endParaRPr lang="en-PH" sz="4000" b="1" dirty="0"/>
          </a:p>
        </p:txBody>
      </p:sp>
    </p:spTree>
    <p:extLst>
      <p:ext uri="{BB962C8B-B14F-4D97-AF65-F5344CB8AC3E}">
        <p14:creationId xmlns:p14="http://schemas.microsoft.com/office/powerpoint/2010/main" val="3658050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986841416"/>
              </p:ext>
            </p:extLst>
          </p:nvPr>
        </p:nvGraphicFramePr>
        <p:xfrm>
          <a:off x="304800" y="524252"/>
          <a:ext cx="8534400" cy="5897702"/>
        </p:xfrm>
        <a:graphic>
          <a:graphicData uri="http://schemas.openxmlformats.org/drawingml/2006/table">
            <a:tbl>
              <a:tblPr firstRow="1" bandRow="1">
                <a:tableStyleId>{5C22544A-7EE6-4342-B048-85BDC9FD1C3A}</a:tableStyleId>
              </a:tblPr>
              <a:tblGrid>
                <a:gridCol w="8534400"/>
              </a:tblGrid>
              <a:tr h="816230">
                <a:tc>
                  <a:txBody>
                    <a:bodyPr/>
                    <a:lstStyle/>
                    <a:p>
                      <a:pPr algn="ctr"/>
                      <a:r>
                        <a:rPr lang="en-PH" sz="3600" dirty="0" smtClean="0"/>
                        <a:t>New</a:t>
                      </a:r>
                      <a:r>
                        <a:rPr lang="en-PH" sz="3600" baseline="0" dirty="0" smtClean="0"/>
                        <a:t> Features of </a:t>
                      </a:r>
                      <a:r>
                        <a:rPr lang="en-PH" sz="3600" dirty="0" smtClean="0"/>
                        <a:t>the RBPMS Website</a:t>
                      </a:r>
                      <a:endParaRPr lang="en-PH" sz="3600" dirty="0"/>
                    </a:p>
                  </a:txBody>
                  <a:tcPr anchor="ctr"/>
                </a:tc>
              </a:tr>
              <a:tr h="576163">
                <a:tc>
                  <a:txBody>
                    <a:bodyPr/>
                    <a:lstStyle/>
                    <a:p>
                      <a:pPr marL="285750" indent="-285750">
                        <a:buFont typeface="Arial" pitchFamily="34" charset="0"/>
                        <a:buChar char="•"/>
                      </a:pPr>
                      <a:r>
                        <a:rPr lang="en-PH" sz="2000" dirty="0" smtClean="0"/>
                        <a:t>Under </a:t>
                      </a:r>
                      <a:r>
                        <a:rPr lang="en-PH" sz="2000" u="sng" dirty="0" smtClean="0"/>
                        <a:t>AGENCY</a:t>
                      </a:r>
                      <a:r>
                        <a:rPr lang="en-PH" sz="2000" u="sng" baseline="0" dirty="0" smtClean="0"/>
                        <a:t> PERFORMANCE tab</a:t>
                      </a:r>
                      <a:r>
                        <a:rPr lang="en-PH" sz="2000" baseline="0" dirty="0" smtClean="0"/>
                        <a:t>: </a:t>
                      </a:r>
                    </a:p>
                    <a:p>
                      <a:pPr marL="742950" lvl="1" indent="-285750">
                        <a:buFont typeface="Arial" pitchFamily="34" charset="0"/>
                        <a:buChar char="•"/>
                      </a:pPr>
                      <a:r>
                        <a:rPr lang="en-PH" sz="2000" dirty="0" smtClean="0"/>
                        <a:t>Addition of Local Water Districts to the Agency Performance Page</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PH" sz="2000" kern="1200" dirty="0" smtClean="0">
                          <a:solidFill>
                            <a:schemeClr val="dk1"/>
                          </a:solidFill>
                          <a:effectLst/>
                          <a:latin typeface="+mn-lt"/>
                          <a:ea typeface="+mn-ea"/>
                          <a:cs typeface="+mn-cs"/>
                        </a:rPr>
                        <a:t>Archive 2012 and 2013 Scorecards to allow visitors to view current and previous year scorecards.</a:t>
                      </a:r>
                    </a:p>
                    <a:p>
                      <a:pPr marL="742950" marR="0" lvl="1" indent="-285750" algn="l" defTabSz="914400" rtl="0" eaLnBrk="1" fontAlgn="auto" latinLnBrk="0" hangingPunct="1">
                        <a:lnSpc>
                          <a:spcPct val="100000"/>
                        </a:lnSpc>
                        <a:spcBef>
                          <a:spcPts val="0"/>
                        </a:spcBef>
                        <a:spcAft>
                          <a:spcPts val="0"/>
                        </a:spcAft>
                        <a:buClrTx/>
                        <a:buSzTx/>
                        <a:buFont typeface="Arial" pitchFamily="34" charset="0"/>
                        <a:buChar char="•"/>
                        <a:tabLst/>
                        <a:defRPr/>
                      </a:pPr>
                      <a:r>
                        <a:rPr lang="en-PH" sz="2000" kern="1200" dirty="0" smtClean="0">
                          <a:solidFill>
                            <a:schemeClr val="dk1"/>
                          </a:solidFill>
                          <a:effectLst/>
                          <a:latin typeface="+mn-lt"/>
                          <a:ea typeface="+mn-ea"/>
                          <a:cs typeface="+mn-cs"/>
                        </a:rPr>
                        <a:t>New format of compliance</a:t>
                      </a:r>
                      <a:r>
                        <a:rPr lang="en-PH" sz="2000" kern="1200" baseline="0" dirty="0" smtClean="0">
                          <a:solidFill>
                            <a:schemeClr val="dk1"/>
                          </a:solidFill>
                          <a:effectLst/>
                          <a:latin typeface="+mn-lt"/>
                          <a:ea typeface="+mn-ea"/>
                          <a:cs typeface="+mn-cs"/>
                        </a:rPr>
                        <a:t> status for the PBB requirements</a:t>
                      </a:r>
                      <a:endParaRPr lang="en-PH" sz="2000" kern="1200" dirty="0" smtClean="0">
                        <a:solidFill>
                          <a:schemeClr val="dk1"/>
                        </a:solidFill>
                        <a:effectLst/>
                        <a:latin typeface="+mn-lt"/>
                        <a:ea typeface="+mn-ea"/>
                        <a:cs typeface="+mn-cs"/>
                      </a:endParaRPr>
                    </a:p>
                  </a:txBody>
                  <a:tcPr/>
                </a:tc>
              </a:tr>
              <a:tr h="927045">
                <a:tc>
                  <a:txBody>
                    <a:bodyPr/>
                    <a:lstStyle/>
                    <a:p>
                      <a:pPr marL="285750" indent="-285750">
                        <a:buFont typeface="Arial" pitchFamily="34" charset="0"/>
                        <a:buChar char="•"/>
                      </a:pPr>
                      <a:r>
                        <a:rPr lang="en-PH" sz="2000" u="sng" dirty="0" smtClean="0">
                          <a:solidFill>
                            <a:schemeClr val="tx1"/>
                          </a:solidFill>
                        </a:rPr>
                        <a:t>Under RESOURCES tab</a:t>
                      </a:r>
                      <a:r>
                        <a:rPr lang="en-PH" sz="2000" dirty="0" smtClean="0">
                          <a:solidFill>
                            <a:schemeClr val="tx1"/>
                          </a:solidFill>
                        </a:rPr>
                        <a:t>:  </a:t>
                      </a:r>
                    </a:p>
                    <a:p>
                      <a:pPr marL="742950" lvl="1" indent="-285750">
                        <a:buFont typeface="Arial" pitchFamily="34" charset="0"/>
                        <a:buChar char="•"/>
                      </a:pPr>
                      <a:r>
                        <a:rPr lang="en-PH" sz="2000" dirty="0" smtClean="0">
                          <a:solidFill>
                            <a:schemeClr val="tx1"/>
                          </a:solidFill>
                        </a:rPr>
                        <a:t>Downloadable IATF </a:t>
                      </a:r>
                      <a:r>
                        <a:rPr lang="en-PH" sz="2000" baseline="0" dirty="0" smtClean="0">
                          <a:solidFill>
                            <a:schemeClr val="tx1"/>
                          </a:solidFill>
                        </a:rPr>
                        <a:t>Notices, Memoranda, Materials, Kits, etc.</a:t>
                      </a:r>
                    </a:p>
                    <a:p>
                      <a:pPr marL="742950" lvl="1" indent="-285750">
                        <a:buFont typeface="Arial" pitchFamily="34" charset="0"/>
                        <a:buChar char="•"/>
                      </a:pPr>
                      <a:r>
                        <a:rPr lang="en-PH" sz="2000" dirty="0" smtClean="0"/>
                        <a:t>TWG Members (per agency) will be</a:t>
                      </a:r>
                      <a:r>
                        <a:rPr lang="en-PH" sz="2000" baseline="0" dirty="0" smtClean="0"/>
                        <a:t> given a username and password to access the secured downloads</a:t>
                      </a:r>
                      <a:endParaRPr lang="en-PH" sz="2000" dirty="0"/>
                    </a:p>
                  </a:txBody>
                  <a:tcPr/>
                </a:tc>
              </a:tr>
              <a:tr h="927045">
                <a:tc>
                  <a:txBody>
                    <a:bodyPr/>
                    <a:lstStyle/>
                    <a:p>
                      <a:pPr marL="285750" lvl="0" indent="-285750">
                        <a:buFont typeface="Arial" pitchFamily="34" charset="0"/>
                        <a:buChar char="•"/>
                      </a:pPr>
                      <a:r>
                        <a:rPr lang="en-PH" sz="2000" u="sng" dirty="0" smtClean="0"/>
                        <a:t>Under CONTACT US tab:</a:t>
                      </a:r>
                    </a:p>
                    <a:p>
                      <a:pPr marL="742950" lvl="1" indent="-285750">
                        <a:buFont typeface="Arial" pitchFamily="34" charset="0"/>
                        <a:buChar char="•"/>
                      </a:pPr>
                      <a:r>
                        <a:rPr lang="en-PH" sz="2000" dirty="0" smtClean="0"/>
                        <a:t>Dropdown options for concerns</a:t>
                      </a:r>
                      <a:r>
                        <a:rPr lang="en-PH" sz="2000" baseline="0" dirty="0" smtClean="0"/>
                        <a:t> </a:t>
                      </a:r>
                      <a:endParaRPr lang="en-PH" sz="2000" dirty="0"/>
                    </a:p>
                  </a:txBody>
                  <a:tcPr/>
                </a:tc>
              </a:tr>
              <a:tr h="652184">
                <a:tc>
                  <a:txBody>
                    <a:bodyPr/>
                    <a:lstStyle/>
                    <a:p>
                      <a:pPr marL="285750" indent="-285750">
                        <a:buFont typeface="Arial" pitchFamily="34" charset="0"/>
                        <a:buChar char="•"/>
                      </a:pPr>
                      <a:r>
                        <a:rPr lang="en-PH" sz="2000" kern="1200" dirty="0" smtClean="0">
                          <a:solidFill>
                            <a:schemeClr val="tx1"/>
                          </a:solidFill>
                          <a:effectLst/>
                          <a:latin typeface="+mn-lt"/>
                          <a:ea typeface="+mn-ea"/>
                          <a:cs typeface="+mn-cs"/>
                        </a:rPr>
                        <a:t>Link to the logos</a:t>
                      </a:r>
                      <a:r>
                        <a:rPr lang="en-PH" sz="2000" kern="1200" baseline="0" dirty="0" smtClean="0">
                          <a:solidFill>
                            <a:schemeClr val="tx1"/>
                          </a:solidFill>
                          <a:effectLst/>
                          <a:latin typeface="+mn-lt"/>
                          <a:ea typeface="+mn-ea"/>
                          <a:cs typeface="+mn-cs"/>
                        </a:rPr>
                        <a:t> of website </a:t>
                      </a:r>
                      <a:r>
                        <a:rPr lang="en-PH" sz="2000" kern="1200" dirty="0" smtClean="0">
                          <a:solidFill>
                            <a:schemeClr val="tx1"/>
                          </a:solidFill>
                          <a:effectLst/>
                          <a:latin typeface="+mn-lt"/>
                          <a:ea typeface="+mn-ea"/>
                          <a:cs typeface="+mn-cs"/>
                        </a:rPr>
                        <a:t>of IATF member agencies</a:t>
                      </a:r>
                      <a:endParaRPr lang="en-PH" sz="2000" dirty="0">
                        <a:solidFill>
                          <a:schemeClr val="tx1"/>
                        </a:solidFill>
                      </a:endParaRPr>
                    </a:p>
                  </a:txBody>
                  <a:tcPr/>
                </a:tc>
              </a:tr>
              <a:tr h="576163">
                <a:tc>
                  <a:txBody>
                    <a:bodyPr/>
                    <a:lstStyle/>
                    <a:p>
                      <a:pPr marL="285750" indent="-285750">
                        <a:buFont typeface="Arial" pitchFamily="34" charset="0"/>
                        <a:buChar char="•"/>
                      </a:pPr>
                      <a:r>
                        <a:rPr lang="en-PH" sz="2000" kern="1200" dirty="0" smtClean="0">
                          <a:solidFill>
                            <a:schemeClr val="dk1"/>
                          </a:solidFill>
                          <a:effectLst/>
                          <a:latin typeface="+mn-lt"/>
                          <a:ea typeface="+mn-ea"/>
                          <a:cs typeface="+mn-cs"/>
                        </a:rPr>
                        <a:t>Links to Facebook and Twitter</a:t>
                      </a:r>
                      <a:endParaRPr lang="en-PH" sz="2000" dirty="0"/>
                    </a:p>
                  </a:txBody>
                  <a:tcPr/>
                </a:tc>
              </a:tr>
            </a:tbl>
          </a:graphicData>
        </a:graphic>
      </p:graphicFrame>
    </p:spTree>
    <p:extLst>
      <p:ext uri="{BB962C8B-B14F-4D97-AF65-F5344CB8AC3E}">
        <p14:creationId xmlns:p14="http://schemas.microsoft.com/office/powerpoint/2010/main" val="1639621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3745"/>
          <a:stretch/>
        </p:blipFill>
        <p:spPr>
          <a:xfrm>
            <a:off x="0" y="152400"/>
            <a:ext cx="9144000" cy="6172200"/>
          </a:xfrm>
          <a:prstGeom prst="rect">
            <a:avLst/>
          </a:prstGeom>
        </p:spPr>
      </p:pic>
      <p:sp>
        <p:nvSpPr>
          <p:cNvPr id="5" name="Right Arrow 4"/>
          <p:cNvSpPr/>
          <p:nvPr/>
        </p:nvSpPr>
        <p:spPr>
          <a:xfrm>
            <a:off x="152400" y="4609070"/>
            <a:ext cx="1447800" cy="609600"/>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9248879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4054" t="10220" r="16217" b="9019"/>
          <a:stretch/>
        </p:blipFill>
        <p:spPr>
          <a:xfrm>
            <a:off x="152400" y="381000"/>
            <a:ext cx="8776608" cy="5715000"/>
          </a:xfrm>
          <a:prstGeom prst="rect">
            <a:avLst/>
          </a:prstGeom>
        </p:spPr>
      </p:pic>
      <p:sp>
        <p:nvSpPr>
          <p:cNvPr id="5" name="Right Arrow 4"/>
          <p:cNvSpPr/>
          <p:nvPr/>
        </p:nvSpPr>
        <p:spPr>
          <a:xfrm>
            <a:off x="1295400" y="5029200"/>
            <a:ext cx="1828800" cy="713232"/>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6411411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21" r="2297" b="23064"/>
          <a:stretch/>
        </p:blipFill>
        <p:spPr>
          <a:xfrm>
            <a:off x="148281" y="229269"/>
            <a:ext cx="8785654" cy="5942931"/>
          </a:xfrm>
          <a:prstGeom prst="rect">
            <a:avLst/>
          </a:prstGeom>
        </p:spPr>
      </p:pic>
      <p:sp>
        <p:nvSpPr>
          <p:cNvPr id="5" name="Right Brace 4"/>
          <p:cNvSpPr/>
          <p:nvPr/>
        </p:nvSpPr>
        <p:spPr>
          <a:xfrm>
            <a:off x="7041292" y="1752600"/>
            <a:ext cx="1066800" cy="4267200"/>
          </a:xfrm>
          <a:prstGeom prst="rightBrace">
            <a:avLst/>
          </a:prstGeom>
          <a:ln>
            <a:solidFill>
              <a:schemeClr val="accent2"/>
            </a:solidFill>
          </a:ln>
        </p:spPr>
        <p:style>
          <a:lnRef idx="1">
            <a:schemeClr val="accent2"/>
          </a:lnRef>
          <a:fillRef idx="0">
            <a:schemeClr val="accent2"/>
          </a:fillRef>
          <a:effectRef idx="0">
            <a:schemeClr val="accent2"/>
          </a:effectRef>
          <a:fontRef idx="minor">
            <a:schemeClr val="tx1"/>
          </a:fontRef>
        </p:style>
        <p:txBody>
          <a:bodyPr rtlCol="0" anchor="ctr"/>
          <a:lstStyle/>
          <a:p>
            <a:pPr algn="ctr"/>
            <a:endParaRPr lang="en-PH"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80621975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622" r="1622" b="24223"/>
          <a:stretch/>
        </p:blipFill>
        <p:spPr>
          <a:xfrm>
            <a:off x="148281" y="229270"/>
            <a:ext cx="8847438" cy="6247730"/>
          </a:xfrm>
          <a:prstGeom prst="rect">
            <a:avLst/>
          </a:prstGeom>
        </p:spPr>
      </p:pic>
      <p:sp>
        <p:nvSpPr>
          <p:cNvPr id="5" name="Right Arrow 4"/>
          <p:cNvSpPr/>
          <p:nvPr/>
        </p:nvSpPr>
        <p:spPr>
          <a:xfrm rot="10800000">
            <a:off x="3517389" y="5351176"/>
            <a:ext cx="1283209" cy="668624"/>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14308141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21712"/>
          <a:stretch/>
        </p:blipFill>
        <p:spPr>
          <a:xfrm>
            <a:off x="228600" y="229270"/>
            <a:ext cx="8686800" cy="6019130"/>
          </a:xfrm>
          <a:prstGeom prst="rect">
            <a:avLst/>
          </a:prstGeom>
        </p:spPr>
      </p:pic>
      <p:sp>
        <p:nvSpPr>
          <p:cNvPr id="5" name="Right Arrow 4"/>
          <p:cNvSpPr/>
          <p:nvPr/>
        </p:nvSpPr>
        <p:spPr>
          <a:xfrm rot="10800000">
            <a:off x="7620000" y="2767924"/>
            <a:ext cx="1143000" cy="661076"/>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394744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7557" t="10912" r="14630" b="33135"/>
          <a:stretch/>
        </p:blipFill>
        <p:spPr>
          <a:xfrm>
            <a:off x="304800" y="249195"/>
            <a:ext cx="7696200" cy="4495800"/>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2972" t="28969" r="5270" b="-3365"/>
          <a:stretch/>
        </p:blipFill>
        <p:spPr>
          <a:xfrm>
            <a:off x="1447800" y="2743200"/>
            <a:ext cx="7475837" cy="3824706"/>
          </a:xfrm>
          <a:prstGeom prst="rect">
            <a:avLst/>
          </a:prstGeom>
        </p:spPr>
      </p:pic>
      <p:sp>
        <p:nvSpPr>
          <p:cNvPr id="6" name="Right Arrow 5"/>
          <p:cNvSpPr/>
          <p:nvPr/>
        </p:nvSpPr>
        <p:spPr>
          <a:xfrm>
            <a:off x="5404022" y="4744995"/>
            <a:ext cx="1143000" cy="615963"/>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PH"/>
          </a:p>
        </p:txBody>
      </p:sp>
      <p:sp>
        <p:nvSpPr>
          <p:cNvPr id="7" name="Right Arrow 6"/>
          <p:cNvSpPr/>
          <p:nvPr/>
        </p:nvSpPr>
        <p:spPr>
          <a:xfrm rot="10800000">
            <a:off x="7266720" y="477094"/>
            <a:ext cx="1343880" cy="665905"/>
          </a:xfrm>
          <a:prstGeom prst="righ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PH"/>
          </a:p>
        </p:txBody>
      </p:sp>
    </p:spTree>
    <p:extLst>
      <p:ext uri="{BB962C8B-B14F-4D97-AF65-F5344CB8AC3E}">
        <p14:creationId xmlns:p14="http://schemas.microsoft.com/office/powerpoint/2010/main" val="257714493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65544527"/>
              </p:ext>
            </p:extLst>
          </p:nvPr>
        </p:nvGraphicFramePr>
        <p:xfrm>
          <a:off x="228600" y="381000"/>
          <a:ext cx="8610600" cy="6329561"/>
        </p:xfrm>
        <a:graphic>
          <a:graphicData uri="http://schemas.openxmlformats.org/drawingml/2006/table">
            <a:tbl>
              <a:tblPr firstRow="1" bandRow="1">
                <a:tableStyleId>{5C22544A-7EE6-4342-B048-85BDC9FD1C3A}</a:tableStyleId>
              </a:tblPr>
              <a:tblGrid>
                <a:gridCol w="3886200"/>
                <a:gridCol w="4724400"/>
              </a:tblGrid>
              <a:tr h="679817">
                <a:tc>
                  <a:txBody>
                    <a:bodyPr/>
                    <a:lstStyle/>
                    <a:p>
                      <a:pPr algn="ctr"/>
                      <a:r>
                        <a:rPr lang="en-PH" sz="1800" dirty="0" smtClean="0"/>
                        <a:t>BUSINESS</a:t>
                      </a:r>
                      <a:r>
                        <a:rPr lang="en-PH" sz="1800" baseline="0" dirty="0" smtClean="0"/>
                        <a:t> ARISING from </a:t>
                      </a:r>
                    </a:p>
                    <a:p>
                      <a:pPr algn="ctr"/>
                      <a:r>
                        <a:rPr lang="en-PH" sz="1800" baseline="0" dirty="0" smtClean="0"/>
                        <a:t>AUGUST 18 TWG MEETING</a:t>
                      </a:r>
                      <a:endParaRPr lang="en-PH" sz="1800" dirty="0"/>
                    </a:p>
                  </a:txBody>
                  <a:tcPr/>
                </a:tc>
                <a:tc>
                  <a:txBody>
                    <a:bodyPr/>
                    <a:lstStyle/>
                    <a:p>
                      <a:pPr algn="ctr"/>
                      <a:r>
                        <a:rPr lang="en-PH" sz="1800" dirty="0" smtClean="0"/>
                        <a:t>STATUS</a:t>
                      </a:r>
                      <a:endParaRPr lang="en-PH" sz="1800" dirty="0"/>
                    </a:p>
                  </a:txBody>
                  <a:tcPr/>
                </a:tc>
              </a:tr>
              <a:tr h="430880">
                <a:tc>
                  <a:txBody>
                    <a:bodyPr/>
                    <a:lstStyle/>
                    <a:p>
                      <a:pPr marL="342900" indent="-342900">
                        <a:buFont typeface="+mj-lt"/>
                        <a:buAutoNum type="arabicPeriod"/>
                      </a:pPr>
                      <a:r>
                        <a:rPr lang="en-PH" sz="1600" dirty="0" smtClean="0">
                          <a:solidFill>
                            <a:schemeClr val="tx1"/>
                          </a:solidFill>
                        </a:rPr>
                        <a:t>Status</a:t>
                      </a:r>
                      <a:r>
                        <a:rPr lang="en-PH" sz="1600" baseline="0" dirty="0" smtClean="0">
                          <a:solidFill>
                            <a:schemeClr val="tx1"/>
                          </a:solidFill>
                        </a:rPr>
                        <a:t> of Release of FY 2014 PBB</a:t>
                      </a:r>
                      <a:endParaRPr lang="en-PH" sz="1600" dirty="0">
                        <a:solidFill>
                          <a:schemeClr val="tx1"/>
                        </a:solidFill>
                      </a:endParaRPr>
                    </a:p>
                  </a:txBody>
                  <a:tcPr/>
                </a:tc>
                <a:tc>
                  <a:txBody>
                    <a:bodyPr/>
                    <a:lstStyle/>
                    <a:p>
                      <a:r>
                        <a:rPr lang="en-PH" sz="1600" dirty="0" smtClean="0">
                          <a:solidFill>
                            <a:schemeClr val="tx1"/>
                          </a:solidFill>
                        </a:rPr>
                        <a:t>13 agencies out of the 173 eligible agencies have not received their PBB yet</a:t>
                      </a:r>
                      <a:r>
                        <a:rPr lang="en-PH" sz="1600" baseline="0" dirty="0" smtClean="0">
                          <a:solidFill>
                            <a:schemeClr val="tx1"/>
                          </a:solidFill>
                        </a:rPr>
                        <a:t> - DPWH, DOH, DOST, CHR, ERC, MMDA, SLeyteSU, TUP and UP  </a:t>
                      </a:r>
                    </a:p>
                    <a:p>
                      <a:r>
                        <a:rPr lang="en-PH" sz="1600" baseline="0" dirty="0" smtClean="0">
                          <a:solidFill>
                            <a:schemeClr val="tx1"/>
                          </a:solidFill>
                        </a:rPr>
                        <a:t>4 Departments have partial releases due to ongoing validation, revision or non-submission - DepED (OSEC, Division Offices, Regional Offices, attached agencies), DOLE (OSEC, ILS,NMP,NWPC and PRC), DILG (OSEC, BJMP, LGA, NPC, and PNP); and DOF (BOC, BLGF and BTr) </a:t>
                      </a:r>
                      <a:endParaRPr lang="en-PH" sz="1600" dirty="0">
                        <a:solidFill>
                          <a:schemeClr val="tx1"/>
                        </a:solidFill>
                      </a:endParaRPr>
                    </a:p>
                  </a:txBody>
                  <a:tcPr/>
                </a:tc>
              </a:tr>
              <a:tr h="647444">
                <a:tc>
                  <a:txBody>
                    <a:bodyPr/>
                    <a:lstStyle/>
                    <a:p>
                      <a:pPr marL="342900" indent="-342900">
                        <a:buFont typeface="+mj-lt"/>
                        <a:buAutoNum type="arabicPeriod" startAt="2"/>
                      </a:pPr>
                      <a:r>
                        <a:rPr lang="en-PH" sz="1600" dirty="0" smtClean="0">
                          <a:solidFill>
                            <a:schemeClr val="tx1"/>
                          </a:solidFill>
                        </a:rPr>
                        <a:t>Study</a:t>
                      </a:r>
                      <a:r>
                        <a:rPr lang="en-PH" sz="1600" baseline="0" dirty="0" smtClean="0">
                          <a:solidFill>
                            <a:schemeClr val="tx1"/>
                          </a:solidFill>
                        </a:rPr>
                        <a:t> on how to improve the rating and distribution of PBB</a:t>
                      </a:r>
                      <a:endParaRPr lang="en-PH" sz="1600" dirty="0">
                        <a:solidFill>
                          <a:schemeClr val="tx1"/>
                        </a:solidFill>
                      </a:endParaRPr>
                    </a:p>
                  </a:txBody>
                  <a:tcPr/>
                </a:tc>
                <a:tc>
                  <a:txBody>
                    <a:bodyPr/>
                    <a:lstStyle/>
                    <a:p>
                      <a:r>
                        <a:rPr lang="en-PH" sz="1600" dirty="0" smtClean="0">
                          <a:solidFill>
                            <a:schemeClr val="tx1"/>
                          </a:solidFill>
                        </a:rPr>
                        <a:t>Small group meetings held to </a:t>
                      </a:r>
                      <a:r>
                        <a:rPr lang="en-PH" sz="1600" baseline="0" dirty="0" smtClean="0">
                          <a:solidFill>
                            <a:schemeClr val="tx1"/>
                          </a:solidFill>
                        </a:rPr>
                        <a:t>discuss refinements on the PBB. Initial ideas to be discussed in the main agenda.</a:t>
                      </a:r>
                      <a:endParaRPr lang="en-PH" sz="1600" dirty="0">
                        <a:solidFill>
                          <a:schemeClr val="tx1"/>
                        </a:solidFill>
                      </a:endParaRPr>
                    </a:p>
                  </a:txBody>
                  <a:tcPr/>
                </a:tc>
              </a:tr>
              <a:tr h="702148">
                <a:tc>
                  <a:txBody>
                    <a:bodyPr/>
                    <a:lstStyle/>
                    <a:p>
                      <a:pPr marL="342900" indent="-342900">
                        <a:buFont typeface="+mj-lt"/>
                        <a:buAutoNum type="arabicPeriod" startAt="3"/>
                      </a:pPr>
                      <a:r>
                        <a:rPr lang="en-PH" sz="1600" dirty="0" smtClean="0">
                          <a:solidFill>
                            <a:schemeClr val="tx1"/>
                          </a:solidFill>
                        </a:rPr>
                        <a:t>Advise agencies with</a:t>
                      </a:r>
                      <a:r>
                        <a:rPr lang="en-PH" sz="1600" baseline="0" dirty="0" smtClean="0">
                          <a:solidFill>
                            <a:schemeClr val="tx1"/>
                          </a:solidFill>
                        </a:rPr>
                        <a:t> difficulties with their 2015 PBB targets </a:t>
                      </a:r>
                      <a:r>
                        <a:rPr lang="en-PH" sz="1600" dirty="0" smtClean="0">
                          <a:solidFill>
                            <a:schemeClr val="tx1"/>
                          </a:solidFill>
                        </a:rPr>
                        <a:t>to inform and negotiate </a:t>
                      </a:r>
                      <a:r>
                        <a:rPr lang="en-PH" sz="1600" baseline="0" dirty="0" smtClean="0">
                          <a:solidFill>
                            <a:schemeClr val="tx1"/>
                          </a:solidFill>
                        </a:rPr>
                        <a:t>with </a:t>
                      </a:r>
                      <a:r>
                        <a:rPr lang="en-PH" sz="1600" dirty="0" smtClean="0">
                          <a:solidFill>
                            <a:schemeClr val="tx1"/>
                          </a:solidFill>
                        </a:rPr>
                        <a:t>oversight agencies</a:t>
                      </a:r>
                      <a:r>
                        <a:rPr lang="en-PH" sz="1600" baseline="0" dirty="0" smtClean="0">
                          <a:solidFill>
                            <a:schemeClr val="tx1"/>
                          </a:solidFill>
                        </a:rPr>
                        <a:t> adjustments in their targets.</a:t>
                      </a:r>
                      <a:endParaRPr lang="en-PH" sz="1600" dirty="0" smtClean="0">
                        <a:solidFill>
                          <a:srgbClr val="FF0000"/>
                        </a:solidFill>
                      </a:endParaRPr>
                    </a:p>
                  </a:txBody>
                  <a:tcPr/>
                </a:tc>
                <a:tc>
                  <a:txBody>
                    <a:bodyPr/>
                    <a:lstStyle/>
                    <a:p>
                      <a:r>
                        <a:rPr lang="en-PH" sz="1600" dirty="0" smtClean="0">
                          <a:solidFill>
                            <a:schemeClr val="tx1"/>
                          </a:solidFill>
                        </a:rPr>
                        <a:t>CESB,PRRC, NAP, PDEA, </a:t>
                      </a:r>
                      <a:r>
                        <a:rPr lang="en-PH" sz="1600" dirty="0" err="1" smtClean="0">
                          <a:solidFill>
                            <a:schemeClr val="tx1"/>
                          </a:solidFill>
                        </a:rPr>
                        <a:t>BTr</a:t>
                      </a:r>
                      <a:r>
                        <a:rPr lang="en-PH" sz="1600" dirty="0" smtClean="0">
                          <a:solidFill>
                            <a:schemeClr val="tx1"/>
                          </a:solidFill>
                        </a:rPr>
                        <a:t>,</a:t>
                      </a:r>
                      <a:r>
                        <a:rPr lang="en-PH" sz="1600" baseline="0" dirty="0" smtClean="0">
                          <a:solidFill>
                            <a:schemeClr val="tx1"/>
                          </a:solidFill>
                        </a:rPr>
                        <a:t> </a:t>
                      </a:r>
                      <a:r>
                        <a:rPr lang="en-PH" sz="1600" dirty="0" smtClean="0">
                          <a:solidFill>
                            <a:schemeClr val="tx1"/>
                          </a:solidFill>
                        </a:rPr>
                        <a:t>BIR, BPSU,</a:t>
                      </a:r>
                      <a:r>
                        <a:rPr lang="en-PH" sz="1600" baseline="0" dirty="0" smtClean="0">
                          <a:solidFill>
                            <a:schemeClr val="tx1"/>
                          </a:solidFill>
                        </a:rPr>
                        <a:t> UEP and CARSU</a:t>
                      </a:r>
                      <a:r>
                        <a:rPr lang="en-PH" sz="1600" dirty="0" smtClean="0">
                          <a:solidFill>
                            <a:schemeClr val="tx1"/>
                          </a:solidFill>
                        </a:rPr>
                        <a:t> requested</a:t>
                      </a:r>
                      <a:r>
                        <a:rPr lang="en-PH" sz="1600" baseline="0" dirty="0" smtClean="0">
                          <a:solidFill>
                            <a:schemeClr val="tx1"/>
                          </a:solidFill>
                        </a:rPr>
                        <a:t> change in their targets/indicators for 2015 PBB. Request letters were forwarded to OP, BMBs and DBM-ROs. BIR and BTR’s requests were</a:t>
                      </a:r>
                      <a:r>
                        <a:rPr lang="en-PH" sz="1600" baseline="0" dirty="0" smtClean="0">
                          <a:solidFill>
                            <a:srgbClr val="FF0000"/>
                          </a:solidFill>
                        </a:rPr>
                        <a:t> </a:t>
                      </a:r>
                      <a:r>
                        <a:rPr lang="en-PH" sz="1600" baseline="0" dirty="0" smtClean="0">
                          <a:solidFill>
                            <a:schemeClr val="tx1"/>
                          </a:solidFill>
                        </a:rPr>
                        <a:t>accepted by BMB-C. </a:t>
                      </a:r>
                      <a:endParaRPr lang="en-PH" sz="1600" dirty="0" smtClean="0">
                        <a:solidFill>
                          <a:schemeClr val="tx1"/>
                        </a:solidFill>
                      </a:endParaRPr>
                    </a:p>
                  </a:txBody>
                  <a:tcPr/>
                </a:tc>
              </a:tr>
              <a:tr h="615072">
                <a:tc>
                  <a:txBody>
                    <a:bodyPr/>
                    <a:lstStyle/>
                    <a:p>
                      <a:pPr marL="342900" indent="-342900">
                        <a:buFont typeface="+mj-lt"/>
                        <a:buAutoNum type="arabicPeriod" startAt="4"/>
                      </a:pPr>
                      <a:r>
                        <a:rPr lang="en-PH" sz="1600" dirty="0" smtClean="0">
                          <a:solidFill>
                            <a:schemeClr val="tx1"/>
                          </a:solidFill>
                        </a:rPr>
                        <a:t>Special Non-Monetary Recognition</a:t>
                      </a:r>
                      <a:endParaRPr lang="en-PH" sz="1600" dirty="0">
                        <a:solidFill>
                          <a:schemeClr val="tx1"/>
                        </a:solidFill>
                      </a:endParaRPr>
                    </a:p>
                  </a:txBody>
                  <a:tcPr/>
                </a:tc>
                <a:tc>
                  <a:txBody>
                    <a:bodyPr/>
                    <a:lstStyle/>
                    <a:p>
                      <a:r>
                        <a:rPr lang="en-PH" sz="1600" dirty="0" smtClean="0">
                          <a:solidFill>
                            <a:schemeClr val="tx1"/>
                          </a:solidFill>
                        </a:rPr>
                        <a:t>Part of the main agenda</a:t>
                      </a:r>
                      <a:endParaRPr lang="en-PH" sz="1600" dirty="0">
                        <a:solidFill>
                          <a:schemeClr val="tx1"/>
                        </a:solidFill>
                      </a:endParaRPr>
                    </a:p>
                  </a:txBody>
                  <a:tcPr/>
                </a:tc>
              </a:tr>
              <a:tr h="615072">
                <a:tc>
                  <a:txBody>
                    <a:bodyPr/>
                    <a:lstStyle/>
                    <a:p>
                      <a:pPr marL="0" indent="0">
                        <a:buFont typeface="+mj-lt"/>
                        <a:buNone/>
                      </a:pPr>
                      <a:r>
                        <a:rPr lang="en-PH" sz="1600" dirty="0" smtClean="0">
                          <a:solidFill>
                            <a:schemeClr val="tx1"/>
                          </a:solidFill>
                        </a:rPr>
                        <a:t>5.     Create inter-agency coaching group</a:t>
                      </a:r>
                      <a:endParaRPr lang="en-PH" sz="1600" dirty="0">
                        <a:solidFill>
                          <a:schemeClr val="tx1"/>
                        </a:solidFill>
                      </a:endParaRPr>
                    </a:p>
                  </a:txBody>
                  <a:tcPr/>
                </a:tc>
                <a:tc>
                  <a:txBody>
                    <a:bodyPr/>
                    <a:lstStyle/>
                    <a:p>
                      <a:r>
                        <a:rPr lang="en-PH" sz="1600" dirty="0" smtClean="0">
                          <a:solidFill>
                            <a:schemeClr val="tx1"/>
                          </a:solidFill>
                        </a:rPr>
                        <a:t>FGD with selected agencies </a:t>
                      </a:r>
                      <a:r>
                        <a:rPr lang="en-PH" sz="1600" baseline="0" dirty="0" smtClean="0">
                          <a:solidFill>
                            <a:schemeClr val="tx1"/>
                          </a:solidFill>
                        </a:rPr>
                        <a:t>conducted on September 10, 2015. Follow-up activity for discussion with TWG.</a:t>
                      </a:r>
                      <a:endParaRPr lang="en-PH" sz="1600" dirty="0">
                        <a:solidFill>
                          <a:schemeClr val="tx1"/>
                        </a:solidFill>
                      </a:endParaRPr>
                    </a:p>
                  </a:txBody>
                  <a:tcPr/>
                </a:tc>
              </a:tr>
            </a:tbl>
          </a:graphicData>
        </a:graphic>
      </p:graphicFrame>
    </p:spTree>
    <p:extLst>
      <p:ext uri="{BB962C8B-B14F-4D97-AF65-F5344CB8AC3E}">
        <p14:creationId xmlns:p14="http://schemas.microsoft.com/office/powerpoint/2010/main" val="524896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PH" dirty="0" smtClean="0"/>
              <a:t>Thank you!</a:t>
            </a:r>
            <a:endParaRPr lang="en-PH" dirty="0"/>
          </a:p>
        </p:txBody>
      </p:sp>
    </p:spTree>
    <p:extLst>
      <p:ext uri="{BB962C8B-B14F-4D97-AF65-F5344CB8AC3E}">
        <p14:creationId xmlns:p14="http://schemas.microsoft.com/office/powerpoint/2010/main" val="485907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p:txBody>
          <a:bodyPr/>
          <a:lstStyle/>
          <a:p>
            <a:endParaRPr lang="en-US"/>
          </a:p>
        </p:txBody>
      </p:sp>
      <p:graphicFrame>
        <p:nvGraphicFramePr>
          <p:cNvPr id="4" name="Table 3"/>
          <p:cNvGraphicFramePr>
            <a:graphicFrameLocks noGrp="1"/>
          </p:cNvGraphicFramePr>
          <p:nvPr>
            <p:extLst>
              <p:ext uri="{D42A27DB-BD31-4B8C-83A1-F6EECF244321}">
                <p14:modId xmlns:p14="http://schemas.microsoft.com/office/powerpoint/2010/main" val="3467138022"/>
              </p:ext>
            </p:extLst>
          </p:nvPr>
        </p:nvGraphicFramePr>
        <p:xfrm>
          <a:off x="304800" y="838201"/>
          <a:ext cx="8534401" cy="5393463"/>
        </p:xfrm>
        <a:graphic>
          <a:graphicData uri="http://schemas.openxmlformats.org/drawingml/2006/table">
            <a:tbl>
              <a:tblPr firstRow="1" bandRow="1">
                <a:tableStyleId>{5C22544A-7EE6-4342-B048-85BDC9FD1C3A}</a:tableStyleId>
              </a:tblPr>
              <a:tblGrid>
                <a:gridCol w="1909796"/>
                <a:gridCol w="1443004"/>
                <a:gridCol w="2133600"/>
                <a:gridCol w="3048001"/>
              </a:tblGrid>
              <a:tr h="908505">
                <a:tc>
                  <a:txBody>
                    <a:bodyPr/>
                    <a:lstStyle/>
                    <a:p>
                      <a:pPr algn="ctr"/>
                      <a:r>
                        <a:rPr lang="en-US" sz="2000" dirty="0" smtClean="0"/>
                        <a:t>ELIGIBLE</a:t>
                      </a:r>
                      <a:r>
                        <a:rPr lang="en-US" sz="2000" baseline="0" dirty="0" smtClean="0"/>
                        <a:t> </a:t>
                      </a:r>
                      <a:r>
                        <a:rPr lang="en-US" sz="2000" dirty="0" smtClean="0"/>
                        <a:t>AGENCY</a:t>
                      </a:r>
                      <a:endParaRPr lang="en-US" sz="2000" dirty="0"/>
                    </a:p>
                  </a:txBody>
                  <a:tcPr/>
                </a:tc>
                <a:tc>
                  <a:txBody>
                    <a:bodyPr/>
                    <a:lstStyle/>
                    <a:p>
                      <a:pPr algn="ctr"/>
                      <a:r>
                        <a:rPr lang="en-US" sz="2000" dirty="0" smtClean="0"/>
                        <a:t>WITH RELEASED PBB</a:t>
                      </a:r>
                      <a:endParaRPr lang="en-US" sz="2000" dirty="0"/>
                    </a:p>
                  </a:txBody>
                  <a:tcPr/>
                </a:tc>
                <a:tc>
                  <a:txBody>
                    <a:bodyPr/>
                    <a:lstStyle/>
                    <a:p>
                      <a:pPr algn="ctr"/>
                      <a:r>
                        <a:rPr lang="en-US" sz="2000" dirty="0" smtClean="0"/>
                        <a:t>AMOUNT</a:t>
                      </a:r>
                      <a:r>
                        <a:rPr lang="en-US" sz="2000" baseline="0" dirty="0" smtClean="0"/>
                        <a:t> RELEASED</a:t>
                      </a:r>
                      <a:endParaRPr lang="en-US" sz="2000" dirty="0"/>
                    </a:p>
                  </a:txBody>
                  <a:tcPr/>
                </a:tc>
                <a:tc>
                  <a:txBody>
                    <a:bodyPr/>
                    <a:lstStyle/>
                    <a:p>
                      <a:pPr algn="ctr"/>
                      <a:r>
                        <a:rPr lang="en-US" sz="2000" dirty="0" smtClean="0"/>
                        <a:t>PBB NOT YET RELEASED</a:t>
                      </a:r>
                      <a:endParaRPr lang="en-US" sz="2000" dirty="0"/>
                    </a:p>
                  </a:txBody>
                  <a:tcPr/>
                </a:tc>
              </a:tr>
              <a:tr h="743322">
                <a:tc>
                  <a:txBody>
                    <a:bodyPr/>
                    <a:lstStyle/>
                    <a:p>
                      <a:r>
                        <a:rPr lang="en-US" sz="1800" b="0" dirty="0" smtClean="0"/>
                        <a:t>Departments (21)</a:t>
                      </a:r>
                    </a:p>
                  </a:txBody>
                  <a:tcPr/>
                </a:tc>
                <a:tc>
                  <a:txBody>
                    <a:bodyPr/>
                    <a:lstStyle/>
                    <a:p>
                      <a:pPr algn="ctr"/>
                      <a:r>
                        <a:rPr lang="en-US" sz="1600" b="0" dirty="0" smtClean="0"/>
                        <a:t>14</a:t>
                      </a:r>
                    </a:p>
                    <a:p>
                      <a:pPr algn="ctr"/>
                      <a:endParaRPr lang="en-US" sz="1600" b="0" dirty="0" smtClean="0"/>
                    </a:p>
                  </a:txBody>
                  <a:tcPr/>
                </a:tc>
                <a:tc>
                  <a:txBody>
                    <a:bodyPr/>
                    <a:lstStyle/>
                    <a:p>
                      <a:pPr algn="ctr"/>
                      <a:r>
                        <a:rPr lang="en-US" b="0" dirty="0" err="1" smtClean="0">
                          <a:solidFill>
                            <a:schemeClr val="tx1"/>
                          </a:solidFill>
                        </a:rPr>
                        <a:t>Php</a:t>
                      </a:r>
                      <a:r>
                        <a:rPr lang="en-US" b="0" dirty="0" smtClean="0">
                          <a:solidFill>
                            <a:schemeClr val="tx1"/>
                          </a:solidFill>
                        </a:rPr>
                        <a:t> 1,966,844,900</a:t>
                      </a:r>
                      <a:endParaRPr lang="en-US" b="0" dirty="0">
                        <a:solidFill>
                          <a:schemeClr val="tx1"/>
                        </a:solidFill>
                      </a:endParaRPr>
                    </a:p>
                  </a:txBody>
                  <a:tcPr/>
                </a:tc>
                <a:tc>
                  <a:txBody>
                    <a:bodyPr/>
                    <a:lstStyle/>
                    <a:p>
                      <a:pPr algn="ctr"/>
                      <a:r>
                        <a:rPr lang="en-US" sz="1600" b="0" dirty="0" smtClean="0">
                          <a:solidFill>
                            <a:schemeClr val="tx1"/>
                          </a:solidFill>
                        </a:rPr>
                        <a:t>3</a:t>
                      </a:r>
                      <a:endParaRPr lang="en-US" sz="1600" b="0" dirty="0" smtClean="0">
                        <a:solidFill>
                          <a:schemeClr val="tx1"/>
                        </a:solidFill>
                        <a:hlinkClick r:id="rId2" action="ppaction://hlinkfile"/>
                      </a:endParaRPr>
                    </a:p>
                    <a:p>
                      <a:pPr algn="ctr"/>
                      <a:r>
                        <a:rPr lang="en-US" sz="1600" b="0" i="1" dirty="0" smtClean="0"/>
                        <a:t>DPWH, DOH,</a:t>
                      </a:r>
                      <a:r>
                        <a:rPr lang="en-US" sz="1600" b="0" i="1" baseline="0" dirty="0" smtClean="0"/>
                        <a:t> DOST </a:t>
                      </a:r>
                    </a:p>
                    <a:p>
                      <a:pPr algn="ctr"/>
                      <a:endParaRPr lang="en-US" sz="1600" b="0" i="0" baseline="0" dirty="0" smtClean="0">
                        <a:solidFill>
                          <a:schemeClr val="tx2">
                            <a:lumMod val="75000"/>
                          </a:schemeClr>
                        </a:solidFill>
                      </a:endParaRPr>
                    </a:p>
                    <a:p>
                      <a:pPr algn="ctr"/>
                      <a:r>
                        <a:rPr lang="en-US" sz="1400" b="0" i="1" baseline="0" dirty="0" smtClean="0">
                          <a:solidFill>
                            <a:schemeClr val="tx1"/>
                          </a:solidFill>
                        </a:rPr>
                        <a:t>Note: 4 Partial Releases - </a:t>
                      </a:r>
                      <a:r>
                        <a:rPr lang="en-US" sz="1400" b="0" i="1" baseline="0" dirty="0" err="1" smtClean="0">
                          <a:solidFill>
                            <a:schemeClr val="tx1"/>
                          </a:solidFill>
                        </a:rPr>
                        <a:t>DepED</a:t>
                      </a:r>
                      <a:r>
                        <a:rPr lang="en-US" sz="1400" b="0" i="1" baseline="0" dirty="0" smtClean="0">
                          <a:solidFill>
                            <a:schemeClr val="tx1"/>
                          </a:solidFill>
                        </a:rPr>
                        <a:t>, DOLE, DILG,DOF</a:t>
                      </a:r>
                    </a:p>
                  </a:txBody>
                  <a:tcPr/>
                </a:tc>
              </a:tr>
              <a:tr h="594359">
                <a:tc>
                  <a:txBody>
                    <a:bodyPr/>
                    <a:lstStyle/>
                    <a:p>
                      <a:r>
                        <a:rPr lang="en-US" sz="1800" b="0" dirty="0" smtClean="0"/>
                        <a:t>COs and others </a:t>
                      </a:r>
                      <a:r>
                        <a:rPr lang="en-US" sz="1800" b="0" baseline="0" dirty="0" smtClean="0"/>
                        <a:t>(5)</a:t>
                      </a:r>
                    </a:p>
                    <a:p>
                      <a:endParaRPr lang="en-US" sz="1800" b="0" dirty="0"/>
                    </a:p>
                  </a:txBody>
                  <a:tcPr/>
                </a:tc>
                <a:tc>
                  <a:txBody>
                    <a:bodyPr/>
                    <a:lstStyle/>
                    <a:p>
                      <a:pPr algn="ctr"/>
                      <a:r>
                        <a:rPr lang="en-US" sz="1600" b="0" dirty="0" smtClean="0"/>
                        <a:t>4</a:t>
                      </a:r>
                    </a:p>
                    <a:p>
                      <a:pPr algn="ctr"/>
                      <a:endParaRPr lang="en-US" sz="1600" b="0" dirty="0"/>
                    </a:p>
                  </a:txBody>
                  <a:tcPr/>
                </a:tc>
                <a:tc>
                  <a:txBody>
                    <a:bodyPr/>
                    <a:lstStyle/>
                    <a:p>
                      <a:pPr algn="ctr"/>
                      <a:r>
                        <a:rPr lang="en-US" b="0" dirty="0" err="1" smtClean="0">
                          <a:solidFill>
                            <a:schemeClr val="tx1"/>
                          </a:solidFill>
                        </a:rPr>
                        <a:t>Php</a:t>
                      </a:r>
                      <a:r>
                        <a:rPr lang="en-US" b="0" dirty="0" smtClean="0">
                          <a:solidFill>
                            <a:schemeClr val="tx1"/>
                          </a:solidFill>
                        </a:rPr>
                        <a:t> 338,618,850</a:t>
                      </a:r>
                      <a:endParaRPr lang="en-US" b="0" dirty="0">
                        <a:solidFill>
                          <a:schemeClr val="tx1"/>
                        </a:solidFill>
                      </a:endParaRPr>
                    </a:p>
                  </a:txBody>
                  <a:tcPr/>
                </a:tc>
                <a:tc>
                  <a:txBody>
                    <a:bodyPr/>
                    <a:lstStyle/>
                    <a:p>
                      <a:pPr algn="ctr"/>
                      <a:r>
                        <a:rPr lang="en-US" sz="1600" b="0" dirty="0" smtClean="0"/>
                        <a:t>1</a:t>
                      </a:r>
                    </a:p>
                    <a:p>
                      <a:pPr algn="ctr"/>
                      <a:r>
                        <a:rPr lang="en-US" sz="1600" b="0" dirty="0" smtClean="0"/>
                        <a:t>CHR</a:t>
                      </a:r>
                      <a:endParaRPr lang="en-US" sz="1600" b="0" dirty="0">
                        <a:solidFill>
                          <a:srgbClr val="FF0000"/>
                        </a:solidFill>
                      </a:endParaRPr>
                    </a:p>
                  </a:txBody>
                  <a:tcPr/>
                </a:tc>
              </a:tr>
              <a:tr h="563879">
                <a:tc>
                  <a:txBody>
                    <a:bodyPr/>
                    <a:lstStyle/>
                    <a:p>
                      <a:r>
                        <a:rPr lang="en-US" sz="1800" b="0" dirty="0" smtClean="0"/>
                        <a:t>OEOs </a:t>
                      </a:r>
                      <a:r>
                        <a:rPr lang="en-US" sz="1800" b="0" baseline="0" dirty="0" smtClean="0"/>
                        <a:t>(32)</a:t>
                      </a:r>
                    </a:p>
                  </a:txBody>
                  <a:tcPr/>
                </a:tc>
                <a:tc>
                  <a:txBody>
                    <a:bodyPr/>
                    <a:lstStyle/>
                    <a:p>
                      <a:pPr algn="ctr"/>
                      <a:r>
                        <a:rPr lang="en-US" sz="1600" b="0" dirty="0" smtClean="0"/>
                        <a:t>30</a:t>
                      </a:r>
                      <a:endParaRPr lang="en-US" sz="1600" b="0" dirty="0"/>
                    </a:p>
                  </a:txBody>
                  <a:tcPr/>
                </a:tc>
                <a:tc>
                  <a:txBody>
                    <a:bodyPr/>
                    <a:lstStyle/>
                    <a:p>
                      <a:pPr algn="ctr"/>
                      <a:r>
                        <a:rPr lang="en-US" b="0" dirty="0" err="1" smtClean="0">
                          <a:solidFill>
                            <a:schemeClr val="tx1"/>
                          </a:solidFill>
                        </a:rPr>
                        <a:t>Php</a:t>
                      </a:r>
                      <a:r>
                        <a:rPr lang="en-US" b="0" dirty="0" smtClean="0">
                          <a:solidFill>
                            <a:schemeClr val="tx1"/>
                          </a:solidFill>
                        </a:rPr>
                        <a:t> 55,144,550</a:t>
                      </a:r>
                      <a:endParaRPr lang="en-US" b="0" dirty="0">
                        <a:solidFill>
                          <a:schemeClr val="tx1"/>
                        </a:solidFill>
                      </a:endParaRPr>
                    </a:p>
                  </a:txBody>
                  <a:tcPr/>
                </a:tc>
                <a:tc>
                  <a:txBody>
                    <a:bodyPr/>
                    <a:lstStyle/>
                    <a:p>
                      <a:pPr algn="ctr"/>
                      <a:r>
                        <a:rPr lang="en-US" sz="1600" b="0" dirty="0" smtClean="0"/>
                        <a:t>2</a:t>
                      </a:r>
                    </a:p>
                    <a:p>
                      <a:pPr algn="ctr"/>
                      <a:r>
                        <a:rPr lang="en-US" sz="1600" b="0" i="1" dirty="0" smtClean="0"/>
                        <a:t>ERC, MMDA</a:t>
                      </a:r>
                    </a:p>
                  </a:txBody>
                  <a:tcPr/>
                </a:tc>
              </a:tr>
              <a:tr h="579119">
                <a:tc>
                  <a:txBody>
                    <a:bodyPr/>
                    <a:lstStyle/>
                    <a:p>
                      <a:r>
                        <a:rPr lang="en-US" sz="1800" b="0" dirty="0" smtClean="0"/>
                        <a:t>GOCCs covered by</a:t>
                      </a:r>
                      <a:r>
                        <a:rPr lang="en-US" sz="1800" b="0" baseline="0" dirty="0" smtClean="0"/>
                        <a:t> </a:t>
                      </a:r>
                      <a:r>
                        <a:rPr lang="en-US" sz="1800" b="0" dirty="0" smtClean="0"/>
                        <a:t>DBM (12)</a:t>
                      </a:r>
                    </a:p>
                  </a:txBody>
                  <a:tcPr/>
                </a:tc>
                <a:tc>
                  <a:txBody>
                    <a:bodyPr/>
                    <a:lstStyle/>
                    <a:p>
                      <a:pPr algn="ctr"/>
                      <a:r>
                        <a:rPr lang="en-US" sz="1600" b="0" dirty="0" smtClean="0"/>
                        <a:t>12</a:t>
                      </a:r>
                      <a:endParaRPr lang="en-US" sz="1600" b="0" dirty="0"/>
                    </a:p>
                  </a:txBody>
                  <a:tcPr/>
                </a:tc>
                <a:tc>
                  <a:txBody>
                    <a:bodyPr/>
                    <a:lstStyle/>
                    <a:p>
                      <a:pPr algn="ctr"/>
                      <a:r>
                        <a:rPr lang="en-US" b="0" dirty="0" err="1" smtClean="0">
                          <a:solidFill>
                            <a:schemeClr val="tx1"/>
                          </a:solidFill>
                        </a:rPr>
                        <a:t>Php</a:t>
                      </a:r>
                      <a:r>
                        <a:rPr lang="en-US" b="0" dirty="0" smtClean="0">
                          <a:solidFill>
                            <a:schemeClr val="tx1"/>
                          </a:solidFill>
                        </a:rPr>
                        <a:t> 63,349,695</a:t>
                      </a:r>
                      <a:endParaRPr lang="en-US" b="0" dirty="0">
                        <a:solidFill>
                          <a:schemeClr val="tx1"/>
                        </a:solidFill>
                      </a:endParaRPr>
                    </a:p>
                  </a:txBody>
                  <a:tcPr/>
                </a:tc>
                <a:tc>
                  <a:txBody>
                    <a:bodyPr/>
                    <a:lstStyle/>
                    <a:p>
                      <a:pPr algn="ctr"/>
                      <a:r>
                        <a:rPr lang="en-US" sz="1600" b="0" dirty="0" smtClean="0"/>
                        <a:t>-</a:t>
                      </a:r>
                    </a:p>
                  </a:txBody>
                  <a:tcPr/>
                </a:tc>
              </a:tr>
              <a:tr h="624839">
                <a:tc>
                  <a:txBody>
                    <a:bodyPr/>
                    <a:lstStyle/>
                    <a:p>
                      <a:r>
                        <a:rPr lang="en-US" sz="1800" b="0" dirty="0" smtClean="0">
                          <a:solidFill>
                            <a:schemeClr val="tx1"/>
                          </a:solidFill>
                        </a:rPr>
                        <a:t>SUCs </a:t>
                      </a:r>
                      <a:r>
                        <a:rPr lang="en-US" sz="1800" b="0" baseline="0" dirty="0" smtClean="0">
                          <a:solidFill>
                            <a:schemeClr val="tx1"/>
                          </a:solidFill>
                        </a:rPr>
                        <a:t>(103)</a:t>
                      </a:r>
                    </a:p>
                  </a:txBody>
                  <a:tcPr/>
                </a:tc>
                <a:tc>
                  <a:txBody>
                    <a:bodyPr/>
                    <a:lstStyle/>
                    <a:p>
                      <a:pPr algn="ctr"/>
                      <a:r>
                        <a:rPr lang="en-US" sz="1600" b="0" dirty="0" smtClean="0"/>
                        <a:t>100</a:t>
                      </a:r>
                      <a:endParaRPr lang="en-US" sz="1600" b="0" dirty="0"/>
                    </a:p>
                  </a:txBody>
                  <a:tcPr/>
                </a:tc>
                <a:tc>
                  <a:txBody>
                    <a:bodyPr/>
                    <a:lstStyle/>
                    <a:p>
                      <a:pPr algn="ctr"/>
                      <a:r>
                        <a:rPr lang="en-US" b="0" dirty="0" err="1" smtClean="0">
                          <a:solidFill>
                            <a:schemeClr val="tx1"/>
                          </a:solidFill>
                        </a:rPr>
                        <a:t>Php</a:t>
                      </a:r>
                      <a:r>
                        <a:rPr lang="en-US" b="0" dirty="0" smtClean="0">
                          <a:solidFill>
                            <a:schemeClr val="tx1"/>
                          </a:solidFill>
                        </a:rPr>
                        <a:t> 831,673,900</a:t>
                      </a:r>
                      <a:endParaRPr lang="en-US" b="0" dirty="0">
                        <a:solidFill>
                          <a:schemeClr val="tx1"/>
                        </a:solidFill>
                      </a:endParaRPr>
                    </a:p>
                  </a:txBody>
                  <a:tcPr/>
                </a:tc>
                <a:tc>
                  <a:txBody>
                    <a:bodyPr/>
                    <a:lstStyle/>
                    <a:p>
                      <a:pPr algn="ctr"/>
                      <a:r>
                        <a:rPr lang="en-US" sz="1600" b="0" dirty="0" smtClean="0"/>
                        <a:t>3</a:t>
                      </a:r>
                    </a:p>
                    <a:p>
                      <a:pPr algn="ctr"/>
                      <a:r>
                        <a:rPr lang="en-US" sz="1600" b="0" i="1" dirty="0" err="1" smtClean="0"/>
                        <a:t>SLeyteSU</a:t>
                      </a:r>
                      <a:r>
                        <a:rPr lang="en-US" sz="1600" b="0" i="1" dirty="0" smtClean="0"/>
                        <a:t>,</a:t>
                      </a:r>
                      <a:r>
                        <a:rPr lang="en-US" sz="1600" b="0" i="1" baseline="0" dirty="0" smtClean="0"/>
                        <a:t> TUP, UP</a:t>
                      </a:r>
                    </a:p>
                  </a:txBody>
                  <a:tcPr/>
                </a:tc>
              </a:tr>
              <a:tr h="653824">
                <a:tc>
                  <a:txBody>
                    <a:bodyPr/>
                    <a:lstStyle/>
                    <a:p>
                      <a:r>
                        <a:rPr lang="en-US" sz="2000" b="1" i="0" dirty="0" smtClean="0"/>
                        <a:t>TOTAL </a:t>
                      </a:r>
                      <a:r>
                        <a:rPr lang="en-US" sz="2000" b="1" i="0" baseline="0" dirty="0" smtClean="0"/>
                        <a:t> (</a:t>
                      </a:r>
                      <a:r>
                        <a:rPr lang="en-US" sz="2000" b="1" i="0" dirty="0" smtClean="0"/>
                        <a:t>173)</a:t>
                      </a:r>
                      <a:endParaRPr lang="en-US" sz="2000" b="1" i="0" dirty="0"/>
                    </a:p>
                  </a:txBody>
                  <a:tcPr/>
                </a:tc>
                <a:tc>
                  <a:txBody>
                    <a:bodyPr/>
                    <a:lstStyle/>
                    <a:p>
                      <a:pPr algn="ctr"/>
                      <a:r>
                        <a:rPr lang="en-US" sz="2000" b="1" i="0" dirty="0" smtClean="0"/>
                        <a:t>160</a:t>
                      </a:r>
                      <a:endParaRPr lang="en-US" sz="2000" b="1" i="0" dirty="0"/>
                    </a:p>
                  </a:txBody>
                  <a:tcPr/>
                </a:tc>
                <a:tc>
                  <a:txBody>
                    <a:bodyPr/>
                    <a:lstStyle/>
                    <a:p>
                      <a:pPr algn="ctr"/>
                      <a:r>
                        <a:rPr lang="en-US" sz="2000" b="1" dirty="0" err="1" smtClean="0"/>
                        <a:t>Php</a:t>
                      </a:r>
                      <a:r>
                        <a:rPr lang="en-US" sz="2000" b="1" baseline="0" dirty="0" smtClean="0"/>
                        <a:t> </a:t>
                      </a:r>
                      <a:r>
                        <a:rPr lang="en-US" sz="2000" b="1" dirty="0" smtClean="0"/>
                        <a:t>3,255,631,895</a:t>
                      </a:r>
                      <a:endParaRPr lang="en-US" sz="2000" b="1" dirty="0"/>
                    </a:p>
                  </a:txBody>
                  <a:tcPr/>
                </a:tc>
                <a:tc>
                  <a:txBody>
                    <a:bodyPr/>
                    <a:lstStyle/>
                    <a:p>
                      <a:pPr algn="ctr"/>
                      <a:r>
                        <a:rPr lang="en-US" sz="2000" b="1" i="0" dirty="0" smtClean="0"/>
                        <a:t>13</a:t>
                      </a:r>
                    </a:p>
                    <a:p>
                      <a:pPr algn="ctr"/>
                      <a:r>
                        <a:rPr lang="en-US" sz="1200" b="0" i="1" dirty="0" smtClean="0"/>
                        <a:t>*Note:</a:t>
                      </a:r>
                      <a:r>
                        <a:rPr lang="en-US" sz="1200" b="0" i="1" baseline="0" dirty="0" smtClean="0"/>
                        <a:t> 4 Departments partially released</a:t>
                      </a:r>
                      <a:endParaRPr lang="en-US" sz="1200" b="0" i="1" dirty="0"/>
                    </a:p>
                  </a:txBody>
                  <a:tcPr/>
                </a:tc>
              </a:tr>
            </a:tbl>
          </a:graphicData>
        </a:graphic>
      </p:graphicFrame>
      <p:sp>
        <p:nvSpPr>
          <p:cNvPr id="5" name="Title 2"/>
          <p:cNvSpPr txBox="1">
            <a:spLocks/>
          </p:cNvSpPr>
          <p:nvPr/>
        </p:nvSpPr>
        <p:spPr bwMode="auto">
          <a:xfrm>
            <a:off x="533400" y="76200"/>
            <a:ext cx="8153400" cy="86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r>
              <a:rPr lang="en-PH" b="1" dirty="0" smtClean="0"/>
              <a:t>STATUS of 2014 PBB RELEASES</a:t>
            </a:r>
            <a:endParaRPr lang="en-PH" b="1" dirty="0"/>
          </a:p>
        </p:txBody>
      </p:sp>
    </p:spTree>
    <p:extLst>
      <p:ext uri="{BB962C8B-B14F-4D97-AF65-F5344CB8AC3E}">
        <p14:creationId xmlns:p14="http://schemas.microsoft.com/office/powerpoint/2010/main" val="6043427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54891115"/>
              </p:ext>
            </p:extLst>
          </p:nvPr>
        </p:nvGraphicFramePr>
        <p:xfrm>
          <a:off x="381000" y="1143000"/>
          <a:ext cx="8381999" cy="5191813"/>
        </p:xfrm>
        <a:graphic>
          <a:graphicData uri="http://schemas.openxmlformats.org/drawingml/2006/table">
            <a:tbl>
              <a:tblPr firstRow="1" bandRow="1">
                <a:tableStyleId>{5C22544A-7EE6-4342-B048-85BDC9FD1C3A}</a:tableStyleId>
              </a:tblPr>
              <a:tblGrid>
                <a:gridCol w="2456741"/>
                <a:gridCol w="2724859"/>
                <a:gridCol w="3200399"/>
              </a:tblGrid>
              <a:tr h="808857">
                <a:tc>
                  <a:txBody>
                    <a:bodyPr/>
                    <a:lstStyle/>
                    <a:p>
                      <a:pPr algn="ctr"/>
                      <a:r>
                        <a:rPr lang="en-US" sz="1800" dirty="0" smtClean="0"/>
                        <a:t>AGENCY</a:t>
                      </a:r>
                      <a:endParaRPr lang="en-US" sz="1800" dirty="0"/>
                    </a:p>
                  </a:txBody>
                  <a:tcPr/>
                </a:tc>
                <a:tc>
                  <a:txBody>
                    <a:bodyPr/>
                    <a:lstStyle/>
                    <a:p>
                      <a:pPr algn="ctr"/>
                      <a:r>
                        <a:rPr lang="en-US" sz="1800" dirty="0" smtClean="0"/>
                        <a:t>AMOUNT OF</a:t>
                      </a:r>
                      <a:r>
                        <a:rPr lang="en-US" sz="1800" baseline="0" dirty="0" smtClean="0"/>
                        <a:t> SARO RELEASED</a:t>
                      </a:r>
                      <a:endParaRPr lang="en-US" sz="1800" dirty="0"/>
                    </a:p>
                  </a:txBody>
                  <a:tcPr/>
                </a:tc>
                <a:tc>
                  <a:txBody>
                    <a:bodyPr/>
                    <a:lstStyle/>
                    <a:p>
                      <a:pPr algn="ctr"/>
                      <a:r>
                        <a:rPr lang="en-US" sz="1800" dirty="0" smtClean="0"/>
                        <a:t>TOTAL NUMBER OF OFFICIALS AND EMPLOYEES ENTITLED TO PBB</a:t>
                      </a:r>
                      <a:endParaRPr lang="en-US" sz="1800" dirty="0"/>
                    </a:p>
                  </a:txBody>
                  <a:tcPr/>
                </a:tc>
              </a:tr>
              <a:tr h="763921">
                <a:tc>
                  <a:txBody>
                    <a:bodyPr/>
                    <a:lstStyle/>
                    <a:p>
                      <a:r>
                        <a:rPr lang="en-US" sz="2000" b="0" dirty="0" smtClean="0"/>
                        <a:t>Departments</a:t>
                      </a:r>
                      <a:endParaRPr lang="en-US" sz="2000" b="0" dirty="0"/>
                    </a:p>
                  </a:txBody>
                  <a:tcPr/>
                </a:tc>
                <a:tc>
                  <a:txBody>
                    <a:bodyPr/>
                    <a:lstStyle/>
                    <a:p>
                      <a:pPr algn="ctr"/>
                      <a:r>
                        <a:rPr lang="en-US" b="0" dirty="0" err="1" smtClean="0"/>
                        <a:t>Php</a:t>
                      </a:r>
                      <a:r>
                        <a:rPr lang="en-US" b="0" dirty="0" smtClean="0"/>
                        <a:t> 1,966,844,900</a:t>
                      </a:r>
                      <a:endParaRPr lang="en-US" b="0" dirty="0"/>
                    </a:p>
                  </a:txBody>
                  <a:tcPr/>
                </a:tc>
                <a:tc>
                  <a:txBody>
                    <a:bodyPr/>
                    <a:lstStyle/>
                    <a:p>
                      <a:pPr algn="ctr"/>
                      <a:r>
                        <a:rPr lang="en-US" b="0" dirty="0" smtClean="0"/>
                        <a:t>188,310</a:t>
                      </a:r>
                      <a:endParaRPr lang="en-US" b="0" dirty="0"/>
                    </a:p>
                  </a:txBody>
                  <a:tcPr/>
                </a:tc>
              </a:tr>
              <a:tr h="689026">
                <a:tc>
                  <a:txBody>
                    <a:bodyPr/>
                    <a:lstStyle/>
                    <a:p>
                      <a:r>
                        <a:rPr lang="en-US" sz="2000" b="0" dirty="0" smtClean="0"/>
                        <a:t>COs</a:t>
                      </a:r>
                      <a:endParaRPr lang="en-US" sz="2000" b="0" dirty="0"/>
                    </a:p>
                  </a:txBody>
                  <a:tcPr/>
                </a:tc>
                <a:tc>
                  <a:txBody>
                    <a:bodyPr/>
                    <a:lstStyle/>
                    <a:p>
                      <a:pPr algn="ctr"/>
                      <a:r>
                        <a:rPr lang="en-US" b="0" dirty="0" err="1" smtClean="0"/>
                        <a:t>Php</a:t>
                      </a:r>
                      <a:r>
                        <a:rPr lang="en-US" b="0" dirty="0" smtClean="0"/>
                        <a:t> 338,618,850</a:t>
                      </a:r>
                      <a:endParaRPr lang="en-US" b="0" dirty="0"/>
                    </a:p>
                  </a:txBody>
                  <a:tcPr/>
                </a:tc>
                <a:tc>
                  <a:txBody>
                    <a:bodyPr/>
                    <a:lstStyle/>
                    <a:p>
                      <a:pPr algn="ctr"/>
                      <a:r>
                        <a:rPr lang="en-US" b="0" dirty="0" smtClean="0"/>
                        <a:t>43,019</a:t>
                      </a:r>
                      <a:endParaRPr lang="en-US" b="0" dirty="0"/>
                    </a:p>
                  </a:txBody>
                  <a:tcPr/>
                </a:tc>
              </a:tr>
              <a:tr h="697914">
                <a:tc>
                  <a:txBody>
                    <a:bodyPr/>
                    <a:lstStyle/>
                    <a:p>
                      <a:r>
                        <a:rPr lang="en-US" sz="2000" b="0" dirty="0" smtClean="0"/>
                        <a:t>OEOs</a:t>
                      </a:r>
                      <a:endParaRPr lang="en-US" sz="2000" b="0" dirty="0"/>
                    </a:p>
                  </a:txBody>
                  <a:tcPr/>
                </a:tc>
                <a:tc>
                  <a:txBody>
                    <a:bodyPr/>
                    <a:lstStyle/>
                    <a:p>
                      <a:pPr algn="ctr"/>
                      <a:r>
                        <a:rPr lang="en-US" b="0" dirty="0" err="1" smtClean="0">
                          <a:solidFill>
                            <a:schemeClr val="tx1"/>
                          </a:solidFill>
                        </a:rPr>
                        <a:t>Php</a:t>
                      </a:r>
                      <a:r>
                        <a:rPr lang="en-US" b="0" dirty="0" smtClean="0">
                          <a:solidFill>
                            <a:schemeClr val="tx1"/>
                          </a:solidFill>
                        </a:rPr>
                        <a:t> 55,144,550</a:t>
                      </a:r>
                      <a:endParaRPr lang="en-US" b="0" dirty="0">
                        <a:solidFill>
                          <a:schemeClr val="tx1"/>
                        </a:solidFill>
                      </a:endParaRPr>
                    </a:p>
                  </a:txBody>
                  <a:tcPr/>
                </a:tc>
                <a:tc>
                  <a:txBody>
                    <a:bodyPr/>
                    <a:lstStyle/>
                    <a:p>
                      <a:pPr algn="ctr"/>
                      <a:r>
                        <a:rPr lang="en-US" b="0" dirty="0" smtClean="0"/>
                        <a:t>5,504</a:t>
                      </a:r>
                      <a:endParaRPr lang="en-US" b="0" dirty="0"/>
                    </a:p>
                  </a:txBody>
                  <a:tcPr/>
                </a:tc>
              </a:tr>
              <a:tr h="697914">
                <a:tc>
                  <a:txBody>
                    <a:bodyPr/>
                    <a:lstStyle/>
                    <a:p>
                      <a:r>
                        <a:rPr lang="en-US" sz="2000" b="0" dirty="0" smtClean="0"/>
                        <a:t>GOCCs covered by</a:t>
                      </a:r>
                      <a:r>
                        <a:rPr lang="en-US" sz="2000" b="0" baseline="0" dirty="0" smtClean="0"/>
                        <a:t> </a:t>
                      </a:r>
                      <a:r>
                        <a:rPr lang="en-US" sz="2000" b="0" dirty="0" smtClean="0"/>
                        <a:t>DBM</a:t>
                      </a:r>
                      <a:endParaRPr lang="en-US" sz="2000" b="0" dirty="0"/>
                    </a:p>
                  </a:txBody>
                  <a:tcPr/>
                </a:tc>
                <a:tc>
                  <a:txBody>
                    <a:bodyPr/>
                    <a:lstStyle/>
                    <a:p>
                      <a:pPr algn="ctr"/>
                      <a:r>
                        <a:rPr lang="en-US" b="0" dirty="0" err="1" smtClean="0"/>
                        <a:t>Php</a:t>
                      </a:r>
                      <a:r>
                        <a:rPr lang="en-US" b="0" dirty="0" smtClean="0"/>
                        <a:t> 63,349,695</a:t>
                      </a:r>
                      <a:endParaRPr lang="en-US" b="0" dirty="0"/>
                    </a:p>
                  </a:txBody>
                  <a:tcPr/>
                </a:tc>
                <a:tc>
                  <a:txBody>
                    <a:bodyPr/>
                    <a:lstStyle/>
                    <a:p>
                      <a:pPr algn="ctr"/>
                      <a:r>
                        <a:rPr lang="en-US" b="0" dirty="0" smtClean="0"/>
                        <a:t>6,694</a:t>
                      </a:r>
                      <a:endParaRPr lang="en-US" b="0" dirty="0"/>
                    </a:p>
                  </a:txBody>
                  <a:tcPr/>
                </a:tc>
              </a:tr>
              <a:tr h="712756">
                <a:tc>
                  <a:txBody>
                    <a:bodyPr/>
                    <a:lstStyle/>
                    <a:p>
                      <a:r>
                        <a:rPr lang="en-US" sz="2000" b="0" dirty="0" smtClean="0"/>
                        <a:t>SUCs</a:t>
                      </a:r>
                      <a:endParaRPr lang="en-US" sz="2000" b="0" dirty="0"/>
                    </a:p>
                  </a:txBody>
                  <a:tcPr/>
                </a:tc>
                <a:tc>
                  <a:txBody>
                    <a:bodyPr/>
                    <a:lstStyle/>
                    <a:p>
                      <a:pPr algn="ctr"/>
                      <a:r>
                        <a:rPr lang="en-US" b="0" dirty="0" err="1" smtClean="0"/>
                        <a:t>Php</a:t>
                      </a:r>
                      <a:r>
                        <a:rPr lang="en-US" b="0" dirty="0" smtClean="0"/>
                        <a:t> 831,673,900</a:t>
                      </a:r>
                      <a:endParaRPr lang="en-US" b="0" dirty="0"/>
                    </a:p>
                  </a:txBody>
                  <a:tcPr/>
                </a:tc>
                <a:tc>
                  <a:txBody>
                    <a:bodyPr/>
                    <a:lstStyle/>
                    <a:p>
                      <a:pPr algn="ctr"/>
                      <a:r>
                        <a:rPr lang="en-US" b="0" dirty="0" smtClean="0"/>
                        <a:t>37,282</a:t>
                      </a:r>
                      <a:endParaRPr lang="en-US" b="0" dirty="0"/>
                    </a:p>
                  </a:txBody>
                  <a:tcPr/>
                </a:tc>
              </a:tr>
              <a:tr h="712756">
                <a:tc>
                  <a:txBody>
                    <a:bodyPr/>
                    <a:lstStyle/>
                    <a:p>
                      <a:r>
                        <a:rPr lang="en-US" sz="2000" b="1" dirty="0" smtClean="0"/>
                        <a:t>TOTAL</a:t>
                      </a:r>
                      <a:r>
                        <a:rPr lang="en-US" sz="2000" b="1" baseline="0" dirty="0" smtClean="0"/>
                        <a:t> </a:t>
                      </a:r>
                      <a:endParaRPr lang="en-US" sz="2000" b="1" dirty="0"/>
                    </a:p>
                  </a:txBody>
                  <a:tcPr/>
                </a:tc>
                <a:tc>
                  <a:txBody>
                    <a:bodyPr/>
                    <a:lstStyle/>
                    <a:p>
                      <a:pPr algn="ctr"/>
                      <a:r>
                        <a:rPr lang="en-US" sz="2000" b="1" dirty="0" err="1" smtClean="0"/>
                        <a:t>Php</a:t>
                      </a:r>
                      <a:r>
                        <a:rPr lang="en-US" sz="2000" b="1" baseline="0" dirty="0" smtClean="0"/>
                        <a:t> </a:t>
                      </a:r>
                      <a:r>
                        <a:rPr lang="en-US" sz="2000" b="1" dirty="0" smtClean="0"/>
                        <a:t>3,255,631,895</a:t>
                      </a:r>
                      <a:endParaRPr lang="en-US" sz="2000" b="1" dirty="0"/>
                    </a:p>
                  </a:txBody>
                  <a:tcPr/>
                </a:tc>
                <a:tc>
                  <a:txBody>
                    <a:bodyPr/>
                    <a:lstStyle/>
                    <a:p>
                      <a:pPr algn="ctr"/>
                      <a:r>
                        <a:rPr lang="en-US" sz="2000" b="1" dirty="0" smtClean="0"/>
                        <a:t>280,809</a:t>
                      </a:r>
                      <a:endParaRPr lang="en-US" sz="2000" b="1" dirty="0"/>
                    </a:p>
                  </a:txBody>
                  <a:tcPr/>
                </a:tc>
              </a:tr>
            </a:tbl>
          </a:graphicData>
        </a:graphic>
      </p:graphicFrame>
      <p:sp>
        <p:nvSpPr>
          <p:cNvPr id="3" name="Title 2"/>
          <p:cNvSpPr>
            <a:spLocks noGrp="1"/>
          </p:cNvSpPr>
          <p:nvPr>
            <p:ph type="title"/>
          </p:nvPr>
        </p:nvSpPr>
        <p:spPr>
          <a:xfrm>
            <a:off x="381000" y="274638"/>
            <a:ext cx="8305800" cy="792162"/>
          </a:xfrm>
        </p:spPr>
        <p:txBody>
          <a:bodyPr/>
          <a:lstStyle/>
          <a:p>
            <a:r>
              <a:rPr lang="en-PH" b="1" dirty="0"/>
              <a:t>STATUS of 2014 PBB RELEASES</a:t>
            </a:r>
          </a:p>
        </p:txBody>
      </p:sp>
    </p:spTree>
    <p:extLst>
      <p:ext uri="{BB962C8B-B14F-4D97-AF65-F5344CB8AC3E}">
        <p14:creationId xmlns:p14="http://schemas.microsoft.com/office/powerpoint/2010/main" val="1575062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7"/>
          <p:cNvGraphicFramePr>
            <a:graphicFrameLocks noGrp="1"/>
          </p:cNvGraphicFramePr>
          <p:nvPr>
            <p:ph sz="half" idx="4294967295"/>
            <p:extLst>
              <p:ext uri="{D42A27DB-BD31-4B8C-83A1-F6EECF244321}">
                <p14:modId xmlns:p14="http://schemas.microsoft.com/office/powerpoint/2010/main" val="2514285835"/>
              </p:ext>
            </p:extLst>
          </p:nvPr>
        </p:nvGraphicFramePr>
        <p:xfrm>
          <a:off x="609600" y="1295400"/>
          <a:ext cx="8077200" cy="5239190"/>
        </p:xfrm>
        <a:graphic>
          <a:graphicData uri="http://schemas.openxmlformats.org/drawingml/2006/table">
            <a:tbl>
              <a:tblPr firstRow="1" bandRow="1">
                <a:tableStyleId>{5C22544A-7EE6-4342-B048-85BDC9FD1C3A}</a:tableStyleId>
              </a:tblPr>
              <a:tblGrid>
                <a:gridCol w="4038600"/>
                <a:gridCol w="4038600"/>
              </a:tblGrid>
              <a:tr h="549672">
                <a:tc>
                  <a:txBody>
                    <a:bodyPr/>
                    <a:lstStyle/>
                    <a:p>
                      <a:pPr algn="ctr"/>
                      <a:r>
                        <a:rPr lang="en-US" sz="3200" dirty="0" smtClean="0"/>
                        <a:t>AGENCY</a:t>
                      </a:r>
                      <a:endParaRPr lang="en-US" sz="3200" dirty="0"/>
                    </a:p>
                  </a:txBody>
                  <a:tcPr/>
                </a:tc>
                <a:tc>
                  <a:txBody>
                    <a:bodyPr/>
                    <a:lstStyle/>
                    <a:p>
                      <a:pPr algn="ctr"/>
                      <a:r>
                        <a:rPr lang="en-US" sz="3200" dirty="0" smtClean="0"/>
                        <a:t>STATUS</a:t>
                      </a:r>
                      <a:endParaRPr lang="en-US" sz="3200" dirty="0"/>
                    </a:p>
                  </a:txBody>
                  <a:tcPr/>
                </a:tc>
              </a:tr>
              <a:tr h="44041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1. DPWH</a:t>
                      </a:r>
                    </a:p>
                  </a:txBody>
                  <a:tcPr/>
                </a:tc>
                <a:tc>
                  <a:txBody>
                    <a:bodyPr/>
                    <a:lstStyle/>
                    <a:p>
                      <a:r>
                        <a:rPr lang="en-US" sz="1600" baseline="0" dirty="0" smtClean="0"/>
                        <a:t>SARO being processed by BMB for Economic Development Sector (Per Ms. </a:t>
                      </a:r>
                      <a:r>
                        <a:rPr lang="en-US" sz="1600" baseline="0" dirty="0" err="1" smtClean="0"/>
                        <a:t>Samillano</a:t>
                      </a:r>
                      <a:r>
                        <a:rPr lang="en-US" sz="1600" baseline="0" dirty="0" smtClean="0"/>
                        <a:t> on 11/27)</a:t>
                      </a:r>
                      <a:endParaRPr lang="en-US" sz="1600" dirty="0"/>
                    </a:p>
                  </a:txBody>
                  <a:tcPr/>
                </a:tc>
              </a:tr>
              <a:tr h="2028462">
                <a:tc>
                  <a:txBody>
                    <a:bodyPr/>
                    <a:lstStyle/>
                    <a:p>
                      <a:pPr marL="0" indent="0">
                        <a:buNone/>
                      </a:pPr>
                      <a:r>
                        <a:rPr lang="en-US" sz="2000" dirty="0" smtClean="0"/>
                        <a:t>2. </a:t>
                      </a:r>
                      <a:r>
                        <a:rPr lang="en-US" sz="2000" dirty="0" err="1" smtClean="0"/>
                        <a:t>DepED</a:t>
                      </a:r>
                      <a:endParaRPr lang="en-US" sz="2000" dirty="0" smtClean="0"/>
                    </a:p>
                    <a:p>
                      <a:pPr marL="0" indent="0">
                        <a:buNone/>
                      </a:pPr>
                      <a:r>
                        <a:rPr lang="en-US" sz="1800" dirty="0" smtClean="0"/>
                        <a:t>National Council for Children’s Television</a:t>
                      </a:r>
                    </a:p>
                    <a:p>
                      <a:pPr marL="0" indent="0">
                        <a:buNone/>
                      </a:pPr>
                      <a:r>
                        <a:rPr lang="en-US" sz="1800" dirty="0" smtClean="0"/>
                        <a:t>National Book Development Board</a:t>
                      </a:r>
                    </a:p>
                    <a:p>
                      <a:pPr marL="0" indent="0">
                        <a:buNone/>
                      </a:pPr>
                      <a:r>
                        <a:rPr lang="en-US" sz="1800" dirty="0" smtClean="0"/>
                        <a:t>National Museum</a:t>
                      </a:r>
                    </a:p>
                    <a:p>
                      <a:pPr marL="0" indent="0">
                        <a:buNone/>
                      </a:pPr>
                      <a:r>
                        <a:rPr lang="en-US" sz="1800" dirty="0" smtClean="0"/>
                        <a:t>Philippine High School for the Arts</a:t>
                      </a:r>
                    </a:p>
                    <a:p>
                      <a:endParaRPr lang="en-US" dirty="0"/>
                    </a:p>
                  </a:txBody>
                  <a:tcPr/>
                </a:tc>
                <a:tc>
                  <a:txBody>
                    <a:bodyPr/>
                    <a:lstStyle/>
                    <a:p>
                      <a:r>
                        <a:rPr lang="en-US" sz="1600" dirty="0" smtClean="0"/>
                        <a:t>No</a:t>
                      </a:r>
                      <a:r>
                        <a:rPr lang="en-US" sz="1600" baseline="0" dirty="0" smtClean="0"/>
                        <a:t> Form 1.0 submission to date</a:t>
                      </a:r>
                      <a:endParaRPr lang="en-US" sz="1600" dirty="0"/>
                    </a:p>
                  </a:txBody>
                  <a:tcPr/>
                </a:tc>
              </a:tr>
              <a:tr h="1808648">
                <a:tc>
                  <a:txBody>
                    <a:bodyPr/>
                    <a:lstStyle/>
                    <a:p>
                      <a:pPr marL="0" indent="0">
                        <a:buNone/>
                      </a:pPr>
                      <a:r>
                        <a:rPr lang="en-US" sz="2000" dirty="0" smtClean="0"/>
                        <a:t>3. DOH</a:t>
                      </a:r>
                    </a:p>
                    <a:p>
                      <a:r>
                        <a:rPr lang="en-US" sz="1800" dirty="0" smtClean="0"/>
                        <a:t>Office of the Secretary </a:t>
                      </a:r>
                    </a:p>
                    <a:p>
                      <a:r>
                        <a:rPr lang="en-US" sz="1800" dirty="0" smtClean="0"/>
                        <a:t>Commission on Population</a:t>
                      </a:r>
                    </a:p>
                    <a:p>
                      <a:r>
                        <a:rPr lang="en-US" sz="1800" dirty="0" smtClean="0"/>
                        <a:t>National Nutrition Council</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OPCCB awaiting DOH’s revised Form</a:t>
                      </a:r>
                      <a:r>
                        <a:rPr lang="en-US" sz="1600" baseline="0" dirty="0" smtClean="0"/>
                        <a:t> 1.0 (Per Ms. </a:t>
                      </a:r>
                      <a:r>
                        <a:rPr lang="en-US" sz="1600" baseline="0" dirty="0" err="1" smtClean="0"/>
                        <a:t>Calces</a:t>
                      </a:r>
                      <a:r>
                        <a:rPr lang="en-US" sz="1600" baseline="0" dirty="0" smtClean="0"/>
                        <a:t> on 11/27)</a:t>
                      </a:r>
                      <a:endParaRPr lang="en-US" sz="1600" dirty="0" smtClean="0"/>
                    </a:p>
                    <a:p>
                      <a:endParaRPr lang="en-US" sz="1600" dirty="0"/>
                    </a:p>
                  </a:txBody>
                  <a:tcPr/>
                </a:tc>
              </a:tr>
            </a:tbl>
          </a:graphicData>
        </a:graphic>
      </p:graphicFrame>
      <p:sp>
        <p:nvSpPr>
          <p:cNvPr id="4" name="Title 2"/>
          <p:cNvSpPr>
            <a:spLocks noGrp="1"/>
          </p:cNvSpPr>
          <p:nvPr>
            <p:ph type="title"/>
          </p:nvPr>
        </p:nvSpPr>
        <p:spPr/>
        <p:txBody>
          <a:bodyPr/>
          <a:lstStyle/>
          <a:p>
            <a:r>
              <a:rPr lang="en-PH" b="1" dirty="0" smtClean="0"/>
              <a:t>REASONS FOR NON-RELEASES</a:t>
            </a:r>
            <a:endParaRPr lang="en-PH" b="1" dirty="0"/>
          </a:p>
        </p:txBody>
      </p:sp>
    </p:spTree>
    <p:extLst>
      <p:ext uri="{BB962C8B-B14F-4D97-AF65-F5344CB8AC3E}">
        <p14:creationId xmlns:p14="http://schemas.microsoft.com/office/powerpoint/2010/main" val="2645700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7"/>
          <p:cNvGraphicFramePr>
            <a:graphicFrameLocks noGrp="1"/>
          </p:cNvGraphicFramePr>
          <p:nvPr>
            <p:ph sz="half" idx="4294967295"/>
            <p:extLst>
              <p:ext uri="{D42A27DB-BD31-4B8C-83A1-F6EECF244321}">
                <p14:modId xmlns:p14="http://schemas.microsoft.com/office/powerpoint/2010/main" val="195587231"/>
              </p:ext>
            </p:extLst>
          </p:nvPr>
        </p:nvGraphicFramePr>
        <p:xfrm>
          <a:off x="381000" y="990600"/>
          <a:ext cx="8382000" cy="5151121"/>
        </p:xfrm>
        <a:graphic>
          <a:graphicData uri="http://schemas.openxmlformats.org/drawingml/2006/table">
            <a:tbl>
              <a:tblPr firstRow="1" bandRow="1">
                <a:tableStyleId>{5C22544A-7EE6-4342-B048-85BDC9FD1C3A}</a:tableStyleId>
              </a:tblPr>
              <a:tblGrid>
                <a:gridCol w="3962400"/>
                <a:gridCol w="4419600"/>
              </a:tblGrid>
              <a:tr h="517311">
                <a:tc>
                  <a:txBody>
                    <a:bodyPr/>
                    <a:lstStyle/>
                    <a:p>
                      <a:pPr algn="ctr"/>
                      <a:r>
                        <a:rPr lang="en-US" sz="3200" dirty="0" smtClean="0"/>
                        <a:t>AGENCY</a:t>
                      </a:r>
                      <a:endParaRPr lang="en-US" sz="3200" dirty="0"/>
                    </a:p>
                  </a:txBody>
                  <a:tcPr/>
                </a:tc>
                <a:tc>
                  <a:txBody>
                    <a:bodyPr/>
                    <a:lstStyle/>
                    <a:p>
                      <a:pPr algn="ctr"/>
                      <a:r>
                        <a:rPr lang="en-US" sz="3200" dirty="0" smtClean="0"/>
                        <a:t>STATUS</a:t>
                      </a:r>
                      <a:endParaRPr lang="en-US" sz="3200" dirty="0"/>
                    </a:p>
                  </a:txBody>
                  <a:tcPr/>
                </a:tc>
              </a:tr>
              <a:tr h="2087880">
                <a:tc>
                  <a:txBody>
                    <a:bodyPr/>
                    <a:lstStyle/>
                    <a:p>
                      <a:pPr marL="0" indent="0">
                        <a:buNone/>
                      </a:pPr>
                      <a:r>
                        <a:rPr lang="en-US" sz="1600" dirty="0" smtClean="0"/>
                        <a:t>4. DOLE</a:t>
                      </a:r>
                    </a:p>
                    <a:p>
                      <a:pPr marL="0" indent="0">
                        <a:buNone/>
                      </a:pPr>
                      <a:r>
                        <a:rPr lang="en-US" sz="1600" dirty="0" smtClean="0"/>
                        <a:t>Office of the Secretary</a:t>
                      </a:r>
                    </a:p>
                    <a:p>
                      <a:r>
                        <a:rPr lang="en-US" sz="1600" dirty="0" smtClean="0"/>
                        <a:t>Institute for Labor Studies</a:t>
                      </a:r>
                    </a:p>
                    <a:p>
                      <a:r>
                        <a:rPr lang="en-US" sz="1600" dirty="0" smtClean="0"/>
                        <a:t>National Maritime Polytechnic</a:t>
                      </a:r>
                    </a:p>
                    <a:p>
                      <a:r>
                        <a:rPr lang="en-US" sz="1600" dirty="0" smtClean="0"/>
                        <a:t>National Wages and Productivity Commission</a:t>
                      </a:r>
                    </a:p>
                    <a:p>
                      <a:r>
                        <a:rPr lang="en-US" sz="1600" dirty="0" smtClean="0"/>
                        <a:t>Overseas Workers Welfare Administration</a:t>
                      </a:r>
                    </a:p>
                    <a:p>
                      <a:r>
                        <a:rPr lang="en-US" sz="1600" dirty="0" smtClean="0"/>
                        <a:t>Professional Regulation Commission</a:t>
                      </a:r>
                    </a:p>
                  </a:txBody>
                  <a:tcPr/>
                </a:tc>
                <a:tc>
                  <a:txBody>
                    <a:bodyPr/>
                    <a:lstStyle/>
                    <a:p>
                      <a:r>
                        <a:rPr lang="en-US" sz="1600" dirty="0" smtClean="0"/>
                        <a:t>Revised</a:t>
                      </a:r>
                      <a:r>
                        <a:rPr lang="en-US" sz="1600" baseline="0" dirty="0" smtClean="0"/>
                        <a:t> Form 1.0 being evaluated (Per DBM-OPCCB on 11/26)</a:t>
                      </a:r>
                      <a:endParaRPr lang="en-US" sz="1600" dirty="0" smtClean="0"/>
                    </a:p>
                    <a:p>
                      <a:endParaRPr lang="en-US" sz="1600" dirty="0"/>
                    </a:p>
                  </a:txBody>
                  <a:tcPr/>
                </a:tc>
              </a:tr>
              <a:tr h="1415799">
                <a:tc>
                  <a:txBody>
                    <a:bodyPr/>
                    <a:lstStyle/>
                    <a:p>
                      <a:pPr marL="0" indent="0">
                        <a:buNone/>
                      </a:pPr>
                      <a:r>
                        <a:rPr lang="en-US" sz="1600" dirty="0" smtClean="0"/>
                        <a:t>5. DOF</a:t>
                      </a:r>
                    </a:p>
                    <a:p>
                      <a:r>
                        <a:rPr lang="en-US" sz="1600" dirty="0" smtClean="0"/>
                        <a:t>Bureau of Customs</a:t>
                      </a:r>
                    </a:p>
                    <a:p>
                      <a:r>
                        <a:rPr lang="en-US" sz="1600" dirty="0" smtClean="0"/>
                        <a:t>Bureau of Local Government Finance</a:t>
                      </a:r>
                    </a:p>
                    <a:p>
                      <a:endParaRPr lang="en-US" sz="1600" dirty="0" smtClean="0"/>
                    </a:p>
                    <a:p>
                      <a:r>
                        <a:rPr lang="en-US" sz="1600" dirty="0" smtClean="0"/>
                        <a:t>Bureau of the Treasury</a:t>
                      </a:r>
                    </a:p>
                  </a:txBody>
                  <a:tcPr/>
                </a:tc>
                <a:tc>
                  <a:txBody>
                    <a:bodyPr/>
                    <a:lstStyle/>
                    <a:p>
                      <a:endParaRPr lang="en-US" sz="1600" dirty="0" smtClean="0"/>
                    </a:p>
                    <a:p>
                      <a:r>
                        <a:rPr lang="en-US" sz="1600" dirty="0" smtClean="0"/>
                        <a:t>BOC</a:t>
                      </a:r>
                      <a:r>
                        <a:rPr lang="en-US" sz="1600" baseline="0" dirty="0" smtClean="0"/>
                        <a:t> and BLGF have yet to submit Form 1.0 (Per DBM-OPCCB on 11/27)</a:t>
                      </a:r>
                    </a:p>
                    <a:p>
                      <a:endParaRPr lang="en-US" sz="1600" baseline="0" dirty="0" smtClean="0"/>
                    </a:p>
                    <a:p>
                      <a:r>
                        <a:rPr lang="en-US" sz="1600" baseline="0" dirty="0" smtClean="0"/>
                        <a:t>SARO being processed by BMB for Economic Development Sector (Per Ms. </a:t>
                      </a:r>
                      <a:r>
                        <a:rPr lang="en-US" sz="1600" baseline="0" dirty="0" err="1" smtClean="0"/>
                        <a:t>Bolinao</a:t>
                      </a:r>
                      <a:r>
                        <a:rPr lang="en-US" sz="1600" baseline="0" dirty="0" smtClean="0"/>
                        <a:t> on 11/27)</a:t>
                      </a:r>
                      <a:endParaRPr lang="en-US" sz="1600" dirty="0"/>
                    </a:p>
                  </a:txBody>
                  <a:tcPr/>
                </a:tc>
              </a:tr>
              <a:tr h="929641">
                <a:tc>
                  <a:txBody>
                    <a:bodyPr/>
                    <a:lstStyle/>
                    <a:p>
                      <a:pPr marL="0" indent="0">
                        <a:buNone/>
                      </a:pPr>
                      <a:r>
                        <a:rPr lang="en-US" sz="1600" dirty="0" smtClean="0"/>
                        <a:t> 6. DOST</a:t>
                      </a:r>
                    </a:p>
                    <a:p>
                      <a:r>
                        <a:rPr lang="en-US" sz="1600" dirty="0" smtClean="0"/>
                        <a:t> Office of the Secretary and all attached agencies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Revised Form 1.0</a:t>
                      </a:r>
                      <a:r>
                        <a:rPr lang="en-US" sz="1600" baseline="0" dirty="0" smtClean="0"/>
                        <a:t> being evaluated (Per Ms. </a:t>
                      </a:r>
                      <a:r>
                        <a:rPr lang="en-US" sz="1600" baseline="0" dirty="0" err="1" smtClean="0"/>
                        <a:t>Calces</a:t>
                      </a:r>
                      <a:r>
                        <a:rPr lang="en-US" sz="1600" baseline="0" dirty="0" smtClean="0"/>
                        <a:t> of DBM-OPCCB on 11/27)</a:t>
                      </a:r>
                      <a:endParaRPr lang="en-US" sz="1600" dirty="0" smtClean="0"/>
                    </a:p>
                  </a:txBody>
                  <a:tcPr/>
                </a:tc>
              </a:tr>
            </a:tbl>
          </a:graphicData>
        </a:graphic>
      </p:graphicFrame>
      <p:sp>
        <p:nvSpPr>
          <p:cNvPr id="5" name="Title 2"/>
          <p:cNvSpPr>
            <a:spLocks noGrp="1"/>
          </p:cNvSpPr>
          <p:nvPr>
            <p:ph type="title"/>
          </p:nvPr>
        </p:nvSpPr>
        <p:spPr>
          <a:xfrm>
            <a:off x="381000" y="228600"/>
            <a:ext cx="8153400" cy="868362"/>
          </a:xfrm>
        </p:spPr>
        <p:txBody>
          <a:bodyPr/>
          <a:lstStyle/>
          <a:p>
            <a:r>
              <a:rPr lang="en-PH" b="1" dirty="0"/>
              <a:t>REASONS FOR NON-RELEASES</a:t>
            </a:r>
          </a:p>
        </p:txBody>
      </p:sp>
    </p:spTree>
    <p:extLst>
      <p:ext uri="{BB962C8B-B14F-4D97-AF65-F5344CB8AC3E}">
        <p14:creationId xmlns:p14="http://schemas.microsoft.com/office/powerpoint/2010/main" val="8836924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21209</TotalTime>
  <Words>3877</Words>
  <Application>Microsoft Office PowerPoint</Application>
  <PresentationFormat>On-screen Show (4:3)</PresentationFormat>
  <Paragraphs>670</Paragraphs>
  <Slides>50</Slides>
  <Notes>40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1_Office Theme</vt:lpstr>
      <vt:lpstr>PowerPoint Presentation</vt:lpstr>
      <vt:lpstr>Proposed Agenda</vt:lpstr>
      <vt:lpstr>Review and Approval of Minutes of TWG Meeting on 18 August 2015</vt:lpstr>
      <vt:lpstr>Business Arising from  Previous Meeting</vt:lpstr>
      <vt:lpstr>PowerPoint Presentation</vt:lpstr>
      <vt:lpstr>PowerPoint Presentation</vt:lpstr>
      <vt:lpstr>STATUS of 2014 PBB RELEASES</vt:lpstr>
      <vt:lpstr>REASONS FOR NON-RELEASES</vt:lpstr>
      <vt:lpstr>REASONS FOR NON-RELEASES</vt:lpstr>
      <vt:lpstr>REASONS FOR NON-RELEASES</vt:lpstr>
      <vt:lpstr>PowerPoint Presentation</vt:lpstr>
      <vt:lpstr>PowerPoint Presentation</vt:lpstr>
      <vt:lpstr> AGENCIES REQUESTING REVISIONS IN TARGETS FOR 2015 PBB </vt:lpstr>
      <vt:lpstr> AGENCIES REQUESTING REVISIONS IN TARGETS FOR 2015 PBB </vt:lpstr>
      <vt:lpstr>Agenda 1 Updates on 2015 Validation of GGC</vt:lpstr>
      <vt:lpstr>Updates on 2015 Validation of GGC</vt:lpstr>
      <vt:lpstr>Transparency Seal – Posting of Rating and Ranking Guidelines</vt:lpstr>
      <vt:lpstr>NON-COMPLIANT AGENCIES on the Posting of Rating and Ranking Guidelines</vt:lpstr>
      <vt:lpstr>NON-COMPLIANT AGENCIES on the Posting of Rating and Ranking Guidelines</vt:lpstr>
      <vt:lpstr>NON-COMPLIANT AGENCIES on the Posting of Rating and Ranking Guidelines</vt:lpstr>
      <vt:lpstr>NON-COMPLIANT AGENCIES on the Posting of Rating and Ranking Guidelines</vt:lpstr>
      <vt:lpstr>NON-COMPLIANT AGENCIES on the Posting of Rating and Ranking Guidelines</vt:lpstr>
      <vt:lpstr>NON-COMPLIANT AGENCIES on the Posting of Rating and Ranking Guidelines</vt:lpstr>
      <vt:lpstr>NON-COMPLIANT AGENCIES on Posting of Rating and Ranking Guidelines</vt:lpstr>
      <vt:lpstr>NON-COMPLIANT AGENCIES on Posting of Rating and Ranking Guidelines</vt:lpstr>
      <vt:lpstr>NON-COMPLIANT AGENCIES on Posting of Rating and Ranking Guidelines</vt:lpstr>
      <vt:lpstr>NON-COMPLIANT AGENCIES on Posting of Rating and Ranking Guidelines</vt:lpstr>
      <vt:lpstr>NON-COMPLIANT AGENCIES on Posting of Rating and Ranking Guidelines</vt:lpstr>
      <vt:lpstr>NON-COMPLIANT AGENCIES on Posting of Rating and Ranking Guidelines</vt:lpstr>
      <vt:lpstr>NON-COMPLIANT AGENCIES on Posting of Rating and Ranking Guidelines</vt:lpstr>
      <vt:lpstr>NON-COMPLIANT AGENCIES on Posting of Rating and Ranking Guidelines</vt:lpstr>
      <vt:lpstr>Agenda 2 Non-Monetary Incentives</vt:lpstr>
      <vt:lpstr>POSSIBLE CATEGORIES OF RECOGNITION (immediate term)</vt:lpstr>
      <vt:lpstr>FOR FUTURE CONSIDERATION</vt:lpstr>
      <vt:lpstr>Best Individuals of the Best Delivery Unit/s for 2014 PBB</vt:lpstr>
      <vt:lpstr>Agenda 3 RBPMS Implementation and Management in 2016-2017</vt:lpstr>
      <vt:lpstr>Where we are right now</vt:lpstr>
      <vt:lpstr>Expected Changes</vt:lpstr>
      <vt:lpstr>What needs to be done?</vt:lpstr>
      <vt:lpstr>BROAD CATEGORIES OF THE FUNCTIONS OF THE AO25 SECRETARIAT</vt:lpstr>
      <vt:lpstr>Proposed Structure of the AO25 Secretariat</vt:lpstr>
      <vt:lpstr>Agenda 4 Updated RBPMS Website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cfg-acer</dc:creator>
  <cp:lastModifiedBy>CFG</cp:lastModifiedBy>
  <cp:revision>701</cp:revision>
  <cp:lastPrinted>2015-11-30T11:25:13Z</cp:lastPrinted>
  <dcterms:created xsi:type="dcterms:W3CDTF">2013-05-14T14:09:51Z</dcterms:created>
  <dcterms:modified xsi:type="dcterms:W3CDTF">2015-12-09T04:45:24Z</dcterms:modified>
</cp:coreProperties>
</file>