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0" r:id="rId1"/>
  </p:sldMasterIdLst>
  <p:notesMasterIdLst>
    <p:notesMasterId r:id="rId10"/>
  </p:notesMasterIdLst>
  <p:handoutMasterIdLst>
    <p:handoutMasterId r:id="rId11"/>
  </p:handoutMasterIdLst>
  <p:sldIdLst>
    <p:sldId id="660" r:id="rId2"/>
    <p:sldId id="661" r:id="rId3"/>
    <p:sldId id="662" r:id="rId4"/>
    <p:sldId id="663" r:id="rId5"/>
    <p:sldId id="664" r:id="rId6"/>
    <p:sldId id="665" r:id="rId7"/>
    <p:sldId id="666" r:id="rId8"/>
    <p:sldId id="667" r:id="rId9"/>
  </p:sldIdLst>
  <p:sldSz cx="9144000" cy="6858000" type="screen4x3"/>
  <p:notesSz cx="6797675" cy="9928225"/>
  <p:defaultTextStyle>
    <a:defPPr>
      <a:defRPr lang="fil-P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1DBC3"/>
    <a:srgbClr val="ECCA4E"/>
    <a:srgbClr val="14E204"/>
    <a:srgbClr val="32D21C"/>
    <a:srgbClr val="FFFF69"/>
    <a:srgbClr val="003F3E"/>
    <a:srgbClr val="FAA548"/>
    <a:srgbClr val="F99527"/>
    <a:srgbClr val="FF9900"/>
    <a:srgbClr val="8198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870" autoAdjust="0"/>
    <p:restoredTop sz="99615" autoAdjust="0"/>
  </p:normalViewPr>
  <p:slideViewPr>
    <p:cSldViewPr>
      <p:cViewPr>
        <p:scale>
          <a:sx n="66" d="100"/>
          <a:sy n="66" d="100"/>
        </p:scale>
        <p:origin x="-118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68" y="-126"/>
      </p:cViewPr>
      <p:guideLst>
        <p:guide orient="horz" pos="3127"/>
        <p:guide pos="214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082113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1" tIns="45475" rIns="90951" bIns="4547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0951" tIns="45475" rIns="90951" bIns="454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0951" tIns="45475" rIns="90951" bIns="45475" rtlCol="0" anchor="b"/>
          <a:lstStyle>
            <a:lvl1pPr algn="r">
              <a:defRPr sz="1200"/>
            </a:lvl1pPr>
          </a:lstStyle>
          <a:p>
            <a:fld id="{BAC6A611-66BF-4DD3-9D37-CD62F267A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405075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49390-4F94-4A2B-941C-45130A5F8AE5}" type="slidenum">
              <a:rPr lang="en-PH" smtClean="0">
                <a:solidFill>
                  <a:prstClr val="black"/>
                </a:solidFill>
              </a:rPr>
              <a:pPr/>
              <a:t>1</a:t>
            </a:fld>
            <a:endParaRPr lang="en-PH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8442-F763-4BE2-81FC-3FD1D779F8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801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29983-0C21-4382-8D1F-4BD1D4A3E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466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2449-F3E7-43B5-930A-D2073B04B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020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4776"/>
          <a:stretch>
            <a:fillRect/>
          </a:stretch>
        </p:blipFill>
        <p:spPr bwMode="auto">
          <a:xfrm>
            <a:off x="138113" y="6477000"/>
            <a:ext cx="450850" cy="381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15" r="121"/>
          <a:stretch>
            <a:fillRect/>
          </a:stretch>
        </p:blipFill>
        <p:spPr bwMode="auto">
          <a:xfrm>
            <a:off x="2209800" y="6472238"/>
            <a:ext cx="457200" cy="38576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2"/>
          <p:cNvGrpSpPr>
            <a:grpSpLocks/>
          </p:cNvGrpSpPr>
          <p:nvPr userDrawn="1"/>
        </p:nvGrpSpPr>
        <p:grpSpPr bwMode="auto">
          <a:xfrm>
            <a:off x="5791200" y="6410325"/>
            <a:ext cx="3257550" cy="457200"/>
            <a:chOff x="5791200" y="6410325"/>
            <a:chExt cx="3257604" cy="457528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83743"/>
            <a:stretch>
              <a:fillRect/>
            </a:stretch>
          </p:blipFill>
          <p:spPr bwMode="auto">
            <a:xfrm>
              <a:off x="5791200" y="6439216"/>
              <a:ext cx="335054" cy="396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0" y="6459720"/>
              <a:ext cx="366884" cy="370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8553" y="6459720"/>
              <a:ext cx="350251" cy="360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6" descr="C:\Users\Elvin Uy\Pictures\ched_logo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6125" y="6440691"/>
              <a:ext cx="422194" cy="418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80252"/>
            <a:stretch>
              <a:fillRect/>
            </a:stretch>
          </p:blipFill>
          <p:spPr bwMode="auto">
            <a:xfrm>
              <a:off x="8317983" y="6410325"/>
              <a:ext cx="365449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644" r="62347"/>
            <a:stretch>
              <a:fillRect/>
            </a:stretch>
          </p:blipFill>
          <p:spPr bwMode="auto">
            <a:xfrm>
              <a:off x="7518319" y="6439216"/>
              <a:ext cx="423336" cy="414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6142" r="42857"/>
            <a:stretch>
              <a:fillRect/>
            </a:stretch>
          </p:blipFill>
          <p:spPr bwMode="auto">
            <a:xfrm>
              <a:off x="6143098" y="6454201"/>
              <a:ext cx="421933" cy="413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7559" r="21178"/>
            <a:stretch>
              <a:fillRect/>
            </a:stretch>
          </p:blipFill>
          <p:spPr bwMode="auto">
            <a:xfrm>
              <a:off x="6595812" y="6427976"/>
              <a:ext cx="446522" cy="432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6" name="Straight Connector 22"/>
          <p:cNvCxnSpPr/>
          <p:nvPr userDrawn="1"/>
        </p:nvCxnSpPr>
        <p:spPr>
          <a:xfrm>
            <a:off x="0" y="6391275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9" descr="OP (official)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467475"/>
            <a:ext cx="4413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2819400" y="6477000"/>
            <a:ext cx="2895600" cy="365125"/>
          </a:xfrm>
        </p:spPr>
        <p:txBody>
          <a:bodyPr/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D469-266E-4614-B466-A8606B4CFC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1" name="Picture 20" descr="Letterhead%20DBM%20Logo"/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6429353"/>
            <a:ext cx="504825" cy="428647"/>
          </a:xfrm>
          <a:prstGeom prst="rect">
            <a:avLst/>
          </a:prstGeom>
          <a:noFill/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812" y="6449149"/>
            <a:ext cx="408576" cy="4088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30455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F6C58-28F6-4F98-A9DA-0A798B798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765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3AD34-DB07-4184-85CA-5AEEA8323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505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3F953-9D8B-4A92-A043-DA6652D5C6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03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B69E-055A-488A-8E6E-2E1A354C24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8899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8D7B5-36FE-4884-A36D-C48FF3BCB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4776"/>
          <a:stretch>
            <a:fillRect/>
          </a:stretch>
        </p:blipFill>
        <p:spPr bwMode="auto">
          <a:xfrm>
            <a:off x="138113" y="120650"/>
            <a:ext cx="450850" cy="381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15" r="121"/>
          <a:stretch>
            <a:fillRect/>
          </a:stretch>
        </p:blipFill>
        <p:spPr bwMode="auto">
          <a:xfrm>
            <a:off x="2209800" y="115888"/>
            <a:ext cx="457200" cy="38576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12"/>
          <p:cNvGrpSpPr>
            <a:grpSpLocks/>
          </p:cNvGrpSpPr>
          <p:nvPr userDrawn="1"/>
        </p:nvGrpSpPr>
        <p:grpSpPr bwMode="auto">
          <a:xfrm>
            <a:off x="5791200" y="53975"/>
            <a:ext cx="3257550" cy="457200"/>
            <a:chOff x="5791200" y="6410325"/>
            <a:chExt cx="3257604" cy="457528"/>
          </a:xfrm>
        </p:grpSpPr>
        <p:pic>
          <p:nvPicPr>
            <p:cNvPr id="23" name="Picture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83743"/>
            <a:stretch>
              <a:fillRect/>
            </a:stretch>
          </p:blipFill>
          <p:spPr bwMode="auto">
            <a:xfrm>
              <a:off x="5791200" y="6439216"/>
              <a:ext cx="335054" cy="396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0" y="6459720"/>
              <a:ext cx="366884" cy="370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8553" y="6459720"/>
              <a:ext cx="350251" cy="360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6" descr="C:\Users\Elvin Uy\Pictures\ched_logo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6125" y="6440691"/>
              <a:ext cx="422194" cy="418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80252"/>
            <a:stretch>
              <a:fillRect/>
            </a:stretch>
          </p:blipFill>
          <p:spPr bwMode="auto">
            <a:xfrm>
              <a:off x="8317983" y="6410325"/>
              <a:ext cx="365449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644" r="62347"/>
            <a:stretch>
              <a:fillRect/>
            </a:stretch>
          </p:blipFill>
          <p:spPr bwMode="auto">
            <a:xfrm>
              <a:off x="7518319" y="6439216"/>
              <a:ext cx="423336" cy="414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6142" r="42857"/>
            <a:stretch>
              <a:fillRect/>
            </a:stretch>
          </p:blipFill>
          <p:spPr bwMode="auto">
            <a:xfrm>
              <a:off x="6143098" y="6454201"/>
              <a:ext cx="421933" cy="413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7559" r="21178"/>
            <a:stretch>
              <a:fillRect/>
            </a:stretch>
          </p:blipFill>
          <p:spPr bwMode="auto">
            <a:xfrm>
              <a:off x="6595812" y="6427976"/>
              <a:ext cx="446522" cy="432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1" name="Straight Connector 22"/>
          <p:cNvCxnSpPr/>
          <p:nvPr userDrawn="1"/>
        </p:nvCxnSpPr>
        <p:spPr>
          <a:xfrm>
            <a:off x="0" y="34925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19" descr="OP (official)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1125"/>
            <a:ext cx="4413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 txBox="1">
            <a:spLocks/>
          </p:cNvSpPr>
          <p:nvPr userDrawn="1"/>
        </p:nvSpPr>
        <p:spPr>
          <a:xfrm>
            <a:off x="65532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l-PH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000000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D7AD469-266E-4614-B466-A8606B4CFC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5" name="Picture 34" descr="Letterhead%20DBM%20Logo"/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73003"/>
            <a:ext cx="504825" cy="428647"/>
          </a:xfrm>
          <a:prstGeom prst="rect">
            <a:avLst/>
          </a:prstGeom>
          <a:noFill/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859" y="97820"/>
            <a:ext cx="408576" cy="4088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509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4ABD-05E3-4149-B06C-7445BCEDF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111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4EC80-BC2D-416D-ACD8-ED8CF618B8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13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1DD4F6-EE2E-417A-8859-785E255BE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483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524000"/>
          </a:xfrm>
        </p:spPr>
        <p:txBody>
          <a:bodyPr>
            <a:normAutofit/>
          </a:bodyPr>
          <a:lstStyle/>
          <a:p>
            <a:r>
              <a:rPr lang="en-PH" b="1" dirty="0" smtClean="0"/>
              <a:t>Non-Monetary Incentives</a:t>
            </a:r>
            <a:endParaRPr lang="en-PH" b="1" dirty="0"/>
          </a:p>
        </p:txBody>
      </p:sp>
    </p:spTree>
    <p:extLst>
      <p:ext uri="{BB962C8B-B14F-4D97-AF65-F5344CB8AC3E}">
        <p14:creationId xmlns="" xmlns:p14="http://schemas.microsoft.com/office/powerpoint/2010/main" val="4014996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4258271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First and Second-level government employees who are included in the Best Performing Individuals from Best Performing Delivery Units of PBB-eligible NGAs, COs, OEOs, GOCCs covered by DBM, and SUCs.</a:t>
            </a:r>
            <a:endParaRPr lang="en-PH" sz="2400" dirty="0"/>
          </a:p>
        </p:txBody>
      </p:sp>
      <p:sp>
        <p:nvSpPr>
          <p:cNvPr id="5" name="Rectangle 4"/>
          <p:cNvSpPr/>
          <p:nvPr/>
        </p:nvSpPr>
        <p:spPr>
          <a:xfrm>
            <a:off x="533400" y="364867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/>
              <a:t>Coverage</a:t>
            </a:r>
            <a:endParaRPr lang="en-PH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1027331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To </a:t>
            </a:r>
            <a:r>
              <a:rPr lang="en-US" sz="2400" b="1" dirty="0" smtClean="0"/>
              <a:t>empower </a:t>
            </a:r>
            <a:r>
              <a:rPr lang="en-US" sz="2400" b="1" dirty="0" smtClean="0"/>
              <a:t>agencies, groups and individuals as enablers of behavioral change </a:t>
            </a:r>
            <a:r>
              <a:rPr lang="en-US" sz="2400" dirty="0" smtClean="0"/>
              <a:t>of performance and productivity in public </a:t>
            </a:r>
            <a:r>
              <a:rPr lang="en-US" sz="2400" dirty="0" smtClean="0"/>
              <a:t>service; </a:t>
            </a:r>
            <a:r>
              <a:rPr lang="en-US" sz="2400" dirty="0" smtClean="0"/>
              <a:t>t</a:t>
            </a:r>
            <a:r>
              <a:rPr lang="en-US" sz="2400" dirty="0" smtClean="0"/>
              <a:t>o </a:t>
            </a:r>
            <a:r>
              <a:rPr lang="en-US" sz="2400" dirty="0" smtClean="0"/>
              <a:t>serve as </a:t>
            </a:r>
            <a:r>
              <a:rPr lang="en-US" sz="2400" b="1" dirty="0" smtClean="0"/>
              <a:t>intangible recognition</a:t>
            </a:r>
            <a:r>
              <a:rPr lang="en-US" sz="2400" dirty="0" smtClean="0"/>
              <a:t> for outstanding </a:t>
            </a:r>
            <a:r>
              <a:rPr lang="en-US" sz="2400" dirty="0" smtClean="0"/>
              <a:t>performance </a:t>
            </a:r>
            <a:r>
              <a:rPr lang="en-US" sz="2400" dirty="0" smtClean="0"/>
              <a:t>of duties and responsibilities; </a:t>
            </a:r>
            <a:r>
              <a:rPr lang="en-US" sz="2400" dirty="0" smtClean="0"/>
              <a:t>and t</a:t>
            </a:r>
            <a:r>
              <a:rPr lang="en-US" sz="2400" dirty="0" smtClean="0"/>
              <a:t>o </a:t>
            </a:r>
            <a:r>
              <a:rPr lang="en-US" sz="2400" dirty="0" smtClean="0"/>
              <a:t>serve as </a:t>
            </a:r>
            <a:r>
              <a:rPr lang="en-US" sz="2400" b="1" dirty="0" smtClean="0"/>
              <a:t>long-term proof of excellence that can </a:t>
            </a:r>
            <a:r>
              <a:rPr lang="en-US" sz="2400" b="1" dirty="0" smtClean="0"/>
              <a:t>be </a:t>
            </a:r>
            <a:r>
              <a:rPr lang="en-US" sz="2400" b="1" dirty="0" smtClean="0"/>
              <a:t>shared and appreciated with co-workers, families and </a:t>
            </a:r>
            <a:r>
              <a:rPr lang="en-US" sz="2400" b="1" dirty="0" smtClean="0"/>
              <a:t>friends</a:t>
            </a:r>
            <a:r>
              <a:rPr lang="en-US" sz="2400" dirty="0" smtClean="0"/>
              <a:t>;</a:t>
            </a:r>
          </a:p>
          <a:p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53340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/>
              <a:t>Purpose</a:t>
            </a:r>
            <a:endParaRPr lang="en-PH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gnifi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5000"/>
            <a:ext cx="3599708" cy="1143000"/>
          </a:xfrm>
          <a:prstGeom prst="rect">
            <a:avLst/>
          </a:prstGeom>
        </p:spPr>
      </p:pic>
      <p:pic>
        <p:nvPicPr>
          <p:cNvPr id="7" name="Picture 6" descr="Prem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28800"/>
            <a:ext cx="3599708" cy="1143000"/>
          </a:xfrm>
          <a:prstGeom prst="rect">
            <a:avLst/>
          </a:prstGeom>
        </p:spPr>
      </p:pic>
      <p:pic>
        <p:nvPicPr>
          <p:cNvPr id="8" name="Picture 7" descr="Prestig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895600"/>
            <a:ext cx="3839688" cy="1219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1074003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Should be clear, fresh, has strong </a:t>
            </a:r>
            <a:r>
              <a:rPr lang="en-US" sz="2400" dirty="0" smtClean="0"/>
              <a:t>appeal;</a:t>
            </a:r>
          </a:p>
          <a:p>
            <a:r>
              <a:rPr lang="en-US" sz="2400" dirty="0" smtClean="0"/>
              <a:t>Should identify excellence, greatness</a:t>
            </a:r>
            <a:endParaRPr lang="en-PH" sz="2400" dirty="0"/>
          </a:p>
        </p:txBody>
      </p:sp>
      <p:sp>
        <p:nvSpPr>
          <p:cNvPr id="5" name="Rectangle 4"/>
          <p:cNvSpPr/>
          <p:nvPr/>
        </p:nvSpPr>
        <p:spPr>
          <a:xfrm>
            <a:off x="533400" y="38820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/>
              <a:t>Proposed </a:t>
            </a:r>
            <a:r>
              <a:rPr lang="en-US" sz="3600" b="1" dirty="0" smtClean="0"/>
              <a:t>Generic Title</a:t>
            </a:r>
            <a:endParaRPr lang="en-PH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533400" y="48006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An Honor to Excellence in Philippine Public Service;</a:t>
            </a:r>
          </a:p>
          <a:p>
            <a:endParaRPr lang="en-US" sz="2400" dirty="0" smtClean="0"/>
          </a:p>
          <a:p>
            <a:endParaRPr lang="en-PH" sz="2400" dirty="0"/>
          </a:p>
        </p:txBody>
      </p:sp>
      <p:sp>
        <p:nvSpPr>
          <p:cNvPr id="10" name="Rectangle 9"/>
          <p:cNvSpPr/>
          <p:nvPr/>
        </p:nvSpPr>
        <p:spPr>
          <a:xfrm>
            <a:off x="533400" y="4191000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Proposed Tag line</a:t>
            </a:r>
            <a:endParaRPr lang="en-PH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388203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Proposed </a:t>
            </a:r>
            <a:r>
              <a:rPr lang="en-US" sz="3600" b="1" dirty="0" smtClean="0"/>
              <a:t>Program Format (1/2)</a:t>
            </a:r>
            <a:endParaRPr lang="en-PH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1074003"/>
            <a:ext cx="807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2000" b="1" dirty="0" smtClean="0"/>
              <a:t>1. Type </a:t>
            </a:r>
            <a:r>
              <a:rPr lang="en-PH" sz="2000" b="1" dirty="0" smtClean="0"/>
              <a:t>of Event: 	</a:t>
            </a:r>
            <a:r>
              <a:rPr lang="en-PH" sz="2000" dirty="0" smtClean="0"/>
              <a:t>	Formal </a:t>
            </a:r>
            <a:r>
              <a:rPr lang="en-PH" sz="2000" dirty="0" smtClean="0"/>
              <a:t>Dinner</a:t>
            </a:r>
          </a:p>
          <a:p>
            <a:r>
              <a:rPr lang="en-PH" sz="2000" b="1" dirty="0" smtClean="0"/>
              <a:t>2</a:t>
            </a:r>
            <a:r>
              <a:rPr lang="en-PH" sz="2000" b="1" dirty="0" smtClean="0"/>
              <a:t>. Venue:	</a:t>
            </a:r>
            <a:r>
              <a:rPr lang="en-PH" sz="2000" dirty="0" smtClean="0"/>
              <a:t>	Ballroom</a:t>
            </a:r>
            <a:endParaRPr lang="en-PH" sz="2000" dirty="0" smtClean="0"/>
          </a:p>
          <a:p>
            <a:r>
              <a:rPr lang="en-PH" sz="2000" b="1" dirty="0" smtClean="0"/>
              <a:t>3</a:t>
            </a:r>
            <a:r>
              <a:rPr lang="en-PH" sz="2000" b="1" dirty="0" smtClean="0"/>
              <a:t>. Major </a:t>
            </a:r>
            <a:r>
              <a:rPr lang="en-PH" sz="2000" b="1" dirty="0" smtClean="0"/>
              <a:t>Sponsors</a:t>
            </a:r>
            <a:r>
              <a:rPr lang="en-PH" sz="2000" b="1" dirty="0" smtClean="0"/>
              <a:t>:</a:t>
            </a:r>
            <a:r>
              <a:rPr lang="en-PH" sz="2000" dirty="0" smtClean="0"/>
              <a:t>	President (TBD), IATF Principals, Validating </a:t>
            </a:r>
            <a:r>
              <a:rPr lang="en-PH" sz="2000" dirty="0" smtClean="0"/>
              <a:t>				Agencies</a:t>
            </a:r>
            <a:r>
              <a:rPr lang="en-PH" sz="2000" dirty="0" smtClean="0"/>
              <a:t>, AO 25 Secretariat</a:t>
            </a:r>
          </a:p>
          <a:p>
            <a:r>
              <a:rPr lang="en-PH" sz="2000" b="1" dirty="0" smtClean="0"/>
              <a:t>4</a:t>
            </a:r>
            <a:r>
              <a:rPr lang="en-PH" sz="2000" b="1" dirty="0" smtClean="0"/>
              <a:t>. Other Sponsors:</a:t>
            </a:r>
            <a:r>
              <a:rPr lang="en-PH" sz="2000" dirty="0" smtClean="0"/>
              <a:t>	Media Organizations, Civil Service Organizations</a:t>
            </a:r>
          </a:p>
          <a:p>
            <a:r>
              <a:rPr lang="en-PH" sz="2000" b="1" dirty="0" smtClean="0"/>
              <a:t>5</a:t>
            </a:r>
            <a:r>
              <a:rPr lang="en-PH" sz="2000" b="1" dirty="0" smtClean="0"/>
              <a:t>. Attendees:</a:t>
            </a:r>
            <a:r>
              <a:rPr lang="en-PH" sz="2000" dirty="0" smtClean="0"/>
              <a:t>	</a:t>
            </a:r>
            <a:r>
              <a:rPr lang="en-PH" sz="2000" dirty="0" smtClean="0"/>
              <a:t>	</a:t>
            </a:r>
          </a:p>
          <a:p>
            <a:endParaRPr lang="en-PH" sz="2000" dirty="0" smtClean="0"/>
          </a:p>
          <a:p>
            <a:r>
              <a:rPr lang="en-PH" sz="2000" dirty="0" smtClean="0"/>
              <a:t>(</a:t>
            </a:r>
            <a:r>
              <a:rPr lang="en-PH" sz="2000" dirty="0" smtClean="0"/>
              <a:t>For agencies entitled to Major </a:t>
            </a:r>
            <a:r>
              <a:rPr lang="en-PH" sz="2000" dirty="0" smtClean="0"/>
              <a:t>Awards</a:t>
            </a:r>
            <a:r>
              <a:rPr lang="en-PH" sz="2000" dirty="0" smtClean="0"/>
              <a:t>) </a:t>
            </a:r>
            <a:r>
              <a:rPr lang="en-PH" sz="2000" dirty="0" smtClean="0"/>
              <a:t>Three </a:t>
            </a:r>
            <a:r>
              <a:rPr lang="en-PH" sz="2000" dirty="0" smtClean="0"/>
              <a:t>to five agency-selected rank and </a:t>
            </a:r>
            <a:r>
              <a:rPr lang="en-PH" sz="2000" dirty="0" smtClean="0"/>
              <a:t>file </a:t>
            </a:r>
            <a:r>
              <a:rPr lang="en-PH" sz="2000" dirty="0" smtClean="0"/>
              <a:t>Best Performing individuals </a:t>
            </a:r>
            <a:r>
              <a:rPr lang="en-PH" sz="2000" dirty="0" smtClean="0"/>
              <a:t> from </a:t>
            </a:r>
            <a:r>
              <a:rPr lang="en-PH" sz="2000" dirty="0" smtClean="0"/>
              <a:t>the Best </a:t>
            </a:r>
            <a:r>
              <a:rPr lang="en-PH" sz="2000" dirty="0" smtClean="0"/>
              <a:t>Performing </a:t>
            </a:r>
            <a:r>
              <a:rPr lang="en-PH" sz="2000" dirty="0" smtClean="0"/>
              <a:t>Delivery Unit to represent the agency</a:t>
            </a:r>
          </a:p>
          <a:p>
            <a:r>
              <a:rPr lang="en-PH" sz="2000" dirty="0" smtClean="0"/>
              <a:t>				</a:t>
            </a:r>
          </a:p>
          <a:p>
            <a:r>
              <a:rPr lang="en-PH" sz="2000" dirty="0" smtClean="0"/>
              <a:t>(</a:t>
            </a:r>
            <a:r>
              <a:rPr lang="en-PH" sz="2000" dirty="0" smtClean="0"/>
              <a:t>For agencies not entitled to </a:t>
            </a:r>
            <a:r>
              <a:rPr lang="en-PH" sz="2000" dirty="0" smtClean="0"/>
              <a:t>Major Awards) One </a:t>
            </a:r>
            <a:r>
              <a:rPr lang="en-PH" sz="2000" dirty="0" smtClean="0"/>
              <a:t>to two agency-selected rank and file Best Performing individuals </a:t>
            </a:r>
            <a:r>
              <a:rPr lang="en-PH" sz="2000" dirty="0" smtClean="0"/>
              <a:t>from </a:t>
            </a:r>
            <a:r>
              <a:rPr lang="en-PH" sz="2000" dirty="0" smtClean="0"/>
              <a:t>the Best Performing Delivery Unit to represent the agency</a:t>
            </a:r>
            <a:endParaRPr lang="en-PH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8203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Proposed </a:t>
            </a:r>
            <a:r>
              <a:rPr lang="en-US" sz="3600" b="1" dirty="0" smtClean="0"/>
              <a:t>Program Format (2/2)</a:t>
            </a:r>
            <a:endParaRPr lang="en-PH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686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2000" b="1" dirty="0" smtClean="0"/>
              <a:t>6. Food:		</a:t>
            </a:r>
            <a:r>
              <a:rPr lang="en-PH" sz="2000" dirty="0" smtClean="0"/>
              <a:t>Top class fine dining (consider </a:t>
            </a:r>
            <a:r>
              <a:rPr lang="en-PH" sz="2000" dirty="0" smtClean="0"/>
              <a:t>attendees’ </a:t>
            </a:r>
            <a:r>
              <a:rPr lang="en-PH" sz="2000" dirty="0" smtClean="0"/>
              <a:t>diet)</a:t>
            </a:r>
          </a:p>
          <a:p>
            <a:r>
              <a:rPr lang="en-PH" sz="2000" b="1" dirty="0" smtClean="0"/>
              <a:t>7</a:t>
            </a:r>
            <a:r>
              <a:rPr lang="en-PH" sz="2000" b="1" dirty="0" smtClean="0"/>
              <a:t>. </a:t>
            </a:r>
            <a:r>
              <a:rPr lang="en-PH" sz="2000" b="1" dirty="0" smtClean="0"/>
              <a:t>Entertainment: </a:t>
            </a:r>
            <a:r>
              <a:rPr lang="en-PH" sz="2000" dirty="0" smtClean="0"/>
              <a:t>Program </a:t>
            </a:r>
            <a:r>
              <a:rPr lang="en-PH" sz="2000" dirty="0" smtClean="0"/>
              <a:t>Host, Artist Performers, School Organization </a:t>
            </a:r>
            <a:r>
              <a:rPr lang="en-PH" sz="2000" dirty="0" smtClean="0"/>
              <a:t>			  Performers</a:t>
            </a:r>
            <a:r>
              <a:rPr lang="en-PH" sz="2000" dirty="0" smtClean="0"/>
              <a:t>, </a:t>
            </a:r>
            <a:r>
              <a:rPr lang="en-US" sz="2000" dirty="0" smtClean="0"/>
              <a:t>Exhibit </a:t>
            </a:r>
            <a:r>
              <a:rPr lang="en-US" sz="2000" dirty="0" smtClean="0"/>
              <a:t>and onsite performers (pianist / violinist</a:t>
            </a:r>
            <a:r>
              <a:rPr lang="en-US" sz="2000" dirty="0" smtClean="0"/>
              <a:t>)</a:t>
            </a:r>
          </a:p>
          <a:p>
            <a:r>
              <a:rPr lang="en-PH" sz="2000" b="1" dirty="0" smtClean="0"/>
              <a:t>8</a:t>
            </a:r>
            <a:r>
              <a:rPr lang="en-PH" sz="2000" b="1" dirty="0" smtClean="0"/>
              <a:t>. </a:t>
            </a:r>
            <a:r>
              <a:rPr lang="en-PH" sz="2000" b="1" dirty="0" smtClean="0"/>
              <a:t>Program </a:t>
            </a:r>
            <a:r>
              <a:rPr lang="en-PH" sz="2000" b="1" dirty="0" smtClean="0"/>
              <a:t>Flow: </a:t>
            </a:r>
          </a:p>
          <a:p>
            <a:r>
              <a:rPr lang="en-PH" dirty="0" smtClean="0"/>
              <a:t>Arrival </a:t>
            </a:r>
            <a:r>
              <a:rPr lang="en-PH" dirty="0" smtClean="0"/>
              <a:t>of Guests and Registration, while cocktails are served</a:t>
            </a:r>
          </a:p>
          <a:p>
            <a:r>
              <a:rPr lang="en-PH" dirty="0" smtClean="0"/>
              <a:t>National </a:t>
            </a:r>
            <a:r>
              <a:rPr lang="en-PH" dirty="0" smtClean="0"/>
              <a:t>Anthem</a:t>
            </a:r>
          </a:p>
          <a:p>
            <a:r>
              <a:rPr lang="en-PH" dirty="0" smtClean="0"/>
              <a:t>Introduction </a:t>
            </a:r>
            <a:r>
              <a:rPr lang="en-PH" dirty="0" smtClean="0"/>
              <a:t>of the Guest of </a:t>
            </a:r>
            <a:r>
              <a:rPr lang="en-PH" dirty="0" err="1" smtClean="0"/>
              <a:t>Honor</a:t>
            </a:r>
            <a:endParaRPr lang="en-PH" dirty="0" smtClean="0"/>
          </a:p>
          <a:p>
            <a:r>
              <a:rPr lang="en-PH" dirty="0" smtClean="0"/>
              <a:t>Welcome </a:t>
            </a:r>
            <a:r>
              <a:rPr lang="en-PH" dirty="0" smtClean="0"/>
              <a:t>Remarks of the Guest of </a:t>
            </a:r>
            <a:r>
              <a:rPr lang="en-PH" dirty="0" err="1" smtClean="0"/>
              <a:t>Honor</a:t>
            </a:r>
            <a:r>
              <a:rPr lang="en-PH" dirty="0" smtClean="0"/>
              <a:t>, Toast to the Awardees</a:t>
            </a:r>
          </a:p>
          <a:p>
            <a:r>
              <a:rPr lang="en-PH" dirty="0" smtClean="0"/>
              <a:t>Video </a:t>
            </a:r>
            <a:r>
              <a:rPr lang="en-PH" dirty="0" smtClean="0"/>
              <a:t>Presentation of the overview of RBPMS</a:t>
            </a:r>
          </a:p>
          <a:p>
            <a:r>
              <a:rPr lang="en-PH" dirty="0" smtClean="0"/>
              <a:t>Video </a:t>
            </a:r>
            <a:r>
              <a:rPr lang="en-PH" dirty="0" smtClean="0"/>
              <a:t>Message from the President (if unavailable to attend)</a:t>
            </a:r>
          </a:p>
          <a:p>
            <a:r>
              <a:rPr lang="en-PH" b="1" dirty="0" smtClean="0"/>
              <a:t>Awarding </a:t>
            </a:r>
            <a:r>
              <a:rPr lang="en-PH" b="1" dirty="0" smtClean="0"/>
              <a:t>of </a:t>
            </a:r>
            <a:r>
              <a:rPr lang="en-PH" b="1" dirty="0" smtClean="0"/>
              <a:t>Special Awards, </a:t>
            </a:r>
            <a:r>
              <a:rPr lang="en-PH" b="1" dirty="0" smtClean="0">
                <a:solidFill>
                  <a:srgbClr val="0070C0"/>
                </a:solidFill>
              </a:rPr>
              <a:t>with short </a:t>
            </a:r>
            <a:r>
              <a:rPr lang="en-PH" b="1" dirty="0" smtClean="0">
                <a:solidFill>
                  <a:srgbClr val="0070C0"/>
                </a:solidFill>
              </a:rPr>
              <a:t>message and sharing of best practices</a:t>
            </a:r>
            <a:endParaRPr lang="en-PH" b="1" dirty="0" smtClean="0"/>
          </a:p>
          <a:p>
            <a:r>
              <a:rPr lang="en-PH" dirty="0" smtClean="0"/>
              <a:t>Dinner </a:t>
            </a:r>
            <a:r>
              <a:rPr lang="en-PH" dirty="0" smtClean="0"/>
              <a:t>with Entertainment from Artist/School Organization </a:t>
            </a:r>
            <a:r>
              <a:rPr lang="en-PH" dirty="0" smtClean="0"/>
              <a:t>Performers</a:t>
            </a:r>
          </a:p>
          <a:p>
            <a:r>
              <a:rPr lang="en-PH" b="1" dirty="0" smtClean="0"/>
              <a:t>Awarding </a:t>
            </a:r>
            <a:r>
              <a:rPr lang="en-PH" b="1" dirty="0" smtClean="0"/>
              <a:t>of Token to the Guest of </a:t>
            </a:r>
            <a:r>
              <a:rPr lang="en-PH" b="1" dirty="0" err="1" smtClean="0"/>
              <a:t>Honor</a:t>
            </a:r>
            <a:r>
              <a:rPr lang="en-PH" dirty="0" smtClean="0"/>
              <a:t>	</a:t>
            </a:r>
            <a:endParaRPr lang="en-PH" dirty="0" smtClean="0"/>
          </a:p>
          <a:p>
            <a:r>
              <a:rPr lang="en-PH" b="1" dirty="0" smtClean="0"/>
              <a:t>Awarding of Major Awards, </a:t>
            </a:r>
            <a:r>
              <a:rPr lang="en-PH" b="1" dirty="0" smtClean="0">
                <a:solidFill>
                  <a:srgbClr val="0070C0"/>
                </a:solidFill>
              </a:rPr>
              <a:t>with short message and sharing of best practices</a:t>
            </a:r>
            <a:endParaRPr lang="en-PH" b="1" dirty="0" smtClean="0">
              <a:solidFill>
                <a:srgbClr val="0070C0"/>
              </a:solidFill>
            </a:endParaRPr>
          </a:p>
          <a:p>
            <a:r>
              <a:rPr lang="en-PH" dirty="0" smtClean="0"/>
              <a:t>Photo </a:t>
            </a:r>
            <a:r>
              <a:rPr lang="en-PH" dirty="0" smtClean="0"/>
              <a:t>Opportunity</a:t>
            </a:r>
          </a:p>
          <a:p>
            <a:r>
              <a:rPr lang="en-PH" dirty="0" smtClean="0"/>
              <a:t>Closing </a:t>
            </a:r>
            <a:r>
              <a:rPr lang="en-PH" dirty="0" smtClean="0"/>
              <a:t>Ceremony</a:t>
            </a:r>
          </a:p>
          <a:p>
            <a:endParaRPr lang="en-P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074003"/>
            <a:ext cx="8610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Nobility Award </a:t>
            </a:r>
          </a:p>
          <a:p>
            <a:r>
              <a:rPr lang="en-US" sz="2000" dirty="0" smtClean="0"/>
              <a:t>Awarded to agencies that consistently achieved 100% of the Good Governance Conditions from FY 2012 to FY 2014.</a:t>
            </a:r>
          </a:p>
          <a:p>
            <a:r>
              <a:rPr lang="en-US" sz="2400" b="1" i="1" dirty="0" smtClean="0"/>
              <a:t>Convergence Award </a:t>
            </a:r>
          </a:p>
          <a:p>
            <a:r>
              <a:rPr lang="en-US" sz="2000" dirty="0" smtClean="0"/>
              <a:t>Awarded </a:t>
            </a:r>
            <a:r>
              <a:rPr lang="en-US" sz="2000" dirty="0" smtClean="0"/>
              <a:t>to agencies that consistently achieved all Major Final Outputs </a:t>
            </a:r>
            <a:endParaRPr lang="en-US" sz="2000" dirty="0" smtClean="0"/>
          </a:p>
          <a:p>
            <a:r>
              <a:rPr lang="en-US" sz="2000" dirty="0" smtClean="0"/>
              <a:t>from </a:t>
            </a:r>
            <a:r>
              <a:rPr lang="en-US" sz="2000" dirty="0" smtClean="0"/>
              <a:t>FY 2012 to FY 2014. </a:t>
            </a:r>
            <a:endParaRPr lang="en-US" sz="2000" dirty="0" smtClean="0"/>
          </a:p>
          <a:p>
            <a:r>
              <a:rPr lang="en-US" sz="2400" b="1" i="1" dirty="0" smtClean="0"/>
              <a:t>Fiscal Efficiency Award</a:t>
            </a:r>
          </a:p>
          <a:p>
            <a:r>
              <a:rPr lang="en-US" sz="2000" dirty="0" smtClean="0"/>
              <a:t>Awarded </a:t>
            </a:r>
            <a:r>
              <a:rPr lang="en-US" sz="2000" dirty="0" smtClean="0"/>
              <a:t>to agencies that consistently achieved </a:t>
            </a:r>
            <a:r>
              <a:rPr lang="en-US" sz="2000" dirty="0" smtClean="0"/>
              <a:t>their BUR Targets </a:t>
            </a:r>
          </a:p>
          <a:p>
            <a:r>
              <a:rPr lang="en-US" sz="2000" dirty="0" smtClean="0"/>
              <a:t>from FY 2012 to FY 2014. </a:t>
            </a:r>
          </a:p>
          <a:p>
            <a:r>
              <a:rPr lang="en-US" sz="2400" b="1" i="1" dirty="0" smtClean="0"/>
              <a:t>Synergy Award</a:t>
            </a:r>
          </a:p>
          <a:p>
            <a:r>
              <a:rPr lang="en-US" sz="2000" dirty="0" smtClean="0"/>
              <a:t>Awarded </a:t>
            </a:r>
            <a:r>
              <a:rPr lang="en-US" sz="2000" dirty="0" smtClean="0"/>
              <a:t>to delivery units that consistently achieved “Best” ranking </a:t>
            </a:r>
            <a:endParaRPr lang="en-US" sz="2000" dirty="0" smtClean="0"/>
          </a:p>
          <a:p>
            <a:r>
              <a:rPr lang="en-US" sz="2000" dirty="0" smtClean="0"/>
              <a:t>from </a:t>
            </a:r>
            <a:r>
              <a:rPr lang="en-US" sz="2000" dirty="0" smtClean="0"/>
              <a:t>FY 2013 to FY 2014.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b="1" i="1" dirty="0" smtClean="0"/>
          </a:p>
          <a:p>
            <a:endParaRPr lang="en-US" sz="2400" b="1" i="1" dirty="0" smtClean="0"/>
          </a:p>
          <a:p>
            <a:endParaRPr lang="en-PH" sz="2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533400" y="388203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Proposed </a:t>
            </a:r>
            <a:r>
              <a:rPr lang="en-US" sz="3600" b="1" dirty="0" smtClean="0"/>
              <a:t>Major </a:t>
            </a:r>
            <a:r>
              <a:rPr lang="en-US" sz="3600" b="1" dirty="0" smtClean="0"/>
              <a:t>Awards </a:t>
            </a:r>
            <a:r>
              <a:rPr lang="en-US" sz="2400" b="1" dirty="0" smtClean="0"/>
              <a:t>(Plaque)</a:t>
            </a:r>
            <a:endParaRPr lang="en-PH" sz="2400" b="1" dirty="0" smtClean="0"/>
          </a:p>
          <a:p>
            <a:r>
              <a:rPr lang="en-US" sz="3600" b="1" dirty="0" smtClean="0"/>
              <a:t> </a:t>
            </a:r>
            <a:endParaRPr lang="en-PH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074002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PH" sz="2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533400" y="388203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Proposed </a:t>
            </a:r>
            <a:r>
              <a:rPr lang="en-US" sz="3600" b="1" dirty="0" smtClean="0"/>
              <a:t>Special </a:t>
            </a:r>
            <a:r>
              <a:rPr lang="en-US" sz="3600" b="1" dirty="0" smtClean="0"/>
              <a:t>Awards</a:t>
            </a:r>
            <a:endParaRPr lang="en-PH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1074003"/>
            <a:ext cx="86106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Catalyst </a:t>
            </a:r>
            <a:r>
              <a:rPr lang="en-US" sz="2400" b="1" i="1" dirty="0" smtClean="0"/>
              <a:t>Award (Medal and Certificate)</a:t>
            </a:r>
            <a:endParaRPr lang="en-US" sz="2400" b="1" i="1" dirty="0" smtClean="0"/>
          </a:p>
          <a:p>
            <a:r>
              <a:rPr lang="en-US" sz="2000" dirty="0" smtClean="0"/>
              <a:t>Awarded to individuals from “Best” unit and are nominated by agency as </a:t>
            </a:r>
          </a:p>
          <a:p>
            <a:r>
              <a:rPr lang="en-US" sz="2000" dirty="0" smtClean="0"/>
              <a:t>best performing individual in FY 2014</a:t>
            </a:r>
            <a:r>
              <a:rPr lang="en-US" sz="2000" dirty="0" smtClean="0"/>
              <a:t>.</a:t>
            </a:r>
            <a:endParaRPr lang="en-US" sz="2000" b="1" i="1" dirty="0" smtClean="0"/>
          </a:p>
          <a:p>
            <a:r>
              <a:rPr lang="en-US" sz="2400" b="1" i="1" dirty="0" smtClean="0"/>
              <a:t>Breakthrough Award (Laminated Certificate)</a:t>
            </a:r>
          </a:p>
          <a:p>
            <a:r>
              <a:rPr lang="en-US" sz="2000" dirty="0" smtClean="0"/>
              <a:t>Awarded to agencies </a:t>
            </a:r>
            <a:r>
              <a:rPr lang="en-US" sz="2000" dirty="0" smtClean="0"/>
              <a:t>that greatly improved on PBB compliance since FY 2012, thus entitled the agency to receive the PBB for the first-time in FY 2014. </a:t>
            </a:r>
            <a:endParaRPr lang="en-US" sz="2000" dirty="0" smtClean="0"/>
          </a:p>
          <a:p>
            <a:r>
              <a:rPr lang="en-US" sz="2400" b="1" i="1" dirty="0" smtClean="0"/>
              <a:t>Innovation Award </a:t>
            </a:r>
            <a:r>
              <a:rPr lang="en-US" sz="2400" b="1" i="1" dirty="0" smtClean="0"/>
              <a:t>(Laminated Certificate)</a:t>
            </a:r>
            <a:endParaRPr lang="en-US" sz="2400" b="1" i="1" dirty="0" smtClean="0"/>
          </a:p>
          <a:p>
            <a:r>
              <a:rPr lang="en-US" sz="2000" dirty="0" smtClean="0"/>
              <a:t>Awarded </a:t>
            </a:r>
            <a:r>
              <a:rPr lang="en-US" sz="2000" dirty="0" smtClean="0"/>
              <a:t>to agencies </a:t>
            </a:r>
            <a:r>
              <a:rPr lang="en-US" sz="2000" dirty="0" smtClean="0"/>
              <a:t>that </a:t>
            </a:r>
            <a:r>
              <a:rPr lang="en-US" sz="2000" dirty="0" smtClean="0"/>
              <a:t>consistently achieved their EODB T</a:t>
            </a:r>
            <a:r>
              <a:rPr lang="en-US" sz="2000" dirty="0" smtClean="0"/>
              <a:t>argets</a:t>
            </a:r>
          </a:p>
          <a:p>
            <a:r>
              <a:rPr lang="en-US" sz="2400" b="1" i="1" dirty="0" smtClean="0"/>
              <a:t>Allegiance Award </a:t>
            </a:r>
            <a:r>
              <a:rPr lang="en-US" sz="2400" b="1" i="1" dirty="0" smtClean="0"/>
              <a:t>(Laminated Certificate)</a:t>
            </a:r>
            <a:endParaRPr lang="en-US" sz="2400" b="1" i="1" dirty="0" smtClean="0"/>
          </a:p>
          <a:p>
            <a:r>
              <a:rPr lang="en-US" sz="2000" dirty="0" smtClean="0"/>
              <a:t>Awarded </a:t>
            </a:r>
            <a:r>
              <a:rPr lang="en-US" sz="2000" dirty="0" smtClean="0"/>
              <a:t>to agencies that </a:t>
            </a:r>
            <a:r>
              <a:rPr lang="en-US" sz="2000" dirty="0" smtClean="0"/>
              <a:t>achieved their OP Planning Tool  Targets</a:t>
            </a:r>
          </a:p>
          <a:p>
            <a:r>
              <a:rPr lang="en-US" sz="2400" b="1" i="1" dirty="0" smtClean="0"/>
              <a:t>Transformative Award </a:t>
            </a:r>
            <a:r>
              <a:rPr lang="en-US" sz="2400" b="1" i="1" dirty="0" smtClean="0"/>
              <a:t>(Laminated Certificate)</a:t>
            </a:r>
            <a:endParaRPr lang="en-US" sz="2400" b="1" i="1" dirty="0" smtClean="0"/>
          </a:p>
          <a:p>
            <a:r>
              <a:rPr lang="en-US" sz="2000" dirty="0" smtClean="0"/>
              <a:t>Awarded to agencies that achieved their </a:t>
            </a:r>
            <a:r>
              <a:rPr lang="en-US" sz="2000" dirty="0" smtClean="0"/>
              <a:t>Priority Program Targets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b="1" i="1" dirty="0" smtClean="0"/>
          </a:p>
          <a:p>
            <a:endParaRPr lang="en-US" sz="2400" b="1" i="1" dirty="0" smtClean="0"/>
          </a:p>
          <a:p>
            <a:endParaRPr lang="en-PH" sz="24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074003"/>
            <a:ext cx="8610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2000" b="1" dirty="0" smtClean="0"/>
              <a:t>Award </a:t>
            </a:r>
            <a:r>
              <a:rPr lang="en-PH" sz="2000" b="1" dirty="0" smtClean="0"/>
              <a:t>Items:</a:t>
            </a:r>
            <a:r>
              <a:rPr lang="en-PH" sz="2000" dirty="0" smtClean="0"/>
              <a:t>	</a:t>
            </a:r>
            <a:r>
              <a:rPr lang="en-PH" sz="2000" dirty="0" smtClean="0"/>
              <a:t>Plaque</a:t>
            </a:r>
            <a:r>
              <a:rPr lang="en-PH" sz="2000" dirty="0" smtClean="0"/>
              <a:t>, Laminated Certificates, Certificates, and Medals</a:t>
            </a:r>
          </a:p>
          <a:p>
            <a:r>
              <a:rPr lang="en-PH" sz="2000" dirty="0" smtClean="0"/>
              <a:t>	</a:t>
            </a:r>
          </a:p>
          <a:p>
            <a:r>
              <a:rPr lang="en-PH" sz="2000" b="1" dirty="0" smtClean="0"/>
              <a:t>Smaller </a:t>
            </a:r>
            <a:r>
              <a:rPr lang="en-PH" sz="2000" b="1" dirty="0" smtClean="0"/>
              <a:t>Items:</a:t>
            </a:r>
            <a:r>
              <a:rPr lang="en-PH" sz="2000" dirty="0" smtClean="0"/>
              <a:t>	Programme Kit, Souvenirs, Table Names, Guest/VIP Tags, </a:t>
            </a:r>
            <a:endParaRPr lang="en-PH" sz="2000" dirty="0" smtClean="0"/>
          </a:p>
          <a:p>
            <a:r>
              <a:rPr lang="en-PH" sz="2000" dirty="0" smtClean="0"/>
              <a:t>	</a:t>
            </a:r>
            <a:r>
              <a:rPr lang="en-PH" sz="2000" dirty="0" smtClean="0"/>
              <a:t>	Car Pass	</a:t>
            </a:r>
            <a:endParaRPr lang="en-PH" sz="2000" b="1" dirty="0" smtClean="0"/>
          </a:p>
          <a:p>
            <a:endParaRPr lang="en-PH" sz="2000" b="1" dirty="0" smtClean="0"/>
          </a:p>
          <a:p>
            <a:r>
              <a:rPr lang="en-PH" sz="2000" b="1" dirty="0" smtClean="0"/>
              <a:t>Documentation</a:t>
            </a:r>
            <a:r>
              <a:rPr lang="en-PH" sz="2000" b="1" dirty="0" smtClean="0"/>
              <a:t>:	</a:t>
            </a:r>
            <a:r>
              <a:rPr lang="en-PH" sz="2000" dirty="0" smtClean="0"/>
              <a:t>Onsite Photo and Video, Event Magazine </a:t>
            </a:r>
            <a:endParaRPr lang="en-PH" sz="2000" dirty="0" smtClean="0"/>
          </a:p>
          <a:p>
            <a:r>
              <a:rPr lang="en-PH" sz="2000" dirty="0" smtClean="0"/>
              <a:t>	</a:t>
            </a:r>
            <a:r>
              <a:rPr lang="en-PH" sz="2000" dirty="0" smtClean="0"/>
              <a:t>	(</a:t>
            </a:r>
            <a:r>
              <a:rPr lang="en-PH" sz="2000" dirty="0" smtClean="0"/>
              <a:t>electronic and </a:t>
            </a:r>
            <a:r>
              <a:rPr lang="en-PH" sz="2000" dirty="0" smtClean="0"/>
              <a:t>hardcopy, with </a:t>
            </a:r>
            <a:r>
              <a:rPr lang="en-PH" sz="2000" dirty="0" smtClean="0"/>
              <a:t>photos of the awardees</a:t>
            </a:r>
            <a:r>
              <a:rPr lang="en-PH" sz="2000" dirty="0" smtClean="0"/>
              <a:t>)</a:t>
            </a:r>
          </a:p>
          <a:p>
            <a:endParaRPr lang="en-PH" sz="2000" dirty="0" smtClean="0"/>
          </a:p>
          <a:p>
            <a:r>
              <a:rPr lang="en-PH" sz="2000" b="1" dirty="0" smtClean="0"/>
              <a:t>Other </a:t>
            </a:r>
            <a:r>
              <a:rPr lang="en-PH" sz="2000" b="1" dirty="0" smtClean="0"/>
              <a:t>Concerns:	</a:t>
            </a:r>
            <a:r>
              <a:rPr lang="en-PH" sz="2000" dirty="0" smtClean="0"/>
              <a:t>Actual number of participants is TBD, major awards </a:t>
            </a:r>
            <a:r>
              <a:rPr lang="en-PH" sz="2000" dirty="0" smtClean="0"/>
              <a:t>will limit 			the total </a:t>
            </a:r>
            <a:r>
              <a:rPr lang="en-PH" sz="2000" dirty="0" smtClean="0"/>
              <a:t>number of participants, ensure safety and security, </a:t>
            </a:r>
            <a:endParaRPr lang="en-PH" sz="2000" dirty="0" smtClean="0"/>
          </a:p>
          <a:p>
            <a:r>
              <a:rPr lang="en-PH" sz="2000" dirty="0" smtClean="0"/>
              <a:t>	</a:t>
            </a:r>
            <a:r>
              <a:rPr lang="en-PH" sz="2000" dirty="0" smtClean="0"/>
              <a:t>	the </a:t>
            </a:r>
            <a:r>
              <a:rPr lang="en-PH" sz="2000" dirty="0" smtClean="0"/>
              <a:t>event should provide a fine dining awards night experience</a:t>
            </a:r>
            <a:r>
              <a:rPr lang="en-PH" sz="2000" dirty="0" smtClean="0"/>
              <a:t>.</a:t>
            </a:r>
          </a:p>
          <a:p>
            <a:endParaRPr lang="en-PH" sz="2000" dirty="0" smtClean="0"/>
          </a:p>
          <a:p>
            <a:endParaRPr lang="en-PH" sz="2000" dirty="0"/>
          </a:p>
        </p:txBody>
      </p:sp>
      <p:sp>
        <p:nvSpPr>
          <p:cNvPr id="5" name="Rectangle 4"/>
          <p:cNvSpPr/>
          <p:nvPr/>
        </p:nvSpPr>
        <p:spPr>
          <a:xfrm>
            <a:off x="533400" y="388203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3600" b="1" dirty="0" smtClean="0"/>
              <a:t>Other Concerns</a:t>
            </a:r>
            <a:endParaRPr lang="en-PH" sz="2400" b="1" dirty="0" smtClean="0"/>
          </a:p>
          <a:p>
            <a:r>
              <a:rPr lang="en-US" sz="3600" b="1" dirty="0" smtClean="0"/>
              <a:t> </a:t>
            </a:r>
            <a:endParaRPr lang="en-PH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18432</TotalTime>
  <Words>349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Non-Monetary Incentives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cfg-acer</dc:creator>
  <cp:lastModifiedBy>User</cp:lastModifiedBy>
  <cp:revision>567</cp:revision>
  <cp:lastPrinted>2015-07-09T10:17:45Z</cp:lastPrinted>
  <dcterms:created xsi:type="dcterms:W3CDTF">2013-05-14T14:09:51Z</dcterms:created>
  <dcterms:modified xsi:type="dcterms:W3CDTF">2015-11-27T00:57:18Z</dcterms:modified>
</cp:coreProperties>
</file>